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7EDCD-9301-44A6-ACDE-87D2BA9F9820}" v="771" dt="2023-05-25T14:39:13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4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6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0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78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8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52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1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olourful carved figures of humans">
            <a:extLst>
              <a:ext uri="{FF2B5EF4-FFF2-40B4-BE49-F238E27FC236}">
                <a16:creationId xmlns:a16="http://schemas.microsoft.com/office/drawing/2014/main" id="{3FC37799-D437-91C0-75A3-EE1E9C699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5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37E9081-32E2-43C3-80C8-7F3854D9D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3429000"/>
          </a:xfrm>
          <a:prstGeom prst="rect">
            <a:avLst/>
          </a:prstGeom>
          <a:gradFill>
            <a:gsLst>
              <a:gs pos="47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94F47-8C5F-E6F4-1CE6-286EA3BD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486900" cy="1281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HUMAN RESOURCE</a:t>
            </a:r>
          </a:p>
        </p:txBody>
      </p:sp>
    </p:spTree>
    <p:extLst>
      <p:ext uri="{BB962C8B-B14F-4D97-AF65-F5344CB8AC3E}">
        <p14:creationId xmlns:p14="http://schemas.microsoft.com/office/powerpoint/2010/main" val="9051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7BCD-A1B5-C976-61F8-A37BF714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339" y="194762"/>
            <a:ext cx="4337849" cy="1303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DEPARTMENTs</a:t>
            </a:r>
            <a:endParaRPr lang="en-US" sz="4000" b="1" kern="1200" cap="all" spc="3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16" name="Picture 4" descr="Files in folders">
            <a:extLst>
              <a:ext uri="{FF2B5EF4-FFF2-40B4-BE49-F238E27FC236}">
                <a16:creationId xmlns:a16="http://schemas.microsoft.com/office/drawing/2014/main" id="{C29997A0-86D6-358A-D264-4F524E1CF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3" b="13978"/>
          <a:stretch/>
        </p:blipFill>
        <p:spPr>
          <a:xfrm>
            <a:off x="2868" y="1300223"/>
            <a:ext cx="7472038" cy="555961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DDF4B56D-2142-DF94-8E72-CBAC8DF2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563" y="1504014"/>
            <a:ext cx="3908763" cy="4501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GB" sz="3600" dirty="0"/>
              <a:t>Departments - </a:t>
            </a:r>
            <a:r>
              <a:rPr lang="en-GB" sz="3600" b="1" dirty="0"/>
              <a:t>16</a:t>
            </a:r>
            <a:endParaRPr lang="en-US" sz="3600" b="1"/>
          </a:p>
          <a:p>
            <a:pPr>
              <a:buFont typeface="Arial"/>
              <a:buChar char="•"/>
            </a:pPr>
            <a:r>
              <a:rPr lang="en-GB" sz="3600" dirty="0"/>
              <a:t>Employees - </a:t>
            </a:r>
            <a:r>
              <a:rPr lang="en-GB" sz="3600" b="1" dirty="0"/>
              <a:t>290</a:t>
            </a:r>
          </a:p>
          <a:p>
            <a:pPr>
              <a:buFont typeface="Arial"/>
              <a:buChar char="•"/>
            </a:pPr>
            <a:r>
              <a:rPr lang="en-GB" sz="3600" dirty="0"/>
              <a:t>Production – </a:t>
            </a:r>
            <a:r>
              <a:rPr lang="en-GB" sz="3600" b="1" dirty="0"/>
              <a:t>180 </a:t>
            </a:r>
          </a:p>
          <a:p>
            <a:pPr>
              <a:buFont typeface="Arial"/>
              <a:buChar char="•"/>
            </a:pPr>
            <a:r>
              <a:rPr lang="en-GB" sz="3600" dirty="0"/>
              <a:t>Executive - </a:t>
            </a:r>
            <a:r>
              <a:rPr lang="en-GB" sz="3600" b="1" dirty="0"/>
              <a:t>2</a:t>
            </a:r>
          </a:p>
          <a:p>
            <a:pPr marL="0" indent="0">
              <a:buNone/>
            </a:pPr>
            <a:endParaRPr lang="en-GB" sz="3600" dirty="0"/>
          </a:p>
          <a:p>
            <a:pPr>
              <a:buFont typeface="Arial"/>
              <a:buChar char="•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8700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BA8077AB-AB47-AF3B-943D-0379CF24A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83"/>
          <a:stretch/>
        </p:blipFill>
        <p:spPr>
          <a:xfrm>
            <a:off x="-2218" y="5180"/>
            <a:ext cx="12196437" cy="68624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87340-C0CD-05D5-4C6D-4FB0F445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298771"/>
            <a:ext cx="8115300" cy="855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DEMOGRAPHICS</a:t>
            </a:r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33324F-D852-F19E-4F7B-16296D3F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2501531"/>
            <a:ext cx="8115300" cy="282211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Male</a:t>
            </a:r>
            <a:r>
              <a:rPr lang="en-US" sz="2800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Employees - </a:t>
            </a:r>
            <a:r>
              <a:rPr lang="en-US" sz="2800" b="1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206</a:t>
            </a:r>
          </a:p>
          <a:p>
            <a:pPr>
              <a:lnSpc>
                <a:spcPct val="90000"/>
              </a:lnSpc>
            </a:pPr>
            <a:r>
              <a:rPr lang="en-US" sz="2800" b="1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Female</a:t>
            </a:r>
            <a:r>
              <a:rPr lang="en-US" sz="2800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Employees - </a:t>
            </a:r>
            <a:r>
              <a:rPr lang="en-US" sz="2800" b="1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84</a:t>
            </a:r>
          </a:p>
          <a:p>
            <a:pPr>
              <a:lnSpc>
                <a:spcPct val="90000"/>
              </a:lnSpc>
            </a:pPr>
            <a:r>
              <a:rPr lang="en-US" sz="2800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Average </a:t>
            </a:r>
            <a:r>
              <a:rPr lang="en-US" sz="2800" b="1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Age</a:t>
            </a:r>
            <a:r>
              <a:rPr lang="en-US" sz="2800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– </a:t>
            </a:r>
            <a:r>
              <a:rPr lang="en-US" sz="2800" b="1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31</a:t>
            </a:r>
          </a:p>
          <a:p>
            <a:pPr>
              <a:lnSpc>
                <a:spcPct val="90000"/>
              </a:lnSpc>
            </a:pPr>
            <a:r>
              <a:rPr lang="en-US" sz="2800" b="1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Married</a:t>
            </a:r>
            <a:r>
              <a:rPr lang="en-US" sz="2800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Employees – </a:t>
            </a:r>
            <a:r>
              <a:rPr lang="en-US" sz="2800" b="1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146</a:t>
            </a:r>
          </a:p>
          <a:p>
            <a:pPr>
              <a:lnSpc>
                <a:spcPct val="90000"/>
              </a:lnSpc>
            </a:pPr>
            <a:r>
              <a:rPr lang="en-US" sz="2800" b="1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Single</a:t>
            </a:r>
            <a:r>
              <a:rPr lang="en-US" sz="2800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Employees</a:t>
            </a:r>
            <a:r>
              <a:rPr lang="en-US" sz="2800" b="1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- 144</a:t>
            </a:r>
          </a:p>
        </p:txBody>
      </p:sp>
    </p:spTree>
    <p:extLst>
      <p:ext uri="{BB962C8B-B14F-4D97-AF65-F5344CB8AC3E}">
        <p14:creationId xmlns:p14="http://schemas.microsoft.com/office/powerpoint/2010/main" val="5386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BD63AD-33A9-4D22-9A5B-438B663EC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AD9CC4-644A-42E5-A6A6-082517F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B5DAA-5138-A5BA-B3F4-A250A165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" y="-7368"/>
            <a:ext cx="6087491" cy="14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cap="all" spc="300" baseline="0" dirty="0">
                <a:latin typeface="+mj-lt"/>
                <a:ea typeface="+mj-ea"/>
                <a:cs typeface="+mj-cs"/>
              </a:rPr>
              <a:t>WAGES</a:t>
            </a:r>
            <a:br>
              <a:rPr lang="en-US" kern="1200" cap="all" spc="300" baseline="0" dirty="0"/>
            </a:br>
            <a:endParaRPr lang="en-US" kern="1200" cap="all" spc="300" baseline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4" descr="Old wrinkled hands with some coins">
            <a:extLst>
              <a:ext uri="{FF2B5EF4-FFF2-40B4-BE49-F238E27FC236}">
                <a16:creationId xmlns:a16="http://schemas.microsoft.com/office/drawing/2014/main" id="{D5D1C469-5B16-1036-60CE-C2619DC58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56" r="31764" b="-2"/>
          <a:stretch/>
        </p:blipFill>
        <p:spPr>
          <a:xfrm>
            <a:off x="-2217" y="1144479"/>
            <a:ext cx="6093039" cy="5715740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38D7D0CE-7A05-9A53-D62D-4BBCD1F3E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121329"/>
              </p:ext>
            </p:extLst>
          </p:nvPr>
        </p:nvGraphicFramePr>
        <p:xfrm>
          <a:off x="6125592" y="2078854"/>
          <a:ext cx="6068976" cy="205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992">
                  <a:extLst>
                    <a:ext uri="{9D8B030D-6E8A-4147-A177-3AD203B41FA5}">
                      <a16:colId xmlns:a16="http://schemas.microsoft.com/office/drawing/2014/main" val="687842483"/>
                    </a:ext>
                  </a:extLst>
                </a:gridCol>
                <a:gridCol w="2022992">
                  <a:extLst>
                    <a:ext uri="{9D8B030D-6E8A-4147-A177-3AD203B41FA5}">
                      <a16:colId xmlns:a16="http://schemas.microsoft.com/office/drawing/2014/main" val="3533110349"/>
                    </a:ext>
                  </a:extLst>
                </a:gridCol>
                <a:gridCol w="2022992">
                  <a:extLst>
                    <a:ext uri="{9D8B030D-6E8A-4147-A177-3AD203B41FA5}">
                      <a16:colId xmlns:a16="http://schemas.microsoft.com/office/drawing/2014/main" val="2243027704"/>
                    </a:ext>
                  </a:extLst>
                </a:gridCol>
              </a:tblGrid>
              <a:tr h="411074">
                <a:tc>
                  <a:txBody>
                    <a:bodyPr/>
                    <a:lstStyle/>
                    <a:p>
                      <a:r>
                        <a:rPr lang="en-GB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Minimum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08268"/>
                  </a:ext>
                </a:extLst>
              </a:tr>
              <a:tr h="411074">
                <a:tc>
                  <a:txBody>
                    <a:bodyPr/>
                    <a:lstStyle/>
                    <a:p>
                      <a:r>
                        <a:rPr lang="en-GB" dirty="0"/>
                        <a:t>Pay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$125.50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76952"/>
                  </a:ext>
                </a:extLst>
              </a:tr>
              <a:tr h="411074">
                <a:tc>
                  <a:txBody>
                    <a:bodyPr/>
                    <a:lstStyle/>
                    <a:p>
                      <a:r>
                        <a:rPr lang="en-GB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$261,040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$13,520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353753"/>
                  </a:ext>
                </a:extLst>
              </a:tr>
              <a:tr h="411074">
                <a:tc>
                  <a:txBody>
                    <a:bodyPr/>
                    <a:lstStyle/>
                    <a:p>
                      <a:r>
                        <a:rPr lang="en-GB" dirty="0"/>
                        <a:t>Male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$261,040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$13,520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69540"/>
                  </a:ext>
                </a:extLst>
              </a:tr>
              <a:tr h="411074">
                <a:tc>
                  <a:txBody>
                    <a:bodyPr/>
                    <a:lstStyle/>
                    <a:p>
                      <a:r>
                        <a:rPr lang="en-GB" dirty="0"/>
                        <a:t>Female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$131,999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$18,720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955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71C9C0C-C302-BE72-E5CE-23C96A45EAF8}"/>
              </a:ext>
            </a:extLst>
          </p:cNvPr>
          <p:cNvSpPr txBox="1"/>
          <p:nvPr/>
        </p:nvSpPr>
        <p:spPr>
          <a:xfrm>
            <a:off x="7398" y="3765611"/>
            <a:ext cx="27431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Average Salary - $37,830</a:t>
            </a:r>
          </a:p>
        </p:txBody>
      </p:sp>
    </p:spTree>
    <p:extLst>
      <p:ext uri="{BB962C8B-B14F-4D97-AF65-F5344CB8AC3E}">
        <p14:creationId xmlns:p14="http://schemas.microsoft.com/office/powerpoint/2010/main" val="149216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ClassicFrameVTI</vt:lpstr>
      <vt:lpstr>HUMAN RESOURCE</vt:lpstr>
      <vt:lpstr>DEPARTMENTs</vt:lpstr>
      <vt:lpstr>DEMOGRAPHICS </vt:lpstr>
      <vt:lpstr>WAGES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336</cp:revision>
  <dcterms:created xsi:type="dcterms:W3CDTF">2013-07-15T20:26:40Z</dcterms:created>
  <dcterms:modified xsi:type="dcterms:W3CDTF">2023-05-25T14:45:32Z</dcterms:modified>
</cp:coreProperties>
</file>