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FFE1D8-D90F-41DA-B222-1EC685503870}">
  <a:tblStyle styleId="{96FFE1D8-D90F-41DA-B222-1EC685503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we really need another programming language??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aa8fb83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aa8fb83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afa426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afa426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are processes in 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they’re instances of a running program</a:t>
            </a:r>
            <a:br>
              <a:rPr lang="en"/>
            </a:b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">
                <a:solidFill>
                  <a:schemeClr val="dk1"/>
                </a:solidFill>
              </a:rPr>
              <a:t>OS scheduler makes scheduling decisions at thread level, not process level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afa426d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afa426d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afa426d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afa426d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can create hundreds of thousands of goroutines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context switching between goroutines is much cheaper than threads bc there's less state to be stores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it’s great bc for http request mst of the time is waiting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0afa426d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0afa426d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aa8fb83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aa8fb83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ac28fa6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ac28fa6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procedural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prototype-based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faa8fb83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faa8fb83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the whole picture, bc can run in containers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faa8fb83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faa8fb83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0afa426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0afa426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c++ the most versatile but many external libs may be needed, def usage - max performance, quick response time. You can do anything in this language but it has its cost - often it’s complicated and takes a lot of effort - great power comes with great responsibility.</a:t>
            </a:r>
            <a:br>
              <a:rPr lang="en"/>
            </a:br>
            <a:r>
              <a:rPr lang="en"/>
              <a:t>There are even async mechanisms in boost::asio (multithreaded async) and even boost::fibers - user-space level threads.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js/nodejs - </a:t>
            </a:r>
            <a:r>
              <a:rPr lang="en"/>
              <a:t>versatile too but in different areas - both to frontend and backend. Single threaded and async approach takes time to getting used to. Good performance, but it’s interpreted language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- mainly for backend development (governing scalable servers network), just a step </a:t>
            </a:r>
            <a:r>
              <a:rPr lang="en"/>
              <a:t>behind C++ with performance, very low learning curve and not demanding memory management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aa8fb8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aa8fb8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we’ll obviously start golang presentation with… c++ example. Then with js. And then we’ll switch to golang...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 little theory, lots of examples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faa8fb83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faa8fb83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the first one?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ac28fa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ac28fa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the first one?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aa8fb8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faa8fb8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embedded - milliseconds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web dev - hundreds of ms, seconds, even infinity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software </a:t>
            </a:r>
            <a:r>
              <a:rPr lang="en"/>
              <a:t>release cycle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 approach to programming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performance</a:t>
            </a:r>
            <a:r>
              <a:rPr lang="en"/>
              <a:t>/defensive vs scalable/simple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various </a:t>
            </a:r>
            <a:r>
              <a:rPr lang="en">
                <a:solidFill>
                  <a:schemeClr val="dk1"/>
                </a:solidFill>
              </a:rPr>
              <a:t>approaches and thus </a:t>
            </a:r>
            <a:r>
              <a:rPr lang="en"/>
              <a:t>languages and, eg. to sending a http request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aa8fb8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aa8fb8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won’t bore you with go lang syntax and semantics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we’ll dive directly into an interesting example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based on client-server arch. Server will be serving responses sequentially and we’ll examine various client approaches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aa8fb8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aa8fb8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let’s focus on http protocol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response Hello world with counter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aa8fb8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aa8fb8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aa8fb83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aa8fb83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implemented locally to show </a:t>
            </a:r>
            <a:r>
              <a:rPr lang="en"/>
              <a:t>deterministic</a:t>
            </a:r>
            <a:r>
              <a:rPr lang="en"/>
              <a:t>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response delay specified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aa8fb8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aa8fb8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c++ boost lib, there’re other.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lot’s of code, difficult but great control and 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limited no of threads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async - great alternative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event loop, callbacks, await is a syntactic sugar only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- lifted multithreading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c28fa6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c28fa6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4000 requests get time just as a general remark, not optimized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microsoft.com/en-us/azure/azure-functions/supported-languages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eedback.azure.com/d365community/idea/84989e2f-f224-ec11-b6e6-000d3a4f0da0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byexample.com/" TargetMode="External"/><Relationship Id="rId4" Type="http://schemas.openxmlformats.org/officeDocument/2006/relationships/hyperlink" Target="https://go.dev/doc/tutorial/" TargetMode="External"/><Relationship Id="rId5" Type="http://schemas.openxmlformats.org/officeDocument/2006/relationships/hyperlink" Target="https://motorolasolutions.udemy.com/course/concurrency-in-go-gola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hyperlink" Target="https://github.com/bondyr/backendDevPp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94075"/>
            <a:ext cx="8520600" cy="9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and backend development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13" y="2137800"/>
            <a:ext cx="3873369" cy="21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vs Go multithreading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07625"/>
            <a:ext cx="8520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[cpp, go]_multithreaded_calc.go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5238100" y="331075"/>
            <a:ext cx="3393600" cy="469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OS p</a:t>
            </a:r>
            <a:r>
              <a:rPr b="1" lang="en" sz="2400"/>
              <a:t>rocess</a:t>
            </a:r>
            <a:endParaRPr b="1" sz="2400"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3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hreads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600" y="947425"/>
            <a:ext cx="47859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The smallest unit of execution that CPU accepts</a:t>
            </a: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There can be many threads within a process</a:t>
            </a: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Each process has at least 1 thread</a:t>
            </a: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Threads can run </a:t>
            </a:r>
            <a:r>
              <a:rPr lang="en" sz="1300">
                <a:highlight>
                  <a:srgbClr val="1E1E1E"/>
                </a:highlight>
              </a:rPr>
              <a:t>in parallel or </a:t>
            </a:r>
            <a:r>
              <a:rPr lang="en" sz="1300">
                <a:highlight>
                  <a:srgbClr val="1E1E1E"/>
                </a:highlight>
              </a:rPr>
              <a:t>concurrently</a:t>
            </a:r>
            <a:endParaRPr sz="1300"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Threads share the same address space</a:t>
            </a: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Fixed stack size (eg. 8MB on ubuntu)</a:t>
            </a: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Thread context switching is expensive - process context and thread context is copied</a:t>
            </a:r>
            <a:endParaRPr sz="1300">
              <a:highlight>
                <a:srgbClr val="1E1E1E"/>
              </a:highlight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5540275" y="961700"/>
            <a:ext cx="2778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Heap</a:t>
            </a:r>
            <a:endParaRPr b="1" sz="1900"/>
          </a:p>
        </p:txBody>
      </p:sp>
      <p:sp>
        <p:nvSpPr>
          <p:cNvPr id="123" name="Google Shape;123;p23"/>
          <p:cNvSpPr/>
          <p:nvPr/>
        </p:nvSpPr>
        <p:spPr>
          <a:xfrm>
            <a:off x="5540275" y="2141300"/>
            <a:ext cx="2778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Code</a:t>
            </a:r>
            <a:endParaRPr b="1" sz="1900"/>
          </a:p>
        </p:txBody>
      </p:sp>
      <p:sp>
        <p:nvSpPr>
          <p:cNvPr id="124" name="Google Shape;124;p23"/>
          <p:cNvSpPr/>
          <p:nvPr/>
        </p:nvSpPr>
        <p:spPr>
          <a:xfrm>
            <a:off x="5540275" y="1551500"/>
            <a:ext cx="2778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Data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5533700" y="2877200"/>
            <a:ext cx="1206000" cy="19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OS T</a:t>
            </a:r>
            <a:r>
              <a:rPr b="1" lang="en" sz="1300"/>
              <a:t>hread 1</a:t>
            </a:r>
            <a:endParaRPr b="1" sz="1300"/>
          </a:p>
        </p:txBody>
      </p:sp>
      <p:sp>
        <p:nvSpPr>
          <p:cNvPr id="126" name="Google Shape;126;p23"/>
          <p:cNvSpPr/>
          <p:nvPr/>
        </p:nvSpPr>
        <p:spPr>
          <a:xfrm>
            <a:off x="5651900" y="4280325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5651900" y="37758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Registers</a:t>
            </a:r>
            <a:endParaRPr sz="1300"/>
          </a:p>
        </p:txBody>
      </p:sp>
      <p:sp>
        <p:nvSpPr>
          <p:cNvPr id="128" name="Google Shape;128;p23"/>
          <p:cNvSpPr/>
          <p:nvPr/>
        </p:nvSpPr>
        <p:spPr>
          <a:xfrm>
            <a:off x="5651900" y="32713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</a:t>
            </a:r>
            <a:endParaRPr b="1"/>
          </a:p>
        </p:txBody>
      </p:sp>
      <p:sp>
        <p:nvSpPr>
          <p:cNvPr id="129" name="Google Shape;129;p23"/>
          <p:cNvSpPr/>
          <p:nvPr/>
        </p:nvSpPr>
        <p:spPr>
          <a:xfrm>
            <a:off x="7057700" y="2877200"/>
            <a:ext cx="1206000" cy="19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OS T</a:t>
            </a:r>
            <a:r>
              <a:rPr b="1" lang="en" sz="1300"/>
              <a:t>hread 2</a:t>
            </a:r>
            <a:endParaRPr b="1" sz="1300"/>
          </a:p>
        </p:txBody>
      </p:sp>
      <p:sp>
        <p:nvSpPr>
          <p:cNvPr id="130" name="Google Shape;130;p23"/>
          <p:cNvSpPr/>
          <p:nvPr/>
        </p:nvSpPr>
        <p:spPr>
          <a:xfrm>
            <a:off x="7175900" y="32713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</a:t>
            </a:r>
            <a:endParaRPr b="1"/>
          </a:p>
        </p:txBody>
      </p:sp>
      <p:sp>
        <p:nvSpPr>
          <p:cNvPr id="131" name="Google Shape;131;p23"/>
          <p:cNvSpPr/>
          <p:nvPr/>
        </p:nvSpPr>
        <p:spPr>
          <a:xfrm>
            <a:off x="7175900" y="37758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Registers</a:t>
            </a:r>
            <a:endParaRPr sz="1300"/>
          </a:p>
        </p:txBody>
      </p:sp>
      <p:sp>
        <p:nvSpPr>
          <p:cNvPr id="132" name="Google Shape;132;p23"/>
          <p:cNvSpPr/>
          <p:nvPr/>
        </p:nvSpPr>
        <p:spPr>
          <a:xfrm>
            <a:off x="7175900" y="42803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5238100" y="331075"/>
            <a:ext cx="3393600" cy="469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OS process</a:t>
            </a:r>
            <a:endParaRPr b="1" sz="2400"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3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600" y="947425"/>
            <a:ext cx="47859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Sharing memory between threads creates complexity and can lead to data races</a:t>
            </a:r>
            <a:endParaRPr sz="1300"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Critical section guards are a developer convention, no tool to enforce that</a:t>
            </a:r>
            <a:endParaRPr sz="1300"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1E1E1E"/>
              </a:highlight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5540275" y="961700"/>
            <a:ext cx="2778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Heap</a:t>
            </a:r>
            <a:endParaRPr b="1" sz="1900"/>
          </a:p>
        </p:txBody>
      </p:sp>
      <p:sp>
        <p:nvSpPr>
          <p:cNvPr id="141" name="Google Shape;141;p24"/>
          <p:cNvSpPr/>
          <p:nvPr/>
        </p:nvSpPr>
        <p:spPr>
          <a:xfrm>
            <a:off x="5533700" y="2877200"/>
            <a:ext cx="1206000" cy="19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OS Thread 1</a:t>
            </a:r>
            <a:endParaRPr b="1" sz="1300"/>
          </a:p>
        </p:txBody>
      </p:sp>
      <p:sp>
        <p:nvSpPr>
          <p:cNvPr id="142" name="Google Shape;142;p24"/>
          <p:cNvSpPr/>
          <p:nvPr/>
        </p:nvSpPr>
        <p:spPr>
          <a:xfrm>
            <a:off x="5651900" y="4280325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5651900" y="37758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Registers</a:t>
            </a:r>
            <a:endParaRPr sz="1300"/>
          </a:p>
        </p:txBody>
      </p:sp>
      <p:sp>
        <p:nvSpPr>
          <p:cNvPr id="144" name="Google Shape;144;p24"/>
          <p:cNvSpPr/>
          <p:nvPr/>
        </p:nvSpPr>
        <p:spPr>
          <a:xfrm>
            <a:off x="5651900" y="32713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</a:t>
            </a:r>
            <a:endParaRPr b="1"/>
          </a:p>
        </p:txBody>
      </p:sp>
      <p:sp>
        <p:nvSpPr>
          <p:cNvPr id="145" name="Google Shape;145;p24"/>
          <p:cNvSpPr/>
          <p:nvPr/>
        </p:nvSpPr>
        <p:spPr>
          <a:xfrm>
            <a:off x="7057700" y="2877200"/>
            <a:ext cx="1206000" cy="19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OS Thread 2</a:t>
            </a:r>
            <a:endParaRPr b="1" sz="1300"/>
          </a:p>
        </p:txBody>
      </p:sp>
      <p:sp>
        <p:nvSpPr>
          <p:cNvPr id="146" name="Google Shape;146;p24"/>
          <p:cNvSpPr/>
          <p:nvPr/>
        </p:nvSpPr>
        <p:spPr>
          <a:xfrm>
            <a:off x="7175900" y="32713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</a:t>
            </a:r>
            <a:endParaRPr b="1"/>
          </a:p>
        </p:txBody>
      </p:sp>
      <p:sp>
        <p:nvSpPr>
          <p:cNvPr id="147" name="Google Shape;147;p24"/>
          <p:cNvSpPr/>
          <p:nvPr/>
        </p:nvSpPr>
        <p:spPr>
          <a:xfrm>
            <a:off x="7175900" y="37758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Registers</a:t>
            </a:r>
            <a:endParaRPr sz="1300"/>
          </a:p>
        </p:txBody>
      </p:sp>
      <p:sp>
        <p:nvSpPr>
          <p:cNvPr id="148" name="Google Shape;148;p24"/>
          <p:cNvSpPr/>
          <p:nvPr/>
        </p:nvSpPr>
        <p:spPr>
          <a:xfrm>
            <a:off x="7175900" y="4280350"/>
            <a:ext cx="969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</a:t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717475" y="784250"/>
            <a:ext cx="424200" cy="792300"/>
          </a:xfrm>
          <a:prstGeom prst="diamond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4"/>
          <p:cNvCxnSpPr>
            <a:stCxn id="141" idx="0"/>
            <a:endCxn id="149" idx="2"/>
          </p:cNvCxnSpPr>
          <p:nvPr/>
        </p:nvCxnSpPr>
        <p:spPr>
          <a:xfrm flipH="1" rot="10800000">
            <a:off x="6136700" y="1576400"/>
            <a:ext cx="79290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45" idx="0"/>
            <a:endCxn id="149" idx="2"/>
          </p:cNvCxnSpPr>
          <p:nvPr/>
        </p:nvCxnSpPr>
        <p:spPr>
          <a:xfrm rot="10800000">
            <a:off x="6929600" y="1576400"/>
            <a:ext cx="73110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7141675" y="1535450"/>
            <a:ext cx="9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 access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5238100" y="331075"/>
            <a:ext cx="3393600" cy="469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OS process</a:t>
            </a:r>
            <a:endParaRPr b="1" sz="24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370825" y="33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Goroutines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336225"/>
            <a:ext cx="47373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We can think of goroutines as user space threads, managed by go runtime (built into executable)</a:t>
            </a:r>
            <a:br>
              <a:rPr lang="en" sz="1300">
                <a:highlight>
                  <a:srgbClr val="1E1E1E"/>
                </a:highlight>
              </a:rPr>
            </a:b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goroutines run in the context of a single OS thread - from OS perspective nothing has changed</a:t>
            </a:r>
            <a:br>
              <a:rPr lang="en" sz="1300">
                <a:highlight>
                  <a:srgbClr val="1E1E1E"/>
                </a:highlight>
              </a:rPr>
            </a:b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lightweight - 2KB of stack</a:t>
            </a:r>
            <a:br>
              <a:rPr lang="en" sz="1300">
                <a:highlight>
                  <a:srgbClr val="1E1E1E"/>
                </a:highlight>
              </a:rPr>
            </a:b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low CPU overhead - three instructions per function call</a:t>
            </a:r>
            <a:br>
              <a:rPr lang="en" sz="1300">
                <a:highlight>
                  <a:srgbClr val="1E1E1E"/>
                </a:highlight>
              </a:rPr>
            </a:br>
            <a:endParaRPr sz="1300">
              <a:highlight>
                <a:srgbClr val="1E1E1E"/>
              </a:highlight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>
                <a:highlight>
                  <a:srgbClr val="1E1E1E"/>
                </a:highlight>
              </a:rPr>
              <a:t>sharing of memory is avoided with usage of channels</a:t>
            </a:r>
            <a:endParaRPr sz="1300">
              <a:highlight>
                <a:srgbClr val="1E1E1E"/>
              </a:highlight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5540275" y="885500"/>
            <a:ext cx="2778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Heap</a:t>
            </a:r>
            <a:endParaRPr b="1" sz="1900"/>
          </a:p>
        </p:txBody>
      </p:sp>
      <p:sp>
        <p:nvSpPr>
          <p:cNvPr id="161" name="Google Shape;161;p25"/>
          <p:cNvSpPr/>
          <p:nvPr/>
        </p:nvSpPr>
        <p:spPr>
          <a:xfrm>
            <a:off x="5540275" y="1912700"/>
            <a:ext cx="2778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Code</a:t>
            </a:r>
            <a:endParaRPr b="1" sz="1900"/>
          </a:p>
        </p:txBody>
      </p:sp>
      <p:sp>
        <p:nvSpPr>
          <p:cNvPr id="162" name="Google Shape;162;p25"/>
          <p:cNvSpPr/>
          <p:nvPr/>
        </p:nvSpPr>
        <p:spPr>
          <a:xfrm>
            <a:off x="5540275" y="1399100"/>
            <a:ext cx="27786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Data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5533700" y="2518550"/>
            <a:ext cx="2778600" cy="22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OS Thread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………...</a:t>
            </a:r>
            <a:endParaRPr b="1" sz="1300"/>
          </a:p>
        </p:txBody>
      </p:sp>
      <p:sp>
        <p:nvSpPr>
          <p:cNvPr id="164" name="Google Shape;164;p25"/>
          <p:cNvSpPr/>
          <p:nvPr/>
        </p:nvSpPr>
        <p:spPr>
          <a:xfrm>
            <a:off x="5651900" y="2966550"/>
            <a:ext cx="25185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Goroutine 1</a:t>
            </a:r>
            <a:endParaRPr b="1"/>
          </a:p>
        </p:txBody>
      </p:sp>
      <p:sp>
        <p:nvSpPr>
          <p:cNvPr id="165" name="Google Shape;165;p25"/>
          <p:cNvSpPr/>
          <p:nvPr/>
        </p:nvSpPr>
        <p:spPr>
          <a:xfrm>
            <a:off x="7131250" y="3066300"/>
            <a:ext cx="9696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stack</a:t>
            </a:r>
            <a:endParaRPr sz="1200"/>
          </a:p>
        </p:txBody>
      </p:sp>
      <p:sp>
        <p:nvSpPr>
          <p:cNvPr id="166" name="Google Shape;166;p25"/>
          <p:cNvSpPr/>
          <p:nvPr/>
        </p:nvSpPr>
        <p:spPr>
          <a:xfrm>
            <a:off x="5675650" y="4221225"/>
            <a:ext cx="2518500" cy="5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Goroutine N</a:t>
            </a:r>
            <a:endParaRPr b="1"/>
          </a:p>
        </p:txBody>
      </p:sp>
      <p:sp>
        <p:nvSpPr>
          <p:cNvPr id="167" name="Google Shape;167;p25"/>
          <p:cNvSpPr/>
          <p:nvPr/>
        </p:nvSpPr>
        <p:spPr>
          <a:xfrm>
            <a:off x="7131250" y="4320975"/>
            <a:ext cx="9696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stack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1E1E1E"/>
                </a:highlight>
              </a:rPr>
              <a:t> Communicating Sequential Processes</a:t>
            </a:r>
            <a:endParaRPr sz="25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886800"/>
            <a:ext cx="85206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paper by Tony Hoare (1978)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3 simple ideas:</a:t>
            </a:r>
            <a:br>
              <a:rPr lang="en"/>
            </a:br>
            <a:endParaRPr/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1E1E1E"/>
                </a:highlight>
              </a:rPr>
              <a:t>each process is build for sequential execution - every process has a local state and it operates on it</a:t>
            </a:r>
            <a:br>
              <a:rPr lang="en" sz="1500">
                <a:highlight>
                  <a:srgbClr val="1E1E1E"/>
                </a:highlight>
              </a:rPr>
            </a:br>
            <a:endParaRPr sz="1500">
              <a:highlight>
                <a:srgbClr val="1E1E1E"/>
              </a:highlight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1E1E1E"/>
                </a:highlight>
              </a:rPr>
              <a:t> no shared memory - data is communicated between processes - no race conditions or deadlocks</a:t>
            </a:r>
            <a:br>
              <a:rPr lang="en" sz="1500">
                <a:highlight>
                  <a:srgbClr val="1E1E1E"/>
                </a:highlight>
              </a:rPr>
            </a:br>
            <a:endParaRPr sz="1500">
              <a:highlight>
                <a:srgbClr val="1E1E1E"/>
              </a:highlight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1E1E1E"/>
                </a:highlight>
              </a:rPr>
              <a:t> scale by adding more of the same</a:t>
            </a:r>
            <a:endParaRPr sz="1500"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lang overview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856600"/>
            <a:ext cx="8520600" cy="3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1E1E1E"/>
                </a:highlight>
              </a:rPr>
              <a:t>Go was developed by Google to replace the in-house use of Python, C/C++, Java and other system languages.</a:t>
            </a:r>
            <a:endParaRPr sz="1400"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1E1E1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1E1E1E"/>
                </a:highlight>
              </a:rPr>
              <a:t>First released in 2009, written in C, C alike syntax,</a:t>
            </a:r>
            <a:endParaRPr sz="1400"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1E1E1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1E1E1E"/>
                </a:highlight>
              </a:rPr>
              <a:t>Go is open-source and has a rich community that actively participates in its development.</a:t>
            </a:r>
            <a:br>
              <a:rPr lang="en" sz="1400">
                <a:highlight>
                  <a:srgbClr val="1E1E1E"/>
                </a:highlight>
              </a:rPr>
            </a:br>
            <a:endParaRPr sz="1400">
              <a:highlight>
                <a:srgbClr val="1E1E1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1E1E1E"/>
                </a:highlight>
              </a:rPr>
              <a:t>The language core is updated every six months while keeping the programming interface stable.</a:t>
            </a:r>
            <a:endParaRPr sz="1400"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1E1E1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1E1E1E"/>
                </a:highlight>
              </a:rPr>
              <a:t> Compiled</a:t>
            </a:r>
            <a:endParaRPr sz="1400"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1E1E1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1E1E1E"/>
                </a:highlight>
              </a:rPr>
              <a:t>Statically typed</a:t>
            </a:r>
            <a:br>
              <a:rPr lang="en" sz="1400">
                <a:highlight>
                  <a:srgbClr val="1E1E1E"/>
                </a:highlight>
              </a:rPr>
            </a:br>
            <a:endParaRPr sz="1400">
              <a:highlight>
                <a:srgbClr val="1E1E1E"/>
              </a:highlight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1E1E1E"/>
                </a:highlight>
              </a:rPr>
              <a:t>procedural/functional paradigm</a:t>
            </a:r>
            <a:br>
              <a:rPr lang="en" sz="1400">
                <a:highlight>
                  <a:srgbClr val="1E1E1E"/>
                </a:highlight>
              </a:rPr>
            </a:b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lang overview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921700"/>
            <a:ext cx="8520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go_overview.go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go_overview_test.go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go_multithreaded[2,3,4].go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0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development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4363100"/>
            <a:ext cx="8520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73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447">
                <a:solidFill>
                  <a:schemeClr val="dk1"/>
                </a:solidFill>
              </a:rPr>
              <a:t>azure functions serverless example</a:t>
            </a:r>
            <a:endParaRPr sz="2447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https://docs.microsoft.com/en-us/azure/azure-functions/supported-languages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50" y="852025"/>
            <a:ext cx="6952850" cy="34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0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c++?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07625"/>
            <a:ext cx="85206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https://feedback.azure.com/d365community/idea/84989e2f-f224-ec11-b6e6-000d3a4f0da0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38" y="1157350"/>
            <a:ext cx="8974526" cy="2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127325" y="3195575"/>
            <a:ext cx="8520600" cy="7002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206" name="Google Shape;206;p31"/>
          <p:cNvGraphicFramePr/>
          <p:nvPr/>
        </p:nvGraphicFramePr>
        <p:xfrm>
          <a:off x="952500" y="8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{96FFE1D8-D90F-41DA-B222-1EC685503870}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C++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js/nodejs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versatile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faster compile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easy to learn/use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community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Google Shape;207;p31"/>
          <p:cNvGraphicFramePr/>
          <p:nvPr/>
        </p:nvGraphicFramePr>
        <p:xfrm>
          <a:off x="952500" y="34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{96FFE1D8-D90F-41DA-B222-1EC685503870}</a:tableStyleId>
              </a:tblPr>
              <a:tblGrid>
                <a:gridCol w="1809750"/>
                <a:gridCol w="1809750"/>
                <a:gridCol w="1908900"/>
                <a:gridCol w="1710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OOP class based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OOP prototype based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post OOP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compiled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interpreted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compiled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statically typed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dynamically typed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statically typed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08" name="Google Shape;208;p31"/>
          <p:cNvGrpSpPr/>
          <p:nvPr/>
        </p:nvGrpSpPr>
        <p:grpSpPr>
          <a:xfrm>
            <a:off x="2901825" y="1222225"/>
            <a:ext cx="4474075" cy="1949800"/>
            <a:chOff x="2901825" y="1222225"/>
            <a:chExt cx="4474075" cy="1949800"/>
          </a:xfrm>
        </p:grpSpPr>
        <p:sp>
          <p:nvSpPr>
            <p:cNvPr id="209" name="Google Shape;209;p31"/>
            <p:cNvSpPr/>
            <p:nvPr/>
          </p:nvSpPr>
          <p:spPr>
            <a:xfrm>
              <a:off x="2901825" y="2059425"/>
              <a:ext cx="247500" cy="27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2901825" y="2478025"/>
              <a:ext cx="247500" cy="27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31"/>
            <p:cNvGrpSpPr/>
            <p:nvPr/>
          </p:nvGrpSpPr>
          <p:grpSpPr>
            <a:xfrm>
              <a:off x="2901825" y="1222225"/>
              <a:ext cx="896125" cy="275400"/>
              <a:chOff x="2901825" y="2015450"/>
              <a:chExt cx="896125" cy="275400"/>
            </a:xfrm>
          </p:grpSpPr>
          <p:sp>
            <p:nvSpPr>
              <p:cNvPr id="212" name="Google Shape;212;p31"/>
              <p:cNvSpPr/>
              <p:nvPr/>
            </p:nvSpPr>
            <p:spPr>
              <a:xfrm>
                <a:off x="2901825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3226138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3550450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31"/>
            <p:cNvGrpSpPr/>
            <p:nvPr/>
          </p:nvGrpSpPr>
          <p:grpSpPr>
            <a:xfrm>
              <a:off x="4800825" y="1222225"/>
              <a:ext cx="896125" cy="275400"/>
              <a:chOff x="4800825" y="2015450"/>
              <a:chExt cx="896125" cy="275400"/>
            </a:xfrm>
          </p:grpSpPr>
          <p:sp>
            <p:nvSpPr>
              <p:cNvPr id="216" name="Google Shape;216;p31"/>
              <p:cNvSpPr/>
              <p:nvPr/>
            </p:nvSpPr>
            <p:spPr>
              <a:xfrm>
                <a:off x="4800825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5125138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5449450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1"/>
            <p:cNvGrpSpPr/>
            <p:nvPr/>
          </p:nvGrpSpPr>
          <p:grpSpPr>
            <a:xfrm>
              <a:off x="2901825" y="1640825"/>
              <a:ext cx="896125" cy="275400"/>
              <a:chOff x="2901825" y="2434050"/>
              <a:chExt cx="896125" cy="275400"/>
            </a:xfrm>
          </p:grpSpPr>
          <p:sp>
            <p:nvSpPr>
              <p:cNvPr id="220" name="Google Shape;220;p31"/>
              <p:cNvSpPr/>
              <p:nvPr/>
            </p:nvSpPr>
            <p:spPr>
              <a:xfrm>
                <a:off x="2901825" y="24340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3226138" y="24340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1"/>
              <p:cNvSpPr/>
              <p:nvPr/>
            </p:nvSpPr>
            <p:spPr>
              <a:xfrm>
                <a:off x="3550450" y="24340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31"/>
            <p:cNvGrpSpPr/>
            <p:nvPr/>
          </p:nvGrpSpPr>
          <p:grpSpPr>
            <a:xfrm>
              <a:off x="6479775" y="1640825"/>
              <a:ext cx="571813" cy="275400"/>
              <a:chOff x="6479775" y="2434050"/>
              <a:chExt cx="571813" cy="275400"/>
            </a:xfrm>
          </p:grpSpPr>
          <p:sp>
            <p:nvSpPr>
              <p:cNvPr id="224" name="Google Shape;224;p31"/>
              <p:cNvSpPr/>
              <p:nvPr/>
            </p:nvSpPr>
            <p:spPr>
              <a:xfrm>
                <a:off x="6479775" y="24340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804088" y="24340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31"/>
            <p:cNvGrpSpPr/>
            <p:nvPr/>
          </p:nvGrpSpPr>
          <p:grpSpPr>
            <a:xfrm>
              <a:off x="6479775" y="1222225"/>
              <a:ext cx="571813" cy="275400"/>
              <a:chOff x="6479775" y="2015450"/>
              <a:chExt cx="571813" cy="275400"/>
            </a:xfrm>
          </p:grpSpPr>
          <p:sp>
            <p:nvSpPr>
              <p:cNvPr id="227" name="Google Shape;227;p31"/>
              <p:cNvSpPr/>
              <p:nvPr/>
            </p:nvSpPr>
            <p:spPr>
              <a:xfrm>
                <a:off x="6479775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804088" y="20154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31"/>
            <p:cNvGrpSpPr/>
            <p:nvPr/>
          </p:nvGrpSpPr>
          <p:grpSpPr>
            <a:xfrm>
              <a:off x="6479775" y="2059425"/>
              <a:ext cx="896125" cy="275400"/>
              <a:chOff x="6479775" y="2852650"/>
              <a:chExt cx="896125" cy="275400"/>
            </a:xfrm>
          </p:grpSpPr>
          <p:sp>
            <p:nvSpPr>
              <p:cNvPr id="230" name="Google Shape;230;p31"/>
              <p:cNvSpPr/>
              <p:nvPr/>
            </p:nvSpPr>
            <p:spPr>
              <a:xfrm>
                <a:off x="6479775" y="28526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6804088" y="28526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7128400" y="28526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31"/>
            <p:cNvGrpSpPr/>
            <p:nvPr/>
          </p:nvGrpSpPr>
          <p:grpSpPr>
            <a:xfrm>
              <a:off x="4800825" y="2495350"/>
              <a:ext cx="571813" cy="275400"/>
              <a:chOff x="4800825" y="3288575"/>
              <a:chExt cx="571813" cy="275400"/>
            </a:xfrm>
          </p:grpSpPr>
          <p:sp>
            <p:nvSpPr>
              <p:cNvPr id="234" name="Google Shape;234;p31"/>
              <p:cNvSpPr/>
              <p:nvPr/>
            </p:nvSpPr>
            <p:spPr>
              <a:xfrm>
                <a:off x="4800825" y="3288575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5125138" y="3288575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31"/>
            <p:cNvGrpSpPr/>
            <p:nvPr/>
          </p:nvGrpSpPr>
          <p:grpSpPr>
            <a:xfrm>
              <a:off x="6479775" y="2478025"/>
              <a:ext cx="896125" cy="275400"/>
              <a:chOff x="6479775" y="3271250"/>
              <a:chExt cx="896125" cy="275400"/>
            </a:xfrm>
          </p:grpSpPr>
          <p:sp>
            <p:nvSpPr>
              <p:cNvPr id="237" name="Google Shape;237;p31"/>
              <p:cNvSpPr/>
              <p:nvPr/>
            </p:nvSpPr>
            <p:spPr>
              <a:xfrm>
                <a:off x="6479775" y="32712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6804088" y="32712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1"/>
              <p:cNvSpPr/>
              <p:nvPr/>
            </p:nvSpPr>
            <p:spPr>
              <a:xfrm>
                <a:off x="7128400" y="32712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31"/>
            <p:cNvGrpSpPr/>
            <p:nvPr/>
          </p:nvGrpSpPr>
          <p:grpSpPr>
            <a:xfrm>
              <a:off x="2914650" y="2896625"/>
              <a:ext cx="896125" cy="275400"/>
              <a:chOff x="2914650" y="3689850"/>
              <a:chExt cx="896125" cy="275400"/>
            </a:xfrm>
          </p:grpSpPr>
          <p:sp>
            <p:nvSpPr>
              <p:cNvPr id="241" name="Google Shape;241;p31"/>
              <p:cNvSpPr/>
              <p:nvPr/>
            </p:nvSpPr>
            <p:spPr>
              <a:xfrm>
                <a:off x="2914650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3238963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3563275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31"/>
            <p:cNvGrpSpPr/>
            <p:nvPr/>
          </p:nvGrpSpPr>
          <p:grpSpPr>
            <a:xfrm>
              <a:off x="4809375" y="2896625"/>
              <a:ext cx="896125" cy="275400"/>
              <a:chOff x="4809375" y="3689850"/>
              <a:chExt cx="896125" cy="275400"/>
            </a:xfrm>
          </p:grpSpPr>
          <p:sp>
            <p:nvSpPr>
              <p:cNvPr id="245" name="Google Shape;245;p31"/>
              <p:cNvSpPr/>
              <p:nvPr/>
            </p:nvSpPr>
            <p:spPr>
              <a:xfrm>
                <a:off x="4809375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5133688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5458000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31"/>
            <p:cNvGrpSpPr/>
            <p:nvPr/>
          </p:nvGrpSpPr>
          <p:grpSpPr>
            <a:xfrm>
              <a:off x="6479775" y="2896625"/>
              <a:ext cx="571813" cy="275400"/>
              <a:chOff x="6479775" y="3689850"/>
              <a:chExt cx="571813" cy="275400"/>
            </a:xfrm>
          </p:grpSpPr>
          <p:sp>
            <p:nvSpPr>
              <p:cNvPr id="249" name="Google Shape;249;p31"/>
              <p:cNvSpPr/>
              <p:nvPr/>
            </p:nvSpPr>
            <p:spPr>
              <a:xfrm>
                <a:off x="6479775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6804088" y="3689850"/>
                <a:ext cx="247500" cy="2754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31"/>
            <p:cNvSpPr/>
            <p:nvPr/>
          </p:nvSpPr>
          <p:spPr>
            <a:xfrm>
              <a:off x="4801625" y="1618450"/>
              <a:ext cx="247500" cy="27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87125"/>
            <a:ext cx="8520600" cy="4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74" y="1965753"/>
            <a:ext cx="1552600" cy="174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975" y="2197663"/>
            <a:ext cx="2560824" cy="12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200" y="2114447"/>
            <a:ext cx="2560826" cy="144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learning resources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1107625"/>
            <a:ext cx="8520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https://gobyexample.com/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https://go.dev/doc/tutorial/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https://motorolasolutions.udemy.com/course/concurrency-in-go-golang/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38" y="2160138"/>
            <a:ext cx="3873369" cy="218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/>
          <p:nvPr/>
        </p:nvSpPr>
        <p:spPr>
          <a:xfrm>
            <a:off x="2729725" y="98925"/>
            <a:ext cx="5514300" cy="2003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>
            <p:ph type="title"/>
          </p:nvPr>
        </p:nvSpPr>
        <p:spPr>
          <a:xfrm>
            <a:off x="2893225" y="538500"/>
            <a:ext cx="53508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>
                <a:solidFill>
                  <a:schemeClr val="lt1"/>
                </a:solidFill>
              </a:rPr>
              <a:t>Thank you!</a:t>
            </a:r>
            <a:endParaRPr sz="4220">
              <a:solidFill>
                <a:schemeClr val="lt1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4184000" y="4437075"/>
            <a:ext cx="45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https://github.com/bondyr/backendDevPpt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87125"/>
            <a:ext cx="8520600" cy="4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200" y="452750"/>
            <a:ext cx="3199824" cy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963" y="452738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650" y="2697948"/>
            <a:ext cx="2786700" cy="18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87125"/>
            <a:ext cx="8520600" cy="4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00" y="1124800"/>
            <a:ext cx="8020803" cy="3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87125"/>
            <a:ext cx="8520600" cy="4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response: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Hello world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Hello world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….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103" y="777713"/>
            <a:ext cx="6673500" cy="3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87125"/>
            <a:ext cx="8520600" cy="42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Examples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96750"/>
            <a:ext cx="85206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nodejs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07625"/>
            <a:ext cx="8520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single threaded C++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asynchronous Js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 threaded C++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single threaded Go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 threaded Go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{96FFE1D8-D90F-41DA-B222-1EC685503870}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C++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single threaded sync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single threaded async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single threaded sync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 threaded sync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 threaded sync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4000 requests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get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2.2 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2.4 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