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70" r:id="rId7"/>
    <p:sldId id="271" r:id="rId8"/>
    <p:sldId id="272" r:id="rId9"/>
    <p:sldId id="273" r:id="rId10"/>
    <p:sldId id="274" r:id="rId11"/>
    <p:sldId id="275" r:id="rId12"/>
    <p:sldId id="276" r:id="rId13"/>
    <p:sldId id="277" r:id="rId14"/>
    <p:sldId id="278" r:id="rId15"/>
    <p:sldId id="279"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F19E4B-122F-C282-0742-45ED41A6824C}" v="987" dt="2022-01-24T22:47:46.163"/>
    <p1510:client id="{BD2FCB3D-B0A9-4643-92D7-D7554FA3EE51}" v="3" dt="2022-01-24T22:49:42.440"/>
    <p1510:client id="{DB3E2882-D345-187D-8E6F-EBE11E9172E4}" v="822" dt="2022-01-24T03:48:25.222"/>
    <p1510:client id="{FCB36A76-B6B3-53C9-B4BF-663BE8A2710D}" v="1536" dt="2022-01-24T21:13:32.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4" autoAdjust="0"/>
    <p:restoredTop sz="94619" autoAdjust="0"/>
  </p:normalViewPr>
  <p:slideViewPr>
    <p:cSldViewPr snapToGrid="0">
      <p:cViewPr>
        <p:scale>
          <a:sx n="100" d="100"/>
          <a:sy n="100" d="100"/>
        </p:scale>
        <p:origin x="762"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1/24/2022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1/24/2022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1/24/2022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1/24/2022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1/24/2022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1/24/2022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boneeyah/DS6306/blob/Ubuntu/Unit4%20markdown.Rm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api.census.gov/data/key_signup.html"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1A8C364-94D4-4630-BAD0-78722F347055}"/>
              </a:ext>
            </a:extLst>
          </p:cNvPr>
          <p:cNvPicPr>
            <a:picLocks noChangeAspect="1"/>
          </p:cNvPicPr>
          <p:nvPr/>
        </p:nvPicPr>
        <p:blipFill rotWithShape="1">
          <a:blip r:embed="rId2"/>
          <a:srcRect t="4117" b="11613"/>
          <a:stretch/>
        </p:blipFill>
        <p:spPr>
          <a:xfrm>
            <a:off x="20" y="10"/>
            <a:ext cx="12191980" cy="6857990"/>
          </a:xfrm>
          <a:prstGeom prst="rect">
            <a:avLst/>
          </a:prstGeom>
        </p:spPr>
      </p:pic>
      <p:sp>
        <p:nvSpPr>
          <p:cNvPr id="90" name="Rectangle 8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91">
            <a:extLst>
              <a:ext uri="{FF2B5EF4-FFF2-40B4-BE49-F238E27FC236}">
                <a16:creationId xmlns:a16="http://schemas.microsoft.com/office/drawing/2014/main" id="{45E6C9CD-9938-4423-936B-5C383EDE7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solidFill>
            <a:schemeClr val="accent1">
              <a:alpha val="4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9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17914"/>
            <a:ext cx="3702134" cy="3378388"/>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99" name="Rectangle 95">
            <a:extLst>
              <a:ext uri="{FF2B5EF4-FFF2-40B4-BE49-F238E27FC236}">
                <a16:creationId xmlns:a16="http://schemas.microsoft.com/office/drawing/2014/main" id="{26D1B40F-5D7A-414C-A415-EF39FE779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17914"/>
            <a:ext cx="3702134" cy="3378388"/>
          </a:xfrm>
          <a:prstGeom prst="rect">
            <a:avLst/>
          </a:prstGeom>
          <a:solidFill>
            <a:schemeClr val="accent1">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99510" y="2324906"/>
            <a:ext cx="3412067" cy="1588698"/>
          </a:xfrm>
        </p:spPr>
        <p:txBody>
          <a:bodyPr>
            <a:normAutofit/>
          </a:bodyPr>
          <a:lstStyle/>
          <a:p>
            <a:r>
              <a:rPr lang="en-US" dirty="0">
                <a:solidFill>
                  <a:schemeClr val="bg1"/>
                </a:solidFill>
              </a:rPr>
              <a:t>For Live Session Unit 4</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99510" y="3945249"/>
            <a:ext cx="3412067" cy="738820"/>
          </a:xfrm>
        </p:spPr>
        <p:txBody>
          <a:bodyPr>
            <a:normAutofit/>
          </a:bodyPr>
          <a:lstStyle/>
          <a:p>
            <a:r>
              <a:rPr lang="en-US">
                <a:solidFill>
                  <a:schemeClr val="bg1"/>
                </a:solidFill>
              </a:rPr>
              <a:t>Miguel Bonilla</a:t>
            </a:r>
          </a:p>
        </p:txBody>
      </p:sp>
    </p:spTree>
    <p:extLst>
      <p:ext uri="{BB962C8B-B14F-4D97-AF65-F5344CB8AC3E}">
        <p14:creationId xmlns:p14="http://schemas.microsoft.com/office/powerpoint/2010/main" val="247580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8CB5-F9B7-4B56-9C1A-0755E46A027E}"/>
              </a:ext>
            </a:extLst>
          </p:cNvPr>
          <p:cNvSpPr>
            <a:spLocks noGrp="1"/>
          </p:cNvSpPr>
          <p:nvPr>
            <p:ph type="title"/>
          </p:nvPr>
        </p:nvSpPr>
        <p:spPr>
          <a:xfrm>
            <a:off x="767857" y="933451"/>
            <a:ext cx="3031852" cy="823306"/>
          </a:xfrm>
        </p:spPr>
        <p:txBody>
          <a:bodyPr>
            <a:normAutofit/>
          </a:bodyPr>
          <a:lstStyle/>
          <a:p>
            <a:r>
              <a:rPr lang="en-CA" dirty="0"/>
              <a:t>Part 2– Freestyle</a:t>
            </a:r>
            <a:endParaRPr lang="en-US" dirty="0"/>
          </a:p>
        </p:txBody>
      </p:sp>
      <p:sp>
        <p:nvSpPr>
          <p:cNvPr id="4" name="Text Placeholder 3">
            <a:extLst>
              <a:ext uri="{FF2B5EF4-FFF2-40B4-BE49-F238E27FC236}">
                <a16:creationId xmlns:a16="http://schemas.microsoft.com/office/drawing/2014/main" id="{C091C832-4B30-4DDB-9C02-7A3CA5E99617}"/>
              </a:ext>
            </a:extLst>
          </p:cNvPr>
          <p:cNvSpPr>
            <a:spLocks noGrp="1"/>
          </p:cNvSpPr>
          <p:nvPr>
            <p:ph type="body" sz="half" idx="2"/>
          </p:nvPr>
        </p:nvSpPr>
        <p:spPr>
          <a:xfrm>
            <a:off x="767857" y="1803862"/>
            <a:ext cx="3031852" cy="4034184"/>
          </a:xfrm>
        </p:spPr>
        <p:txBody>
          <a:bodyPr>
            <a:normAutofit fontScale="92500" lnSpcReduction="20000"/>
          </a:bodyPr>
          <a:lstStyle/>
          <a:p>
            <a:r>
              <a:rPr lang="en-US" dirty="0">
                <a:ea typeface="+mn-lt"/>
                <a:cs typeface="+mn-lt"/>
              </a:rPr>
              <a:t>Workflow:</a:t>
            </a:r>
          </a:p>
          <a:p>
            <a:pPr marL="342900" indent="-342900">
              <a:buFont typeface="Arial"/>
              <a:buChar char="•"/>
            </a:pPr>
            <a:r>
              <a:rPr lang="en-US" dirty="0">
                <a:ea typeface="+mn-lt"/>
                <a:cs typeface="+mn-lt"/>
              </a:rPr>
              <a:t>Identify codes for variable of interest "sex by age", which has multiple codes broken up by age groups and sex.</a:t>
            </a:r>
          </a:p>
          <a:p>
            <a:pPr marL="342900" indent="-342900">
              <a:buFont typeface="Arial"/>
              <a:buChar char="•"/>
            </a:pPr>
            <a:r>
              <a:rPr lang="en-US" dirty="0">
                <a:ea typeface="+mn-lt"/>
                <a:cs typeface="+mn-lt"/>
              </a:rPr>
              <a:t>Created two separate lists with all the vectors for each males and females</a:t>
            </a:r>
          </a:p>
          <a:p>
            <a:pPr marL="342900" indent="-342900">
              <a:buFont typeface="Arial"/>
              <a:buChar char="•"/>
            </a:pPr>
            <a:r>
              <a:rPr lang="en-CA" dirty="0"/>
              <a:t>Change column names, pivot to get long form and mutate to add sex column</a:t>
            </a:r>
          </a:p>
          <a:p>
            <a:pPr marL="342900" indent="-342900">
              <a:buFont typeface="Arial"/>
              <a:buChar char="•"/>
            </a:pPr>
            <a:r>
              <a:rPr lang="en-CA" dirty="0"/>
              <a:t>Combine tables into one data frame.</a:t>
            </a:r>
          </a:p>
          <a:p>
            <a:pPr marL="342900" indent="-342900">
              <a:buFont typeface="Arial"/>
              <a:buChar char="•"/>
            </a:pPr>
            <a:r>
              <a:rPr lang="en-CA" dirty="0"/>
              <a:t>The combined </a:t>
            </a:r>
            <a:r>
              <a:rPr lang="en-CA" dirty="0" err="1"/>
              <a:t>dataframe</a:t>
            </a:r>
            <a:r>
              <a:rPr lang="en-CA" dirty="0"/>
              <a:t> has 1,523520 observations</a:t>
            </a:r>
          </a:p>
        </p:txBody>
      </p:sp>
      <p:sp>
        <p:nvSpPr>
          <p:cNvPr id="5" name="Content Placeholder 4">
            <a:extLst>
              <a:ext uri="{FF2B5EF4-FFF2-40B4-BE49-F238E27FC236}">
                <a16:creationId xmlns:a16="http://schemas.microsoft.com/office/drawing/2014/main" id="{354F3D9E-D5FB-4A0B-8AAE-C8834C1BD560}"/>
              </a:ext>
            </a:extLst>
          </p:cNvPr>
          <p:cNvSpPr>
            <a:spLocks noGrp="1"/>
          </p:cNvSpPr>
          <p:nvPr>
            <p:ph idx="1"/>
          </p:nvPr>
        </p:nvSpPr>
        <p:spPr/>
        <p:txBody>
          <a:bodyPr>
            <a:normAutofit/>
          </a:bodyPr>
          <a:lstStyle/>
          <a:p>
            <a:pPr marL="0" indent="0">
              <a:buNone/>
            </a:pPr>
            <a:endParaRPr lang="en-US" dirty="0"/>
          </a:p>
          <a:p>
            <a:pPr marL="667385" lvl="1" indent="0">
              <a:lnSpc>
                <a:spcPct val="110000"/>
              </a:lnSpc>
            </a:pPr>
            <a:endParaRPr lang="en-US" dirty="0"/>
          </a:p>
        </p:txBody>
      </p:sp>
      <p:pic>
        <p:nvPicPr>
          <p:cNvPr id="6" name="Picture 6" descr="Text&#10;&#10;Description automatically generated">
            <a:extLst>
              <a:ext uri="{FF2B5EF4-FFF2-40B4-BE49-F238E27FC236}">
                <a16:creationId xmlns:a16="http://schemas.microsoft.com/office/drawing/2014/main" id="{BAE54C96-3F1C-4A11-AE46-3A1041E62166}"/>
              </a:ext>
            </a:extLst>
          </p:cNvPr>
          <p:cNvPicPr>
            <a:picLocks noChangeAspect="1"/>
          </p:cNvPicPr>
          <p:nvPr/>
        </p:nvPicPr>
        <p:blipFill rotWithShape="1">
          <a:blip r:embed="rId2"/>
          <a:srcRect l="666"/>
          <a:stretch/>
        </p:blipFill>
        <p:spPr>
          <a:xfrm>
            <a:off x="4359347" y="1345459"/>
            <a:ext cx="4920041" cy="4344881"/>
          </a:xfrm>
          <a:prstGeom prst="rect">
            <a:avLst/>
          </a:prstGeom>
        </p:spPr>
      </p:pic>
      <p:pic>
        <p:nvPicPr>
          <p:cNvPr id="7" name="Picture 7" descr="Table&#10;&#10;Description automatically generated">
            <a:extLst>
              <a:ext uri="{FF2B5EF4-FFF2-40B4-BE49-F238E27FC236}">
                <a16:creationId xmlns:a16="http://schemas.microsoft.com/office/drawing/2014/main" id="{132665AF-A09A-45E0-8C2E-047907C4E286}"/>
              </a:ext>
            </a:extLst>
          </p:cNvPr>
          <p:cNvPicPr>
            <a:picLocks noChangeAspect="1"/>
          </p:cNvPicPr>
          <p:nvPr/>
        </p:nvPicPr>
        <p:blipFill>
          <a:blip r:embed="rId3"/>
          <a:stretch>
            <a:fillRect/>
          </a:stretch>
        </p:blipFill>
        <p:spPr>
          <a:xfrm>
            <a:off x="9357581" y="1409495"/>
            <a:ext cx="2702774" cy="4114800"/>
          </a:xfrm>
          <a:prstGeom prst="rect">
            <a:avLst/>
          </a:prstGeom>
        </p:spPr>
      </p:pic>
    </p:spTree>
    <p:extLst>
      <p:ext uri="{BB962C8B-B14F-4D97-AF65-F5344CB8AC3E}">
        <p14:creationId xmlns:p14="http://schemas.microsoft.com/office/powerpoint/2010/main" val="1156435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8CB5-F9B7-4B56-9C1A-0755E46A027E}"/>
              </a:ext>
            </a:extLst>
          </p:cNvPr>
          <p:cNvSpPr>
            <a:spLocks noGrp="1"/>
          </p:cNvSpPr>
          <p:nvPr>
            <p:ph type="title"/>
          </p:nvPr>
        </p:nvSpPr>
        <p:spPr>
          <a:xfrm>
            <a:off x="767857" y="933451"/>
            <a:ext cx="3031852" cy="823306"/>
          </a:xfrm>
        </p:spPr>
        <p:txBody>
          <a:bodyPr>
            <a:normAutofit/>
          </a:bodyPr>
          <a:lstStyle/>
          <a:p>
            <a:r>
              <a:rPr lang="en-CA" dirty="0"/>
              <a:t>Part 2– EDA</a:t>
            </a:r>
            <a:endParaRPr lang="en-US" dirty="0"/>
          </a:p>
        </p:txBody>
      </p:sp>
      <p:sp>
        <p:nvSpPr>
          <p:cNvPr id="4" name="Text Placeholder 3">
            <a:extLst>
              <a:ext uri="{FF2B5EF4-FFF2-40B4-BE49-F238E27FC236}">
                <a16:creationId xmlns:a16="http://schemas.microsoft.com/office/drawing/2014/main" id="{C091C832-4B30-4DDB-9C02-7A3CA5E99617}"/>
              </a:ext>
            </a:extLst>
          </p:cNvPr>
          <p:cNvSpPr>
            <a:spLocks noGrp="1"/>
          </p:cNvSpPr>
          <p:nvPr>
            <p:ph type="body" sz="half" idx="2"/>
          </p:nvPr>
        </p:nvSpPr>
        <p:spPr>
          <a:xfrm>
            <a:off x="767857" y="1803862"/>
            <a:ext cx="3031852" cy="4034184"/>
          </a:xfrm>
        </p:spPr>
        <p:txBody>
          <a:bodyPr>
            <a:normAutofit/>
          </a:bodyPr>
          <a:lstStyle/>
          <a:p>
            <a:r>
              <a:rPr lang="en-CA" dirty="0"/>
              <a:t>Filtering for the 5 most populous zip codes.</a:t>
            </a:r>
            <a:endParaRPr lang="en-US"/>
          </a:p>
          <a:p>
            <a:pPr marL="285750" indent="-285750">
              <a:buFont typeface="Arial" panose="05020102010507070707" pitchFamily="18" charset="2"/>
              <a:buChar char="•"/>
            </a:pPr>
            <a:r>
              <a:rPr lang="en-CA" dirty="0"/>
              <a:t>The median number of males and females on the zip codes is similar, but there's more spread for the number of males.</a:t>
            </a:r>
          </a:p>
          <a:p>
            <a:pPr marL="285750" indent="-285750">
              <a:buFont typeface="Arial" panose="05020102010507070707" pitchFamily="18" charset="2"/>
              <a:buChar char="•"/>
            </a:pPr>
            <a:r>
              <a:rPr lang="en-CA" dirty="0"/>
              <a:t>There seem to be more males than females in the younger groups, but more females for the older groups.</a:t>
            </a:r>
          </a:p>
          <a:p>
            <a:endParaRPr lang="en-CA" dirty="0"/>
          </a:p>
        </p:txBody>
      </p:sp>
      <p:pic>
        <p:nvPicPr>
          <p:cNvPr id="9" name="Picture 9" descr="Chart&#10;&#10;Description automatically generated">
            <a:extLst>
              <a:ext uri="{FF2B5EF4-FFF2-40B4-BE49-F238E27FC236}">
                <a16:creationId xmlns:a16="http://schemas.microsoft.com/office/drawing/2014/main" id="{7A3344C6-8181-42DE-B2BC-8965DDEE21F6}"/>
              </a:ext>
            </a:extLst>
          </p:cNvPr>
          <p:cNvPicPr>
            <a:picLocks noChangeAspect="1"/>
          </p:cNvPicPr>
          <p:nvPr/>
        </p:nvPicPr>
        <p:blipFill>
          <a:blip r:embed="rId2"/>
          <a:stretch>
            <a:fillRect/>
          </a:stretch>
        </p:blipFill>
        <p:spPr>
          <a:xfrm>
            <a:off x="4526556" y="1174235"/>
            <a:ext cx="7278029" cy="4508628"/>
          </a:xfrm>
          <a:prstGeom prst="rect">
            <a:avLst/>
          </a:prstGeom>
        </p:spPr>
      </p:pic>
    </p:spTree>
    <p:extLst>
      <p:ext uri="{BB962C8B-B14F-4D97-AF65-F5344CB8AC3E}">
        <p14:creationId xmlns:p14="http://schemas.microsoft.com/office/powerpoint/2010/main" val="2760728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8CB5-F9B7-4B56-9C1A-0755E46A027E}"/>
              </a:ext>
            </a:extLst>
          </p:cNvPr>
          <p:cNvSpPr>
            <a:spLocks noGrp="1"/>
          </p:cNvSpPr>
          <p:nvPr>
            <p:ph type="title"/>
          </p:nvPr>
        </p:nvSpPr>
        <p:spPr>
          <a:xfrm>
            <a:off x="767857" y="933451"/>
            <a:ext cx="3031852" cy="823306"/>
          </a:xfrm>
        </p:spPr>
        <p:txBody>
          <a:bodyPr>
            <a:normAutofit/>
          </a:bodyPr>
          <a:lstStyle/>
          <a:p>
            <a:r>
              <a:rPr lang="en-CA" dirty="0"/>
              <a:t>Part 2– EDA</a:t>
            </a:r>
            <a:endParaRPr lang="en-US" dirty="0"/>
          </a:p>
        </p:txBody>
      </p:sp>
      <p:sp>
        <p:nvSpPr>
          <p:cNvPr id="4" name="Text Placeholder 3">
            <a:extLst>
              <a:ext uri="{FF2B5EF4-FFF2-40B4-BE49-F238E27FC236}">
                <a16:creationId xmlns:a16="http://schemas.microsoft.com/office/drawing/2014/main" id="{C091C832-4B30-4DDB-9C02-7A3CA5E99617}"/>
              </a:ext>
            </a:extLst>
          </p:cNvPr>
          <p:cNvSpPr>
            <a:spLocks noGrp="1"/>
          </p:cNvSpPr>
          <p:nvPr>
            <p:ph type="body" sz="half" idx="2"/>
          </p:nvPr>
        </p:nvSpPr>
        <p:spPr>
          <a:xfrm>
            <a:off x="767857" y="1803862"/>
            <a:ext cx="3031852" cy="4034184"/>
          </a:xfrm>
        </p:spPr>
        <p:txBody>
          <a:bodyPr>
            <a:normAutofit/>
          </a:bodyPr>
          <a:lstStyle/>
          <a:p>
            <a:pPr marL="342900" indent="-342900">
              <a:buFont typeface="Arial"/>
              <a:buChar char="•"/>
            </a:pPr>
            <a:r>
              <a:rPr lang="en-US" dirty="0">
                <a:ea typeface="+mn-lt"/>
                <a:cs typeface="+mn-lt"/>
              </a:rPr>
              <a:t>We can see the differences in groups by zip code</a:t>
            </a:r>
          </a:p>
          <a:p>
            <a:pPr marL="342900" indent="-342900">
              <a:buFont typeface="Arial"/>
              <a:buChar char="•"/>
            </a:pPr>
            <a:r>
              <a:rPr lang="en-US" dirty="0">
                <a:ea typeface="+mn-lt"/>
                <a:cs typeface="+mn-lt"/>
              </a:rPr>
              <a:t>Zip code 11368 has a larger proportion of males than females for the groups ranging from 20-50</a:t>
            </a:r>
          </a:p>
          <a:p>
            <a:pPr marL="342900" indent="-342900">
              <a:buFont typeface="Arial"/>
              <a:buChar char="•"/>
            </a:pPr>
            <a:r>
              <a:rPr lang="en-US" dirty="0">
                <a:ea typeface="+mn-lt"/>
                <a:cs typeface="+mn-lt"/>
              </a:rPr>
              <a:t>60629 – Chicago</a:t>
            </a:r>
          </a:p>
          <a:p>
            <a:pPr marL="342900" indent="-342900">
              <a:buFont typeface="Arial"/>
              <a:buChar char="•"/>
            </a:pPr>
            <a:r>
              <a:rPr lang="en-US" dirty="0">
                <a:ea typeface="+mn-lt"/>
                <a:cs typeface="+mn-lt"/>
              </a:rPr>
              <a:t>79936 – El Paso</a:t>
            </a:r>
          </a:p>
          <a:p>
            <a:pPr marL="342900" indent="-342900">
              <a:buFont typeface="Arial"/>
              <a:buChar char="•"/>
            </a:pPr>
            <a:r>
              <a:rPr lang="en-US" dirty="0"/>
              <a:t>11368 – Queens, NY</a:t>
            </a:r>
          </a:p>
          <a:p>
            <a:pPr marL="342900" indent="-342900">
              <a:buFont typeface="Arial"/>
              <a:buChar char="•"/>
            </a:pPr>
            <a:r>
              <a:rPr lang="en-US" dirty="0">
                <a:ea typeface="+mn-lt"/>
                <a:cs typeface="+mn-lt"/>
              </a:rPr>
              <a:t>00926 – San Juan, PR</a:t>
            </a:r>
          </a:p>
          <a:p>
            <a:pPr marL="342900" indent="-342900">
              <a:buFont typeface="Arial"/>
              <a:buChar char="•"/>
            </a:pPr>
            <a:r>
              <a:rPr lang="en-US" dirty="0"/>
              <a:t>90650 – Los Angeles</a:t>
            </a:r>
          </a:p>
          <a:p>
            <a:pPr marL="342900" indent="-342900">
              <a:buFont typeface="Arial"/>
              <a:buChar char="•"/>
            </a:pPr>
            <a:endParaRPr lang="en-US" dirty="0"/>
          </a:p>
          <a:p>
            <a:pPr marL="342900" indent="-342900">
              <a:buFont typeface="Arial"/>
              <a:buChar char="•"/>
            </a:pPr>
            <a:endParaRPr lang="en-US" dirty="0"/>
          </a:p>
          <a:p>
            <a:endParaRPr lang="en-CA" dirty="0"/>
          </a:p>
        </p:txBody>
      </p:sp>
      <p:sp>
        <p:nvSpPr>
          <p:cNvPr id="11" name="Content Placeholder 4">
            <a:extLst>
              <a:ext uri="{FF2B5EF4-FFF2-40B4-BE49-F238E27FC236}">
                <a16:creationId xmlns:a16="http://schemas.microsoft.com/office/drawing/2014/main" id="{13C4350D-C96C-4994-B2BF-409750FF2890}"/>
              </a:ext>
            </a:extLst>
          </p:cNvPr>
          <p:cNvSpPr txBox="1">
            <a:spLocks/>
          </p:cNvSpPr>
          <p:nvPr/>
        </p:nvSpPr>
        <p:spPr>
          <a:xfrm>
            <a:off x="9587124" y="827469"/>
            <a:ext cx="2215517" cy="546634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20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9pPr>
          </a:lstStyle>
          <a:p>
            <a:pPr marL="0" indent="0">
              <a:buNone/>
            </a:pPr>
            <a:r>
              <a:rPr lang="en-US" sz="1700" dirty="0">
                <a:ea typeface="+mn-lt"/>
                <a:cs typeface="+mn-lt"/>
              </a:rPr>
              <a:t>This can be used to visualize how the male to female distribution changes for the different age groups.</a:t>
            </a:r>
          </a:p>
          <a:p>
            <a:pPr marL="0" indent="0">
              <a:buNone/>
            </a:pPr>
            <a:r>
              <a:rPr lang="en-US" sz="1700" dirty="0">
                <a:solidFill>
                  <a:srgbClr val="335B74"/>
                </a:solidFill>
                <a:latin typeface="Franklin Gothic Book"/>
              </a:rPr>
              <a:t>I would have liked to have the option to pull data with groups of equal age widths, that would have helped better visualize trends in the relative size of the age groups.</a:t>
            </a:r>
            <a:endParaRPr lang="en-US" dirty="0">
              <a:solidFill>
                <a:srgbClr val="FFFFFF"/>
              </a:solidFill>
            </a:endParaRPr>
          </a:p>
        </p:txBody>
      </p:sp>
      <p:pic>
        <p:nvPicPr>
          <p:cNvPr id="14" name="Picture 14" descr="Chart, histogram&#10;&#10;Description automatically generated">
            <a:extLst>
              <a:ext uri="{FF2B5EF4-FFF2-40B4-BE49-F238E27FC236}">
                <a16:creationId xmlns:a16="http://schemas.microsoft.com/office/drawing/2014/main" id="{680887EA-3322-42D1-9B8F-29C93AB4D64C}"/>
              </a:ext>
            </a:extLst>
          </p:cNvPr>
          <p:cNvPicPr>
            <a:picLocks noChangeAspect="1"/>
          </p:cNvPicPr>
          <p:nvPr/>
        </p:nvPicPr>
        <p:blipFill>
          <a:blip r:embed="rId2"/>
          <a:stretch>
            <a:fillRect/>
          </a:stretch>
        </p:blipFill>
        <p:spPr>
          <a:xfrm>
            <a:off x="4404852" y="722591"/>
            <a:ext cx="4775199" cy="2971139"/>
          </a:xfrm>
          <a:prstGeom prst="rect">
            <a:avLst/>
          </a:prstGeom>
        </p:spPr>
      </p:pic>
      <p:pic>
        <p:nvPicPr>
          <p:cNvPr id="15" name="Picture 15" descr="Chart, histogram&#10;&#10;Description automatically generated">
            <a:extLst>
              <a:ext uri="{FF2B5EF4-FFF2-40B4-BE49-F238E27FC236}">
                <a16:creationId xmlns:a16="http://schemas.microsoft.com/office/drawing/2014/main" id="{E1DCD05A-C540-4A16-A018-78427989D1D3}"/>
              </a:ext>
            </a:extLst>
          </p:cNvPr>
          <p:cNvPicPr>
            <a:picLocks noChangeAspect="1"/>
          </p:cNvPicPr>
          <p:nvPr/>
        </p:nvPicPr>
        <p:blipFill>
          <a:blip r:embed="rId3"/>
          <a:stretch>
            <a:fillRect/>
          </a:stretch>
        </p:blipFill>
        <p:spPr>
          <a:xfrm>
            <a:off x="4404852" y="3672269"/>
            <a:ext cx="4775199" cy="2946558"/>
          </a:xfrm>
          <a:prstGeom prst="rect">
            <a:avLst/>
          </a:prstGeom>
        </p:spPr>
      </p:pic>
    </p:spTree>
    <p:extLst>
      <p:ext uri="{BB962C8B-B14F-4D97-AF65-F5344CB8AC3E}">
        <p14:creationId xmlns:p14="http://schemas.microsoft.com/office/powerpoint/2010/main" val="247475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A8C2D4-47D2-4849-93A2-A391C466B208}"/>
              </a:ext>
            </a:extLst>
          </p:cNvPr>
          <p:cNvSpPr>
            <a:spLocks noGrp="1"/>
          </p:cNvSpPr>
          <p:nvPr>
            <p:ph type="title"/>
          </p:nvPr>
        </p:nvSpPr>
        <p:spPr/>
        <p:txBody>
          <a:bodyPr/>
          <a:lstStyle/>
          <a:p>
            <a:r>
              <a:rPr lang="en-CA" dirty="0"/>
              <a:t>Takeaways and questions</a:t>
            </a:r>
            <a:endParaRPr lang="en-US" dirty="0"/>
          </a:p>
        </p:txBody>
      </p:sp>
      <p:sp>
        <p:nvSpPr>
          <p:cNvPr id="6" name="Content Placeholder 5">
            <a:extLst>
              <a:ext uri="{FF2B5EF4-FFF2-40B4-BE49-F238E27FC236}">
                <a16:creationId xmlns:a16="http://schemas.microsoft.com/office/drawing/2014/main" id="{314C2538-8CFD-44E7-9489-F7361683A41C}"/>
              </a:ext>
            </a:extLst>
          </p:cNvPr>
          <p:cNvSpPr>
            <a:spLocks noGrp="1"/>
          </p:cNvSpPr>
          <p:nvPr>
            <p:ph sz="half" idx="1"/>
          </p:nvPr>
        </p:nvSpPr>
        <p:spPr>
          <a:xfrm>
            <a:off x="581193" y="2228003"/>
            <a:ext cx="5194767" cy="3900339"/>
          </a:xfrm>
        </p:spPr>
        <p:txBody>
          <a:bodyPr>
            <a:normAutofit/>
          </a:bodyPr>
          <a:lstStyle/>
          <a:p>
            <a:pPr marL="0" indent="0">
              <a:buNone/>
            </a:pPr>
            <a:r>
              <a:rPr lang="en-CA" sz="2000" b="1" dirty="0"/>
              <a:t>Takeaways</a:t>
            </a:r>
          </a:p>
          <a:p>
            <a:pPr marL="0" indent="0">
              <a:buNone/>
            </a:pPr>
            <a:r>
              <a:rPr lang="en-CA" sz="2000" dirty="0"/>
              <a:t>This was an extremely difficult assignment, the process of finding an API of interest, figuring out how to use it, and then how to get insight from that data was quite cumbersome.</a:t>
            </a:r>
          </a:p>
          <a:p>
            <a:pPr marL="0" indent="0">
              <a:buNone/>
            </a:pPr>
            <a:r>
              <a:rPr lang="en-CA" sz="2000" dirty="0"/>
              <a:t>I tried a couple of APIs at first, which took quite a bit of time, but the data I found from some of them wasn't particularly interesting in itself.</a:t>
            </a:r>
          </a:p>
        </p:txBody>
      </p:sp>
      <p:sp>
        <p:nvSpPr>
          <p:cNvPr id="7" name="Content Placeholder 6">
            <a:extLst>
              <a:ext uri="{FF2B5EF4-FFF2-40B4-BE49-F238E27FC236}">
                <a16:creationId xmlns:a16="http://schemas.microsoft.com/office/drawing/2014/main" id="{6EEDC2F3-27AC-45F6-B7B1-1E9C448FA83C}"/>
              </a:ext>
            </a:extLst>
          </p:cNvPr>
          <p:cNvSpPr>
            <a:spLocks noGrp="1"/>
          </p:cNvSpPr>
          <p:nvPr>
            <p:ph sz="half" idx="2"/>
          </p:nvPr>
        </p:nvSpPr>
        <p:spPr/>
        <p:txBody>
          <a:bodyPr>
            <a:normAutofit/>
          </a:bodyPr>
          <a:lstStyle/>
          <a:p>
            <a:pPr marL="0" indent="0">
              <a:buNone/>
            </a:pPr>
            <a:r>
              <a:rPr lang="en-CA" sz="2000" b="1" dirty="0"/>
              <a:t>Questions</a:t>
            </a:r>
          </a:p>
          <a:p>
            <a:pPr marL="0" indent="0">
              <a:buNone/>
            </a:pPr>
            <a:r>
              <a:rPr lang="en-CA" sz="2000" dirty="0"/>
              <a:t>What are some recommended APIs to that are easier to start working with. </a:t>
            </a:r>
          </a:p>
          <a:p>
            <a:pPr marL="0" indent="0">
              <a:buNone/>
            </a:pPr>
            <a:endParaRPr lang="en-CA" sz="2000" b="1" dirty="0"/>
          </a:p>
        </p:txBody>
      </p:sp>
    </p:spTree>
    <p:extLst>
      <p:ext uri="{BB962C8B-B14F-4D97-AF65-F5344CB8AC3E}">
        <p14:creationId xmlns:p14="http://schemas.microsoft.com/office/powerpoint/2010/main" val="186370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9705-AD85-4B25-82D6-D49542D236AB}"/>
              </a:ext>
            </a:extLst>
          </p:cNvPr>
          <p:cNvSpPr>
            <a:spLocks noGrp="1"/>
          </p:cNvSpPr>
          <p:nvPr>
            <p:ph type="title"/>
          </p:nvPr>
        </p:nvSpPr>
        <p:spPr/>
        <p:txBody>
          <a:bodyPr/>
          <a:lstStyle/>
          <a:p>
            <a:r>
              <a:rPr lang="en-CA" dirty="0"/>
              <a:t>R markdown file location</a:t>
            </a:r>
            <a:endParaRPr lang="en-US" dirty="0"/>
          </a:p>
        </p:txBody>
      </p:sp>
      <p:sp>
        <p:nvSpPr>
          <p:cNvPr id="3" name="Content Placeholder 2">
            <a:extLst>
              <a:ext uri="{FF2B5EF4-FFF2-40B4-BE49-F238E27FC236}">
                <a16:creationId xmlns:a16="http://schemas.microsoft.com/office/drawing/2014/main" id="{D99A67FB-397F-4EA1-B020-B1C8D14A2A1D}"/>
              </a:ext>
            </a:extLst>
          </p:cNvPr>
          <p:cNvSpPr>
            <a:spLocks noGrp="1"/>
          </p:cNvSpPr>
          <p:nvPr>
            <p:ph idx="1"/>
          </p:nvPr>
        </p:nvSpPr>
        <p:spPr/>
        <p:txBody>
          <a:bodyPr>
            <a:normAutofit/>
          </a:bodyPr>
          <a:lstStyle/>
          <a:p>
            <a:pPr marL="0" indent="0" algn="ctr">
              <a:buNone/>
            </a:pPr>
            <a:r>
              <a:rPr lang="en-US" sz="2400" dirty="0">
                <a:ea typeface="+mn-lt"/>
                <a:cs typeface="+mn-lt"/>
                <a:hlinkClick r:id="rId2"/>
              </a:rPr>
              <a:t>https://github.com/boneeyah/DS6306/blob/Ubuntu/Unit4%20markdown.Rmd</a:t>
            </a:r>
            <a:endParaRPr lang="en-US" sz="2000">
              <a:ea typeface="+mn-lt"/>
              <a:cs typeface="+mn-lt"/>
            </a:endParaRPr>
          </a:p>
        </p:txBody>
      </p:sp>
    </p:spTree>
    <p:extLst>
      <p:ext uri="{BB962C8B-B14F-4D97-AF65-F5344CB8AC3E}">
        <p14:creationId xmlns:p14="http://schemas.microsoft.com/office/powerpoint/2010/main" val="3300287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8CB5-F9B7-4B56-9C1A-0755E46A027E}"/>
              </a:ext>
            </a:extLst>
          </p:cNvPr>
          <p:cNvSpPr>
            <a:spLocks noGrp="1"/>
          </p:cNvSpPr>
          <p:nvPr>
            <p:ph type="title"/>
          </p:nvPr>
        </p:nvSpPr>
        <p:spPr>
          <a:xfrm>
            <a:off x="767857" y="933451"/>
            <a:ext cx="3031852" cy="823306"/>
          </a:xfrm>
        </p:spPr>
        <p:txBody>
          <a:bodyPr>
            <a:normAutofit/>
          </a:bodyPr>
          <a:lstStyle/>
          <a:p>
            <a:r>
              <a:rPr lang="en-CA" dirty="0"/>
              <a:t>Part 1 – Restaurant data</a:t>
            </a:r>
            <a:endParaRPr lang="en-US" dirty="0"/>
          </a:p>
        </p:txBody>
      </p:sp>
      <p:sp>
        <p:nvSpPr>
          <p:cNvPr id="4" name="Text Placeholder 3">
            <a:extLst>
              <a:ext uri="{FF2B5EF4-FFF2-40B4-BE49-F238E27FC236}">
                <a16:creationId xmlns:a16="http://schemas.microsoft.com/office/drawing/2014/main" id="{C091C832-4B30-4DDB-9C02-7A3CA5E99617}"/>
              </a:ext>
            </a:extLst>
          </p:cNvPr>
          <p:cNvSpPr>
            <a:spLocks noGrp="1"/>
          </p:cNvSpPr>
          <p:nvPr>
            <p:ph type="body" sz="half" idx="2"/>
          </p:nvPr>
        </p:nvSpPr>
        <p:spPr>
          <a:xfrm>
            <a:off x="767857" y="1803862"/>
            <a:ext cx="3031852" cy="4034184"/>
          </a:xfrm>
        </p:spPr>
        <p:txBody>
          <a:bodyPr>
            <a:normAutofit/>
          </a:bodyPr>
          <a:lstStyle/>
          <a:p>
            <a:r>
              <a:rPr lang="en-CA" dirty="0"/>
              <a:t>Scrap the XML file for name, </a:t>
            </a:r>
            <a:r>
              <a:rPr lang="en-CA" dirty="0" err="1"/>
              <a:t>zipcode</a:t>
            </a:r>
            <a:r>
              <a:rPr lang="en-CA" dirty="0"/>
              <a:t>, and city council district.</a:t>
            </a:r>
          </a:p>
          <a:p>
            <a:endParaRPr lang="en-CA" dirty="0"/>
          </a:p>
          <a:p>
            <a:endParaRPr lang="en-CA"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Content Placeholder 4">
            <a:extLst>
              <a:ext uri="{FF2B5EF4-FFF2-40B4-BE49-F238E27FC236}">
                <a16:creationId xmlns:a16="http://schemas.microsoft.com/office/drawing/2014/main" id="{930B3F20-4E5B-40B4-9127-6B0D9BC9B226}"/>
              </a:ext>
            </a:extLst>
          </p:cNvPr>
          <p:cNvSpPr>
            <a:spLocks noGrp="1"/>
          </p:cNvSpPr>
          <p:nvPr>
            <p:ph idx="1"/>
          </p:nvPr>
        </p:nvSpPr>
        <p:spPr>
          <a:xfrm>
            <a:off x="4900928" y="1179829"/>
            <a:ext cx="6650991" cy="2641704"/>
          </a:xfrm>
        </p:spPr>
        <p:txBody>
          <a:bodyPr/>
          <a:lstStyle/>
          <a:p>
            <a:pPr marL="305435" indent="-305435"/>
            <a:r>
              <a:rPr lang="en-US" dirty="0"/>
              <a:t>The file is not proper XML, because tags for </a:t>
            </a:r>
            <a:r>
              <a:rPr lang="en-US" dirty="0" err="1"/>
              <a:t>row_id</a:t>
            </a:r>
            <a:r>
              <a:rPr lang="en-US" dirty="0"/>
              <a:t> and </a:t>
            </a:r>
            <a:r>
              <a:rPr lang="en-US" dirty="0" err="1"/>
              <a:t>and</a:t>
            </a:r>
            <a:r>
              <a:rPr lang="en-US" dirty="0"/>
              <a:t> location are not properly opened and closed. Therefore, the XML R package won't be able to parse the data.</a:t>
            </a:r>
          </a:p>
          <a:p>
            <a:pPr marL="305435" indent="-305435"/>
            <a:r>
              <a:rPr lang="en-US" dirty="0"/>
              <a:t>Instead, we can use GET and </a:t>
            </a:r>
            <a:r>
              <a:rPr lang="en-US" dirty="0" err="1"/>
              <a:t>httr</a:t>
            </a:r>
            <a:r>
              <a:rPr lang="en-US" dirty="0"/>
              <a:t> packages to get the URL information and parse the data</a:t>
            </a:r>
          </a:p>
        </p:txBody>
      </p:sp>
      <p:pic>
        <p:nvPicPr>
          <p:cNvPr id="8" name="Picture 8" descr="Graphical user interface, text, application&#10;&#10;Description automatically generated">
            <a:extLst>
              <a:ext uri="{FF2B5EF4-FFF2-40B4-BE49-F238E27FC236}">
                <a16:creationId xmlns:a16="http://schemas.microsoft.com/office/drawing/2014/main" id="{5AD7A8CD-B332-4C42-87FF-C6339784B629}"/>
              </a:ext>
            </a:extLst>
          </p:cNvPr>
          <p:cNvPicPr>
            <a:picLocks noChangeAspect="1"/>
          </p:cNvPicPr>
          <p:nvPr/>
        </p:nvPicPr>
        <p:blipFill>
          <a:blip r:embed="rId2"/>
          <a:stretch>
            <a:fillRect/>
          </a:stretch>
        </p:blipFill>
        <p:spPr>
          <a:xfrm>
            <a:off x="4900961" y="3997648"/>
            <a:ext cx="6506736" cy="2022216"/>
          </a:xfrm>
          <a:prstGeom prst="rect">
            <a:avLst/>
          </a:prstGeom>
        </p:spPr>
      </p:pic>
    </p:spTree>
    <p:extLst>
      <p:ext uri="{BB962C8B-B14F-4D97-AF65-F5344CB8AC3E}">
        <p14:creationId xmlns:p14="http://schemas.microsoft.com/office/powerpoint/2010/main" val="3030391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8CB5-F9B7-4B56-9C1A-0755E46A027E}"/>
              </a:ext>
            </a:extLst>
          </p:cNvPr>
          <p:cNvSpPr>
            <a:spLocks noGrp="1"/>
          </p:cNvSpPr>
          <p:nvPr>
            <p:ph type="title"/>
          </p:nvPr>
        </p:nvSpPr>
        <p:spPr>
          <a:xfrm>
            <a:off x="767857" y="933451"/>
            <a:ext cx="3031852" cy="823306"/>
          </a:xfrm>
        </p:spPr>
        <p:txBody>
          <a:bodyPr>
            <a:normAutofit/>
          </a:bodyPr>
          <a:lstStyle/>
          <a:p>
            <a:r>
              <a:rPr lang="en-CA" dirty="0"/>
              <a:t>Part 1 – Restaurant data</a:t>
            </a:r>
            <a:endParaRPr lang="en-US" dirty="0"/>
          </a:p>
        </p:txBody>
      </p:sp>
      <p:sp>
        <p:nvSpPr>
          <p:cNvPr id="4" name="Text Placeholder 3">
            <a:extLst>
              <a:ext uri="{FF2B5EF4-FFF2-40B4-BE49-F238E27FC236}">
                <a16:creationId xmlns:a16="http://schemas.microsoft.com/office/drawing/2014/main" id="{C091C832-4B30-4DDB-9C02-7A3CA5E99617}"/>
              </a:ext>
            </a:extLst>
          </p:cNvPr>
          <p:cNvSpPr>
            <a:spLocks noGrp="1"/>
          </p:cNvSpPr>
          <p:nvPr>
            <p:ph type="body" sz="half" idx="2"/>
          </p:nvPr>
        </p:nvSpPr>
        <p:spPr>
          <a:xfrm>
            <a:off x="767857" y="1803862"/>
            <a:ext cx="3031852" cy="4034184"/>
          </a:xfrm>
        </p:spPr>
        <p:txBody>
          <a:bodyPr>
            <a:normAutofit/>
          </a:bodyPr>
          <a:lstStyle/>
          <a:p>
            <a:r>
              <a:rPr lang="en-CA" dirty="0"/>
              <a:t>Scrap the XML file for name, </a:t>
            </a:r>
            <a:r>
              <a:rPr lang="en-CA" dirty="0" err="1"/>
              <a:t>zipcode</a:t>
            </a:r>
            <a:r>
              <a:rPr lang="en-CA" dirty="0"/>
              <a:t>, and city council district.</a:t>
            </a:r>
          </a:p>
          <a:p>
            <a:r>
              <a:rPr lang="en-CA" dirty="0"/>
              <a:t>Make a data frame with those columns.</a:t>
            </a:r>
          </a:p>
          <a:p>
            <a:endParaRPr lang="en-CA"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Content Placeholder 4">
            <a:extLst>
              <a:ext uri="{FF2B5EF4-FFF2-40B4-BE49-F238E27FC236}">
                <a16:creationId xmlns:a16="http://schemas.microsoft.com/office/drawing/2014/main" id="{930B3F20-4E5B-40B4-9127-6B0D9BC9B226}"/>
              </a:ext>
            </a:extLst>
          </p:cNvPr>
          <p:cNvSpPr>
            <a:spLocks noGrp="1"/>
          </p:cNvSpPr>
          <p:nvPr>
            <p:ph idx="1"/>
          </p:nvPr>
        </p:nvSpPr>
        <p:spPr>
          <a:xfrm>
            <a:off x="4900928" y="1179829"/>
            <a:ext cx="6650991" cy="2641704"/>
          </a:xfrm>
        </p:spPr>
        <p:txBody>
          <a:bodyPr/>
          <a:lstStyle/>
          <a:p>
            <a:pPr marL="305435" indent="-305435"/>
            <a:r>
              <a:rPr lang="en-US" dirty="0"/>
              <a:t>Use stringy package to remove the tags from each string</a:t>
            </a:r>
          </a:p>
          <a:p>
            <a:pPr marL="305435" indent="-305435"/>
            <a:r>
              <a:rPr lang="en-US" dirty="0"/>
              <a:t>Create new data frame</a:t>
            </a:r>
          </a:p>
        </p:txBody>
      </p:sp>
      <p:pic>
        <p:nvPicPr>
          <p:cNvPr id="7" name="Picture 8" descr="Text&#10;&#10;Description automatically generated">
            <a:extLst>
              <a:ext uri="{FF2B5EF4-FFF2-40B4-BE49-F238E27FC236}">
                <a16:creationId xmlns:a16="http://schemas.microsoft.com/office/drawing/2014/main" id="{571B3E1B-E683-4E33-9B79-4ACE42401704}"/>
              </a:ext>
            </a:extLst>
          </p:cNvPr>
          <p:cNvPicPr>
            <a:picLocks noChangeAspect="1"/>
          </p:cNvPicPr>
          <p:nvPr/>
        </p:nvPicPr>
        <p:blipFill>
          <a:blip r:embed="rId2"/>
          <a:stretch>
            <a:fillRect/>
          </a:stretch>
        </p:blipFill>
        <p:spPr>
          <a:xfrm>
            <a:off x="5830228" y="3453266"/>
            <a:ext cx="4778297" cy="2420020"/>
          </a:xfrm>
          <a:prstGeom prst="rect">
            <a:avLst/>
          </a:prstGeom>
        </p:spPr>
      </p:pic>
    </p:spTree>
    <p:extLst>
      <p:ext uri="{BB962C8B-B14F-4D97-AF65-F5344CB8AC3E}">
        <p14:creationId xmlns:p14="http://schemas.microsoft.com/office/powerpoint/2010/main" val="1869923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8CB5-F9B7-4B56-9C1A-0755E46A027E}"/>
              </a:ext>
            </a:extLst>
          </p:cNvPr>
          <p:cNvSpPr>
            <a:spLocks noGrp="1"/>
          </p:cNvSpPr>
          <p:nvPr>
            <p:ph type="title"/>
          </p:nvPr>
        </p:nvSpPr>
        <p:spPr>
          <a:xfrm>
            <a:off x="767857" y="933451"/>
            <a:ext cx="3031852" cy="823306"/>
          </a:xfrm>
        </p:spPr>
        <p:txBody>
          <a:bodyPr>
            <a:normAutofit/>
          </a:bodyPr>
          <a:lstStyle/>
          <a:p>
            <a:r>
              <a:rPr lang="en-CA" dirty="0"/>
              <a:t>Part 1 – Restaurant data</a:t>
            </a:r>
            <a:endParaRPr lang="en-US" dirty="0"/>
          </a:p>
        </p:txBody>
      </p:sp>
      <p:sp>
        <p:nvSpPr>
          <p:cNvPr id="4" name="Text Placeholder 3">
            <a:extLst>
              <a:ext uri="{FF2B5EF4-FFF2-40B4-BE49-F238E27FC236}">
                <a16:creationId xmlns:a16="http://schemas.microsoft.com/office/drawing/2014/main" id="{C091C832-4B30-4DDB-9C02-7A3CA5E99617}"/>
              </a:ext>
            </a:extLst>
          </p:cNvPr>
          <p:cNvSpPr>
            <a:spLocks noGrp="1"/>
          </p:cNvSpPr>
          <p:nvPr>
            <p:ph type="body" sz="half" idx="2"/>
          </p:nvPr>
        </p:nvSpPr>
        <p:spPr>
          <a:xfrm>
            <a:off x="767857" y="1803862"/>
            <a:ext cx="3031852" cy="4034184"/>
          </a:xfrm>
        </p:spPr>
        <p:txBody>
          <a:bodyPr>
            <a:normAutofit/>
          </a:bodyPr>
          <a:lstStyle/>
          <a:p>
            <a:r>
              <a:rPr lang="en-CA" dirty="0"/>
              <a:t>Are there any Sushi restaurants in Baltimore?</a:t>
            </a:r>
            <a:endParaRPr lang="en-US" dirty="0"/>
          </a:p>
          <a:p>
            <a:r>
              <a:rPr lang="en-CA" dirty="0"/>
              <a:t>If so, can we estimate how many?</a:t>
            </a:r>
          </a:p>
          <a:p>
            <a:endParaRPr lang="en-CA"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Content Placeholder 4">
            <a:extLst>
              <a:ext uri="{FF2B5EF4-FFF2-40B4-BE49-F238E27FC236}">
                <a16:creationId xmlns:a16="http://schemas.microsoft.com/office/drawing/2014/main" id="{930B3F20-4E5B-40B4-9127-6B0D9BC9B226}"/>
              </a:ext>
            </a:extLst>
          </p:cNvPr>
          <p:cNvSpPr>
            <a:spLocks noGrp="1"/>
          </p:cNvSpPr>
          <p:nvPr>
            <p:ph idx="1"/>
          </p:nvPr>
        </p:nvSpPr>
        <p:spPr>
          <a:xfrm>
            <a:off x="4900928" y="1179829"/>
            <a:ext cx="6650991" cy="2353631"/>
          </a:xfrm>
        </p:spPr>
        <p:txBody>
          <a:bodyPr/>
          <a:lstStyle/>
          <a:p>
            <a:pPr marL="305435" indent="-305435"/>
            <a:r>
              <a:rPr lang="en-US" dirty="0"/>
              <a:t>We can answer this question by using </a:t>
            </a:r>
            <a:r>
              <a:rPr lang="en-US" dirty="0" err="1"/>
              <a:t>grepl</a:t>
            </a:r>
            <a:r>
              <a:rPr lang="en-US" dirty="0"/>
              <a:t> or </a:t>
            </a:r>
            <a:r>
              <a:rPr lang="en-US" dirty="0" err="1"/>
              <a:t>str_count</a:t>
            </a:r>
            <a:r>
              <a:rPr lang="en-US" dirty="0"/>
              <a:t> functions, searching through the restaurant names for "SUSH" or "SUSHI"</a:t>
            </a:r>
          </a:p>
          <a:p>
            <a:pPr marL="305435" indent="-305435"/>
            <a:r>
              <a:rPr lang="en-US" dirty="0"/>
              <a:t>Additionally, we can get the names by adding a column to the data frame with the return string from </a:t>
            </a:r>
            <a:r>
              <a:rPr lang="en-US" dirty="0" err="1"/>
              <a:t>str_count</a:t>
            </a:r>
            <a:r>
              <a:rPr lang="en-US" dirty="0"/>
              <a:t> and filtering.</a:t>
            </a:r>
          </a:p>
        </p:txBody>
      </p:sp>
      <p:pic>
        <p:nvPicPr>
          <p:cNvPr id="3" name="Picture 5" descr="Text&#10;&#10;Description automatically generated">
            <a:extLst>
              <a:ext uri="{FF2B5EF4-FFF2-40B4-BE49-F238E27FC236}">
                <a16:creationId xmlns:a16="http://schemas.microsoft.com/office/drawing/2014/main" id="{6CD281B0-322E-44C0-BD5D-3DB927E70A9F}"/>
              </a:ext>
            </a:extLst>
          </p:cNvPr>
          <p:cNvPicPr>
            <a:picLocks noChangeAspect="1"/>
          </p:cNvPicPr>
          <p:nvPr/>
        </p:nvPicPr>
        <p:blipFill>
          <a:blip r:embed="rId2"/>
          <a:stretch>
            <a:fillRect/>
          </a:stretch>
        </p:blipFill>
        <p:spPr>
          <a:xfrm>
            <a:off x="719254" y="4402587"/>
            <a:ext cx="3114907" cy="1398191"/>
          </a:xfrm>
          <a:prstGeom prst="rect">
            <a:avLst/>
          </a:prstGeom>
        </p:spPr>
      </p:pic>
      <p:pic>
        <p:nvPicPr>
          <p:cNvPr id="6" name="Picture 7" descr="Graphical user interface, text, application&#10;&#10;Description automatically generated">
            <a:extLst>
              <a:ext uri="{FF2B5EF4-FFF2-40B4-BE49-F238E27FC236}">
                <a16:creationId xmlns:a16="http://schemas.microsoft.com/office/drawing/2014/main" id="{E9A71501-358B-4F0E-AD77-62DC721FDA67}"/>
              </a:ext>
            </a:extLst>
          </p:cNvPr>
          <p:cNvPicPr>
            <a:picLocks noChangeAspect="1"/>
          </p:cNvPicPr>
          <p:nvPr/>
        </p:nvPicPr>
        <p:blipFill>
          <a:blip r:embed="rId3"/>
          <a:stretch>
            <a:fillRect/>
          </a:stretch>
        </p:blipFill>
        <p:spPr>
          <a:xfrm>
            <a:off x="5653668" y="3528305"/>
            <a:ext cx="4025589" cy="2784340"/>
          </a:xfrm>
          <a:prstGeom prst="rect">
            <a:avLst/>
          </a:prstGeom>
        </p:spPr>
      </p:pic>
    </p:spTree>
    <p:extLst>
      <p:ext uri="{BB962C8B-B14F-4D97-AF65-F5344CB8AC3E}">
        <p14:creationId xmlns:p14="http://schemas.microsoft.com/office/powerpoint/2010/main" val="3848850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8CB5-F9B7-4B56-9C1A-0755E46A027E}"/>
              </a:ext>
            </a:extLst>
          </p:cNvPr>
          <p:cNvSpPr>
            <a:spLocks noGrp="1"/>
          </p:cNvSpPr>
          <p:nvPr>
            <p:ph type="title"/>
          </p:nvPr>
        </p:nvSpPr>
        <p:spPr>
          <a:xfrm>
            <a:off x="767857" y="933451"/>
            <a:ext cx="3031852" cy="823306"/>
          </a:xfrm>
        </p:spPr>
        <p:txBody>
          <a:bodyPr>
            <a:normAutofit/>
          </a:bodyPr>
          <a:lstStyle/>
          <a:p>
            <a:r>
              <a:rPr lang="en-CA" dirty="0"/>
              <a:t>Part 1 – Restaurant data</a:t>
            </a:r>
            <a:endParaRPr lang="en-US" dirty="0"/>
          </a:p>
        </p:txBody>
      </p:sp>
      <p:sp>
        <p:nvSpPr>
          <p:cNvPr id="4" name="Text Placeholder 3">
            <a:extLst>
              <a:ext uri="{FF2B5EF4-FFF2-40B4-BE49-F238E27FC236}">
                <a16:creationId xmlns:a16="http://schemas.microsoft.com/office/drawing/2014/main" id="{C091C832-4B30-4DDB-9C02-7A3CA5E99617}"/>
              </a:ext>
            </a:extLst>
          </p:cNvPr>
          <p:cNvSpPr>
            <a:spLocks noGrp="1"/>
          </p:cNvSpPr>
          <p:nvPr>
            <p:ph type="body" sz="half" idx="2"/>
          </p:nvPr>
        </p:nvSpPr>
        <p:spPr>
          <a:xfrm>
            <a:off x="767857" y="1803862"/>
            <a:ext cx="3031852" cy="4034184"/>
          </a:xfrm>
        </p:spPr>
        <p:txBody>
          <a:bodyPr>
            <a:normAutofit/>
          </a:bodyPr>
          <a:lstStyle/>
          <a:p>
            <a:r>
              <a:rPr lang="en-CA" dirty="0"/>
              <a:t>Are there any Sushi restaurants downtown?</a:t>
            </a:r>
            <a:endParaRPr lang="en-US" dirty="0"/>
          </a:p>
          <a:p>
            <a:endParaRPr lang="en-CA"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Content Placeholder 4">
            <a:extLst>
              <a:ext uri="{FF2B5EF4-FFF2-40B4-BE49-F238E27FC236}">
                <a16:creationId xmlns:a16="http://schemas.microsoft.com/office/drawing/2014/main" id="{930B3F20-4E5B-40B4-9127-6B0D9BC9B226}"/>
              </a:ext>
            </a:extLst>
          </p:cNvPr>
          <p:cNvSpPr>
            <a:spLocks noGrp="1"/>
          </p:cNvSpPr>
          <p:nvPr>
            <p:ph idx="1"/>
          </p:nvPr>
        </p:nvSpPr>
        <p:spPr>
          <a:xfrm>
            <a:off x="4900928" y="1179829"/>
            <a:ext cx="6650991" cy="2353631"/>
          </a:xfrm>
        </p:spPr>
        <p:txBody>
          <a:bodyPr/>
          <a:lstStyle/>
          <a:p>
            <a:pPr marL="305435" indent="-305435"/>
            <a:r>
              <a:rPr lang="en-US" dirty="0"/>
              <a:t>Filter our data frame for </a:t>
            </a:r>
            <a:r>
              <a:rPr lang="en-US" dirty="0" err="1"/>
              <a:t>council_district</a:t>
            </a:r>
            <a:r>
              <a:rPr lang="en-US" dirty="0"/>
              <a:t> 11</a:t>
            </a:r>
          </a:p>
          <a:p>
            <a:pPr marL="305435" indent="-305435"/>
            <a:r>
              <a:rPr lang="en-US" dirty="0"/>
              <a:t>Select name and use </a:t>
            </a:r>
            <a:r>
              <a:rPr lang="en-US" dirty="0" err="1"/>
              <a:t>grepl</a:t>
            </a:r>
            <a:r>
              <a:rPr lang="en-US" dirty="0"/>
              <a:t> or </a:t>
            </a:r>
            <a:r>
              <a:rPr lang="en-US" dirty="0" err="1"/>
              <a:t>str_count</a:t>
            </a:r>
          </a:p>
          <a:p>
            <a:pPr marL="305435" indent="-305435"/>
            <a:r>
              <a:rPr lang="en-US" dirty="0"/>
              <a:t>Additionally, we can get the name by adding the resulting string from </a:t>
            </a:r>
            <a:r>
              <a:rPr lang="en-US" dirty="0" err="1"/>
              <a:t>str_count</a:t>
            </a:r>
            <a:r>
              <a:rPr lang="en-US" dirty="0"/>
              <a:t> to our data frame and filtering</a:t>
            </a:r>
          </a:p>
        </p:txBody>
      </p:sp>
      <p:pic>
        <p:nvPicPr>
          <p:cNvPr id="7" name="Picture 7" descr="Graphical user interface, text, application&#10;&#10;Description automatically generated">
            <a:extLst>
              <a:ext uri="{FF2B5EF4-FFF2-40B4-BE49-F238E27FC236}">
                <a16:creationId xmlns:a16="http://schemas.microsoft.com/office/drawing/2014/main" id="{9B04665B-8F56-4612-8E39-0AA264CFED82}"/>
              </a:ext>
            </a:extLst>
          </p:cNvPr>
          <p:cNvPicPr>
            <a:picLocks noChangeAspect="1"/>
          </p:cNvPicPr>
          <p:nvPr/>
        </p:nvPicPr>
        <p:blipFill>
          <a:blip r:embed="rId2"/>
          <a:stretch>
            <a:fillRect/>
          </a:stretch>
        </p:blipFill>
        <p:spPr>
          <a:xfrm>
            <a:off x="765717" y="4509998"/>
            <a:ext cx="3021980" cy="1239125"/>
          </a:xfrm>
          <a:prstGeom prst="rect">
            <a:avLst/>
          </a:prstGeom>
        </p:spPr>
      </p:pic>
      <p:pic>
        <p:nvPicPr>
          <p:cNvPr id="8" name="Picture 8" descr="Graphical user interface, text, application&#10;&#10;Description automatically generated">
            <a:extLst>
              <a:ext uri="{FF2B5EF4-FFF2-40B4-BE49-F238E27FC236}">
                <a16:creationId xmlns:a16="http://schemas.microsoft.com/office/drawing/2014/main" id="{DB0E0DCD-0395-4606-AF8E-AFB496B1D88B}"/>
              </a:ext>
            </a:extLst>
          </p:cNvPr>
          <p:cNvPicPr>
            <a:picLocks noChangeAspect="1"/>
          </p:cNvPicPr>
          <p:nvPr/>
        </p:nvPicPr>
        <p:blipFill>
          <a:blip r:embed="rId3"/>
          <a:stretch>
            <a:fillRect/>
          </a:stretch>
        </p:blipFill>
        <p:spPr>
          <a:xfrm>
            <a:off x="6699444" y="4155223"/>
            <a:ext cx="2696039" cy="1948675"/>
          </a:xfrm>
          <a:prstGeom prst="rect">
            <a:avLst/>
          </a:prstGeom>
        </p:spPr>
      </p:pic>
    </p:spTree>
    <p:extLst>
      <p:ext uri="{BB962C8B-B14F-4D97-AF65-F5344CB8AC3E}">
        <p14:creationId xmlns:p14="http://schemas.microsoft.com/office/powerpoint/2010/main" val="1619053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8CB5-F9B7-4B56-9C1A-0755E46A027E}"/>
              </a:ext>
            </a:extLst>
          </p:cNvPr>
          <p:cNvSpPr>
            <a:spLocks noGrp="1"/>
          </p:cNvSpPr>
          <p:nvPr>
            <p:ph type="title"/>
          </p:nvPr>
        </p:nvSpPr>
        <p:spPr>
          <a:xfrm>
            <a:off x="767857" y="933451"/>
            <a:ext cx="3031852" cy="823306"/>
          </a:xfrm>
        </p:spPr>
        <p:txBody>
          <a:bodyPr>
            <a:normAutofit/>
          </a:bodyPr>
          <a:lstStyle/>
          <a:p>
            <a:r>
              <a:rPr lang="en-CA" dirty="0"/>
              <a:t>Part 1 – Restaurant data</a:t>
            </a:r>
            <a:endParaRPr lang="en-US" dirty="0"/>
          </a:p>
        </p:txBody>
      </p:sp>
      <p:sp>
        <p:nvSpPr>
          <p:cNvPr id="4" name="Text Placeholder 3">
            <a:extLst>
              <a:ext uri="{FF2B5EF4-FFF2-40B4-BE49-F238E27FC236}">
                <a16:creationId xmlns:a16="http://schemas.microsoft.com/office/drawing/2014/main" id="{C091C832-4B30-4DDB-9C02-7A3CA5E99617}"/>
              </a:ext>
            </a:extLst>
          </p:cNvPr>
          <p:cNvSpPr>
            <a:spLocks noGrp="1"/>
          </p:cNvSpPr>
          <p:nvPr>
            <p:ph type="body" sz="half" idx="2"/>
          </p:nvPr>
        </p:nvSpPr>
        <p:spPr>
          <a:xfrm>
            <a:off x="767857" y="1803862"/>
            <a:ext cx="3031852" cy="4034184"/>
          </a:xfrm>
        </p:spPr>
        <p:txBody>
          <a:bodyPr>
            <a:normAutofit/>
          </a:bodyPr>
          <a:lstStyle/>
          <a:p>
            <a:r>
              <a:rPr lang="en-CA" dirty="0"/>
              <a:t>Make a </a:t>
            </a:r>
            <a:r>
              <a:rPr lang="en-CA" dirty="0" err="1"/>
              <a:t>barplot</a:t>
            </a:r>
            <a:r>
              <a:rPr lang="en-CA" dirty="0"/>
              <a:t> of restaurants per each council.</a:t>
            </a:r>
          </a:p>
        </p:txBody>
      </p:sp>
      <p:pic>
        <p:nvPicPr>
          <p:cNvPr id="6" name="Picture 8" descr="Chart, bar chart&#10;&#10;Description automatically generated">
            <a:extLst>
              <a:ext uri="{FF2B5EF4-FFF2-40B4-BE49-F238E27FC236}">
                <a16:creationId xmlns:a16="http://schemas.microsoft.com/office/drawing/2014/main" id="{79D6500E-142D-4AB6-9D97-3DD86839F28B}"/>
              </a:ext>
            </a:extLst>
          </p:cNvPr>
          <p:cNvPicPr>
            <a:picLocks noGrp="1" noChangeAspect="1"/>
          </p:cNvPicPr>
          <p:nvPr>
            <p:ph idx="1"/>
          </p:nvPr>
        </p:nvPicPr>
        <p:blipFill>
          <a:blip r:embed="rId2"/>
          <a:stretch>
            <a:fillRect/>
          </a:stretch>
        </p:blipFill>
        <p:spPr>
          <a:xfrm>
            <a:off x="4700296" y="1332229"/>
            <a:ext cx="6823654" cy="4201481"/>
          </a:xfrm>
        </p:spPr>
      </p:pic>
      <p:pic>
        <p:nvPicPr>
          <p:cNvPr id="9" name="Picture 9" descr="Graphical user interface, text, application&#10;&#10;Description automatically generated">
            <a:extLst>
              <a:ext uri="{FF2B5EF4-FFF2-40B4-BE49-F238E27FC236}">
                <a16:creationId xmlns:a16="http://schemas.microsoft.com/office/drawing/2014/main" id="{3FB512D9-88F2-4315-8CAE-C8E32B700D2A}"/>
              </a:ext>
            </a:extLst>
          </p:cNvPr>
          <p:cNvPicPr>
            <a:picLocks noChangeAspect="1"/>
          </p:cNvPicPr>
          <p:nvPr/>
        </p:nvPicPr>
        <p:blipFill>
          <a:blip r:embed="rId3"/>
          <a:stretch>
            <a:fillRect/>
          </a:stretch>
        </p:blipFill>
        <p:spPr>
          <a:xfrm>
            <a:off x="771525" y="4679487"/>
            <a:ext cx="3028950" cy="1270925"/>
          </a:xfrm>
          <a:prstGeom prst="rect">
            <a:avLst/>
          </a:prstGeom>
        </p:spPr>
      </p:pic>
    </p:spTree>
    <p:extLst>
      <p:ext uri="{BB962C8B-B14F-4D97-AF65-F5344CB8AC3E}">
        <p14:creationId xmlns:p14="http://schemas.microsoft.com/office/powerpoint/2010/main" val="1504461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8CB5-F9B7-4B56-9C1A-0755E46A027E}"/>
              </a:ext>
            </a:extLst>
          </p:cNvPr>
          <p:cNvSpPr>
            <a:spLocks noGrp="1"/>
          </p:cNvSpPr>
          <p:nvPr>
            <p:ph type="title"/>
          </p:nvPr>
        </p:nvSpPr>
        <p:spPr>
          <a:xfrm>
            <a:off x="767857" y="933451"/>
            <a:ext cx="3031852" cy="823306"/>
          </a:xfrm>
        </p:spPr>
        <p:txBody>
          <a:bodyPr>
            <a:normAutofit/>
          </a:bodyPr>
          <a:lstStyle/>
          <a:p>
            <a:r>
              <a:rPr lang="en-CA" dirty="0"/>
              <a:t>Part 2– Freestyle</a:t>
            </a:r>
            <a:endParaRPr lang="en-US" dirty="0"/>
          </a:p>
        </p:txBody>
      </p:sp>
      <p:sp>
        <p:nvSpPr>
          <p:cNvPr id="4" name="Text Placeholder 3">
            <a:extLst>
              <a:ext uri="{FF2B5EF4-FFF2-40B4-BE49-F238E27FC236}">
                <a16:creationId xmlns:a16="http://schemas.microsoft.com/office/drawing/2014/main" id="{C091C832-4B30-4DDB-9C02-7A3CA5E99617}"/>
              </a:ext>
            </a:extLst>
          </p:cNvPr>
          <p:cNvSpPr>
            <a:spLocks noGrp="1"/>
          </p:cNvSpPr>
          <p:nvPr>
            <p:ph type="body" sz="half" idx="2"/>
          </p:nvPr>
        </p:nvSpPr>
        <p:spPr>
          <a:xfrm>
            <a:off x="767857" y="1803862"/>
            <a:ext cx="3031852" cy="4034184"/>
          </a:xfrm>
        </p:spPr>
        <p:txBody>
          <a:bodyPr>
            <a:normAutofit/>
          </a:bodyPr>
          <a:lstStyle/>
          <a:p>
            <a:r>
              <a:rPr lang="en-CA" dirty="0"/>
              <a:t>Install and load a package from the list, or another API.</a:t>
            </a:r>
          </a:p>
          <a:p>
            <a:endParaRPr lang="en-CA" dirty="0"/>
          </a:p>
        </p:txBody>
      </p:sp>
      <p:sp>
        <p:nvSpPr>
          <p:cNvPr id="5" name="Content Placeholder 4">
            <a:extLst>
              <a:ext uri="{FF2B5EF4-FFF2-40B4-BE49-F238E27FC236}">
                <a16:creationId xmlns:a16="http://schemas.microsoft.com/office/drawing/2014/main" id="{354F3D9E-D5FB-4A0B-8AAE-C8834C1BD560}"/>
              </a:ext>
            </a:extLst>
          </p:cNvPr>
          <p:cNvSpPr>
            <a:spLocks noGrp="1"/>
          </p:cNvSpPr>
          <p:nvPr>
            <p:ph idx="1"/>
          </p:nvPr>
        </p:nvSpPr>
        <p:spPr/>
        <p:txBody>
          <a:bodyPr/>
          <a:lstStyle/>
          <a:p>
            <a:pPr marL="0" indent="0">
              <a:buNone/>
            </a:pPr>
            <a:r>
              <a:rPr lang="en-US" dirty="0" err="1"/>
              <a:t>Tidycensus</a:t>
            </a:r>
            <a:r>
              <a:rPr lang="en-US" dirty="0"/>
              <a:t> R Package</a:t>
            </a:r>
            <a:endParaRPr lang="en-US"/>
          </a:p>
          <a:p>
            <a:pPr marL="305435" indent="-305435"/>
            <a:r>
              <a:rPr lang="en-US" dirty="0"/>
              <a:t>This package allows to connect to the Census.gov API</a:t>
            </a:r>
          </a:p>
          <a:p>
            <a:pPr marL="305435" indent="-305435"/>
            <a:r>
              <a:rPr lang="en-US" dirty="0"/>
              <a:t>Need to request API key through   </a:t>
            </a:r>
            <a:r>
              <a:rPr lang="en-US" dirty="0">
                <a:hlinkClick r:id="rId2"/>
              </a:rPr>
              <a:t>http</a:t>
            </a:r>
            <a:r>
              <a:rPr lang="en-US" dirty="0">
                <a:ea typeface="+mn-lt"/>
                <a:cs typeface="+mn-lt"/>
                <a:hlinkClick r:id="rId2"/>
              </a:rPr>
              <a:t>://api.census.gov/data/key_signup.html</a:t>
            </a:r>
            <a:endParaRPr lang="en-US" dirty="0">
              <a:ea typeface="+mn-lt"/>
              <a:cs typeface="+mn-lt"/>
            </a:endParaRPr>
          </a:p>
          <a:p>
            <a:pPr marL="305435" indent="-305435"/>
            <a:r>
              <a:rPr lang="en-US" dirty="0"/>
              <a:t>After signing up, you receive your key and a link to activate it through your email</a:t>
            </a:r>
          </a:p>
        </p:txBody>
      </p:sp>
      <p:pic>
        <p:nvPicPr>
          <p:cNvPr id="6" name="Picture 6" descr="A picture containing text, sign, picture frame&#10;&#10;Description automatically generated">
            <a:extLst>
              <a:ext uri="{FF2B5EF4-FFF2-40B4-BE49-F238E27FC236}">
                <a16:creationId xmlns:a16="http://schemas.microsoft.com/office/drawing/2014/main" id="{6CD8B657-4A03-4A84-9FC6-3F9177C29630}"/>
              </a:ext>
            </a:extLst>
          </p:cNvPr>
          <p:cNvPicPr>
            <a:picLocks noChangeAspect="1"/>
          </p:cNvPicPr>
          <p:nvPr/>
        </p:nvPicPr>
        <p:blipFill rotWithShape="1">
          <a:blip r:embed="rId3"/>
          <a:srcRect t="348"/>
          <a:stretch/>
        </p:blipFill>
        <p:spPr>
          <a:xfrm>
            <a:off x="905107" y="2752724"/>
            <a:ext cx="2743200" cy="3166391"/>
          </a:xfrm>
          <a:prstGeom prst="rect">
            <a:avLst/>
          </a:prstGeom>
        </p:spPr>
      </p:pic>
    </p:spTree>
    <p:extLst>
      <p:ext uri="{BB962C8B-B14F-4D97-AF65-F5344CB8AC3E}">
        <p14:creationId xmlns:p14="http://schemas.microsoft.com/office/powerpoint/2010/main" val="360790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8CB5-F9B7-4B56-9C1A-0755E46A027E}"/>
              </a:ext>
            </a:extLst>
          </p:cNvPr>
          <p:cNvSpPr>
            <a:spLocks noGrp="1"/>
          </p:cNvSpPr>
          <p:nvPr>
            <p:ph type="title"/>
          </p:nvPr>
        </p:nvSpPr>
        <p:spPr>
          <a:xfrm>
            <a:off x="767857" y="933451"/>
            <a:ext cx="3031852" cy="823306"/>
          </a:xfrm>
        </p:spPr>
        <p:txBody>
          <a:bodyPr>
            <a:normAutofit/>
          </a:bodyPr>
          <a:lstStyle/>
          <a:p>
            <a:r>
              <a:rPr lang="en-CA" dirty="0"/>
              <a:t>Part 2– Freestyle</a:t>
            </a:r>
            <a:endParaRPr lang="en-US" dirty="0"/>
          </a:p>
        </p:txBody>
      </p:sp>
      <p:sp>
        <p:nvSpPr>
          <p:cNvPr id="4" name="Text Placeholder 3">
            <a:extLst>
              <a:ext uri="{FF2B5EF4-FFF2-40B4-BE49-F238E27FC236}">
                <a16:creationId xmlns:a16="http://schemas.microsoft.com/office/drawing/2014/main" id="{C091C832-4B30-4DDB-9C02-7A3CA5E99617}"/>
              </a:ext>
            </a:extLst>
          </p:cNvPr>
          <p:cNvSpPr>
            <a:spLocks noGrp="1"/>
          </p:cNvSpPr>
          <p:nvPr>
            <p:ph type="body" sz="half" idx="2"/>
          </p:nvPr>
        </p:nvSpPr>
        <p:spPr>
          <a:xfrm>
            <a:off x="767857" y="1803862"/>
            <a:ext cx="3031852" cy="4034184"/>
          </a:xfrm>
        </p:spPr>
        <p:txBody>
          <a:bodyPr>
            <a:normAutofit/>
          </a:bodyPr>
          <a:lstStyle/>
          <a:p>
            <a:r>
              <a:rPr lang="en-CA" dirty="0"/>
              <a:t>This package works well with the </a:t>
            </a:r>
            <a:r>
              <a:rPr lang="en-CA" dirty="0" err="1"/>
              <a:t>tidyverse</a:t>
            </a:r>
            <a:r>
              <a:rPr lang="en-CA" dirty="0"/>
              <a:t> packages, it has an option to generate data with coordinates that can be </a:t>
            </a:r>
            <a:r>
              <a:rPr lang="en-CA" dirty="0" err="1"/>
              <a:t>maped</a:t>
            </a:r>
            <a:r>
              <a:rPr lang="en-CA" dirty="0"/>
              <a:t> into regional maps using </a:t>
            </a:r>
            <a:r>
              <a:rPr lang="en-CA" dirty="0" err="1"/>
              <a:t>ggplot</a:t>
            </a:r>
            <a:r>
              <a:rPr lang="en-CA" dirty="0"/>
              <a:t> (and other packages).</a:t>
            </a:r>
            <a:endParaRPr lang="en-US"/>
          </a:p>
          <a:p>
            <a:r>
              <a:rPr lang="en-CA" dirty="0"/>
              <a:t>However, that makes the downloaded data much larger, so it would be better to use with region, division, and state, rather than with counties or zip codes (</a:t>
            </a:r>
            <a:r>
              <a:rPr lang="en-CA" dirty="0" err="1"/>
              <a:t>zcta</a:t>
            </a:r>
            <a:r>
              <a:rPr lang="en-CA" dirty="0"/>
              <a:t>).</a:t>
            </a:r>
          </a:p>
        </p:txBody>
      </p:sp>
      <p:sp>
        <p:nvSpPr>
          <p:cNvPr id="5" name="Content Placeholder 4">
            <a:extLst>
              <a:ext uri="{FF2B5EF4-FFF2-40B4-BE49-F238E27FC236}">
                <a16:creationId xmlns:a16="http://schemas.microsoft.com/office/drawing/2014/main" id="{354F3D9E-D5FB-4A0B-8AAE-C8834C1BD560}"/>
              </a:ext>
            </a:extLst>
          </p:cNvPr>
          <p:cNvSpPr>
            <a:spLocks noGrp="1"/>
          </p:cNvSpPr>
          <p:nvPr>
            <p:ph idx="1"/>
          </p:nvPr>
        </p:nvSpPr>
        <p:spPr/>
        <p:txBody>
          <a:bodyPr>
            <a:normAutofit fontScale="85000" lnSpcReduction="10000"/>
          </a:bodyPr>
          <a:lstStyle/>
          <a:p>
            <a:pPr marL="0" indent="0">
              <a:buNone/>
            </a:pPr>
            <a:r>
              <a:rPr lang="en-US" dirty="0"/>
              <a:t>How to use </a:t>
            </a:r>
            <a:r>
              <a:rPr lang="en-US" dirty="0" err="1"/>
              <a:t>Tidycensus</a:t>
            </a:r>
            <a:endParaRPr lang="en-US" dirty="0"/>
          </a:p>
          <a:p>
            <a:pPr marL="342900" indent="-342900"/>
            <a:r>
              <a:rPr lang="en-US" dirty="0"/>
              <a:t>To be able to load data, you first need to add your </a:t>
            </a:r>
            <a:r>
              <a:rPr lang="en-US" dirty="0" err="1"/>
              <a:t>api</a:t>
            </a:r>
            <a:r>
              <a:rPr lang="en-US" dirty="0"/>
              <a:t> key using </a:t>
            </a:r>
            <a:r>
              <a:rPr lang="en-US" i="1" dirty="0" err="1"/>
              <a:t>census_api_key</a:t>
            </a:r>
            <a:r>
              <a:rPr lang="en-US" i="1" dirty="0"/>
              <a:t>( ). </a:t>
            </a:r>
            <a:r>
              <a:rPr lang="en-US" dirty="0"/>
              <a:t>After running the code, you get the option to save the key, so that you don't have to run it each time</a:t>
            </a:r>
          </a:p>
          <a:p>
            <a:pPr marL="342900" indent="-342900"/>
            <a:r>
              <a:rPr lang="en-US" dirty="0"/>
              <a:t>One of the major functions used to pull data from the census with </a:t>
            </a:r>
            <a:r>
              <a:rPr lang="en-US" dirty="0" err="1"/>
              <a:t>Tidycensus</a:t>
            </a:r>
            <a:r>
              <a:rPr lang="en-US" dirty="0"/>
              <a:t> is </a:t>
            </a:r>
            <a:r>
              <a:rPr lang="en-US" i="1" dirty="0" err="1"/>
              <a:t>get_decennial</a:t>
            </a:r>
            <a:r>
              <a:rPr lang="en-US" i="1" dirty="0"/>
              <a:t>(geography = ,variables =, year = )</a:t>
            </a:r>
          </a:p>
          <a:p>
            <a:pPr marL="0" indent="0">
              <a:buNone/>
            </a:pPr>
            <a:r>
              <a:rPr lang="en-US" dirty="0">
                <a:ea typeface="+mn-lt"/>
                <a:cs typeface="+mn-lt"/>
              </a:rPr>
              <a:t>Arguments</a:t>
            </a:r>
          </a:p>
          <a:p>
            <a:pPr marL="342900" indent="-342900"/>
            <a:r>
              <a:rPr lang="en-US" dirty="0">
                <a:ea typeface="+mn-lt"/>
                <a:cs typeface="+mn-lt"/>
              </a:rPr>
              <a:t>geography</a:t>
            </a:r>
            <a:r>
              <a:rPr lang="en-US" sz="2000" dirty="0">
                <a:ea typeface="+mn-lt"/>
                <a:cs typeface="+mn-lt"/>
              </a:rPr>
              <a:t>: corresponds to the region the data is broken into (some of the options are "us", "region", "division", "state", "county", "</a:t>
            </a:r>
            <a:r>
              <a:rPr lang="en-US" dirty="0" err="1">
                <a:ea typeface="+mn-lt"/>
                <a:cs typeface="+mn-lt"/>
              </a:rPr>
              <a:t>zcta</a:t>
            </a:r>
            <a:r>
              <a:rPr lang="en-US" dirty="0">
                <a:ea typeface="+mn-lt"/>
                <a:cs typeface="+mn-lt"/>
              </a:rPr>
              <a:t>"</a:t>
            </a:r>
          </a:p>
          <a:p>
            <a:pPr marL="342900" indent="-342900"/>
            <a:r>
              <a:rPr lang="en-US" dirty="0">
                <a:ea typeface="+mn-lt"/>
                <a:cs typeface="+mn-lt"/>
              </a:rPr>
              <a:t>variables</a:t>
            </a:r>
            <a:r>
              <a:rPr lang="en-US" sz="2000" dirty="0">
                <a:ea typeface="+mn-lt"/>
                <a:cs typeface="+mn-lt"/>
              </a:rPr>
              <a:t>: These are the codes used in the census to identify different metrics, these vary by census and there are thousands. You can generate a table with the codes and descriptions for a given census by running </a:t>
            </a:r>
            <a:r>
              <a:rPr lang="en-US" sz="2000" dirty="0" err="1">
                <a:ea typeface="+mn-lt"/>
                <a:cs typeface="+mn-lt"/>
              </a:rPr>
              <a:t>load_variables</a:t>
            </a:r>
            <a:r>
              <a:rPr lang="en-US" sz="2000" dirty="0">
                <a:ea typeface="+mn-lt"/>
                <a:cs typeface="+mn-lt"/>
              </a:rPr>
              <a:t>(year, "sf1")</a:t>
            </a:r>
          </a:p>
          <a:p>
            <a:pPr marL="342900" indent="-342900"/>
            <a:endParaRPr lang="en-US" i="1" dirty="0"/>
          </a:p>
          <a:p>
            <a:pPr marL="667385" lvl="1" indent="0">
              <a:lnSpc>
                <a:spcPct val="110000"/>
              </a:lnSpc>
            </a:pPr>
            <a:endParaRPr lang="en-US" dirty="0"/>
          </a:p>
        </p:txBody>
      </p:sp>
      <p:pic>
        <p:nvPicPr>
          <p:cNvPr id="6" name="Picture 6">
            <a:extLst>
              <a:ext uri="{FF2B5EF4-FFF2-40B4-BE49-F238E27FC236}">
                <a16:creationId xmlns:a16="http://schemas.microsoft.com/office/drawing/2014/main" id="{CA53E42C-5DD0-47CB-B747-2D1B841F9651}"/>
              </a:ext>
            </a:extLst>
          </p:cNvPr>
          <p:cNvPicPr>
            <a:picLocks noChangeAspect="1"/>
          </p:cNvPicPr>
          <p:nvPr/>
        </p:nvPicPr>
        <p:blipFill>
          <a:blip r:embed="rId2"/>
          <a:stretch>
            <a:fillRect/>
          </a:stretch>
        </p:blipFill>
        <p:spPr>
          <a:xfrm>
            <a:off x="5932450" y="5328804"/>
            <a:ext cx="4648199" cy="1238884"/>
          </a:xfrm>
          <a:prstGeom prst="rect">
            <a:avLst/>
          </a:prstGeom>
        </p:spPr>
      </p:pic>
    </p:spTree>
    <p:extLst>
      <p:ext uri="{BB962C8B-B14F-4D97-AF65-F5344CB8AC3E}">
        <p14:creationId xmlns:p14="http://schemas.microsoft.com/office/powerpoint/2010/main" val="41304466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schemas.microsoft.com/office/2006/documentManagement/types"/>
    <ds:schemaRef ds:uri="http://schemas.microsoft.com/office/2006/metadata/properties"/>
    <ds:schemaRef ds:uri="http://purl.org/dc/terms/"/>
    <ds:schemaRef ds:uri="http://www.w3.org/XML/1998/namespace"/>
    <ds:schemaRef ds:uri="16c05727-aa75-4e4a-9b5f-8a80a1165891"/>
    <ds:schemaRef ds:uri="http://purl.org/dc/dcmitype/"/>
    <ds:schemaRef ds:uri="71af3243-3dd4-4a8d-8c0d-dd76da1f02a5"/>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{131516E7-C0BD-48D1-859B-BFD89AA89117}tf33552983_win32</Template>
  <TotalTime>2375</TotalTime>
  <Words>908</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Franklin Gothic Book</vt:lpstr>
      <vt:lpstr>Franklin Gothic Demi</vt:lpstr>
      <vt:lpstr>Wingdings 2</vt:lpstr>
      <vt:lpstr>DividendVTI</vt:lpstr>
      <vt:lpstr>For Live Session Unit 4</vt:lpstr>
      <vt:lpstr>R markdown file location</vt:lpstr>
      <vt:lpstr>Part 1 – Restaurant data</vt:lpstr>
      <vt:lpstr>Part 1 – Restaurant data</vt:lpstr>
      <vt:lpstr>Part 1 – Restaurant data</vt:lpstr>
      <vt:lpstr>Part 1 – Restaurant data</vt:lpstr>
      <vt:lpstr>Part 1 – Restaurant data</vt:lpstr>
      <vt:lpstr>Part 2– Freestyle</vt:lpstr>
      <vt:lpstr>Part 2– Freestyle</vt:lpstr>
      <vt:lpstr>Part 2– Freestyle</vt:lpstr>
      <vt:lpstr>Part 2– EDA</vt:lpstr>
      <vt:lpstr>Part 2– EDA</vt:lpstr>
      <vt:lpstr>Takeaways and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 Unit 2</dc:title>
  <dc:creator>Miguel Bonilla</dc:creator>
  <cp:lastModifiedBy>Miguel Bonilla</cp:lastModifiedBy>
  <cp:revision>346</cp:revision>
  <dcterms:created xsi:type="dcterms:W3CDTF">2022-01-09T01:34:14Z</dcterms:created>
  <dcterms:modified xsi:type="dcterms:W3CDTF">2022-01-24T22:51:29Z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