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8" r:id="rId9"/>
    <p:sldId id="269" r:id="rId10"/>
    <p:sldId id="270" r:id="rId11"/>
    <p:sldId id="271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lay" panose="020B0604020202020204" charset="0"/>
      <p:regular r:id="rId20"/>
      <p:bold r:id="rId21"/>
    </p:embeddedFont>
    <p:embeddedFont>
      <p:font typeface="Quattrocen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EC"/>
    <a:srgbClr val="15F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064"/>
        <p:guide pos="3840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b2c81324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b2c813244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9b2c813244_2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2c81324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2c813244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9b2c813244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00717" y="1397675"/>
            <a:ext cx="1099055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 dirty="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Система управления информационным стендом аэропорта</a:t>
            </a:r>
            <a:endParaRPr sz="18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997986" y="6155604"/>
            <a:ext cx="6196015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lang="ru-RU" sz="18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Использование ADO.NET для работы с базой данных</a:t>
            </a:r>
            <a:endParaRPr sz="1800" b="1" dirty="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694D-1FD5-4B44-9DC8-2D552CAD1C21}"/>
              </a:ext>
            </a:extLst>
          </p:cNvPr>
          <p:cNvSpPr txBox="1"/>
          <p:nvPr/>
        </p:nvSpPr>
        <p:spPr>
          <a:xfrm>
            <a:off x="2960842" y="5261668"/>
            <a:ext cx="6270301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Авторы: Потехин С.Э., Бондаренко С.А., Затонский Е.О. </a:t>
            </a:r>
            <a:endParaRPr lang="ru-RU" sz="1800" b="1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Рослова О.А. </a:t>
            </a:r>
            <a:endParaRPr lang="ru-RU" sz="1800" b="1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1D05B-3822-43DF-89F2-B8ED7802A4EB}"/>
              </a:ext>
            </a:extLst>
          </p:cNvPr>
          <p:cNvSpPr txBox="1"/>
          <p:nvPr/>
        </p:nvSpPr>
        <p:spPr>
          <a:xfrm>
            <a:off x="756081" y="1020237"/>
            <a:ext cx="10679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  <a:r>
              <a:rPr lang="ru-RU" sz="40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Высокопроизводительный доступ</a:t>
            </a:r>
            <a:endParaRPr lang="ru-RU" sz="4000" dirty="0">
              <a:solidFill>
                <a:srgbClr val="1C1CEC"/>
              </a:solidFill>
              <a:latin typeface="Pl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3DF68-7AFC-4532-83F7-4B1EE93A888D}"/>
              </a:ext>
            </a:extLst>
          </p:cNvPr>
          <p:cNvSpPr txBox="1"/>
          <p:nvPr/>
        </p:nvSpPr>
        <p:spPr>
          <a:xfrm>
            <a:off x="756081" y="3328320"/>
            <a:ext cx="11086731" cy="2441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b="1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выбран как микро-ORM для обеспечения высокой производительности доступа к данным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DatabaseService.cs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инкапсулирует всю логику работы с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  <a:endParaRPr lang="en-US" sz="1800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Ключевые методы </a:t>
            </a:r>
            <a:r>
              <a:rPr lang="ru-RU" sz="1800" b="1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  <a:r>
              <a:rPr lang="ru-RU" sz="18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QueryAsync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Выполнение 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  <a:endParaRPr lang="en-US" sz="1800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ExecuteAsync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команд 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endParaRPr lang="en-US" sz="1800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ExecuteScalarAsync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Выполнение команды и возврат ID новой записи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D4529-C1FF-4EF8-9383-39DF5E95EA1C}"/>
              </a:ext>
            </a:extLst>
          </p:cNvPr>
          <p:cNvSpPr txBox="1"/>
          <p:nvPr/>
        </p:nvSpPr>
        <p:spPr>
          <a:xfrm>
            <a:off x="614778" y="531911"/>
            <a:ext cx="8644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Детальная Модель Данных и 3НФ</a:t>
            </a:r>
            <a:endParaRPr lang="ru-RU" sz="4000" dirty="0">
              <a:solidFill>
                <a:srgbClr val="1C1CEC"/>
              </a:solidFill>
              <a:latin typeface="Pl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49505-63F6-4B70-AB05-44E91D888A4A}"/>
              </a:ext>
            </a:extLst>
          </p:cNvPr>
          <p:cNvSpPr txBox="1"/>
          <p:nvPr/>
        </p:nvSpPr>
        <p:spPr>
          <a:xfrm>
            <a:off x="614778" y="5585502"/>
            <a:ext cx="10349145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 спроектирована с соблюдением требований </a:t>
            </a:r>
            <a:r>
              <a:rPr lang="ru-RU" sz="18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Третьей Нормальной Формы (3НФ)</a:t>
            </a:r>
            <a:endParaRPr lang="en-US" sz="1800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3НФ: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Устранены транзитивные зависимости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08AA63F1-0131-489C-A437-CAFACD0B5A4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4778" y="2322655"/>
            <a:ext cx="5346065" cy="2807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FDF9A-8596-4438-8A68-0E0C018FDD36}"/>
              </a:ext>
            </a:extLst>
          </p:cNvPr>
          <p:cNvSpPr txBox="1"/>
          <p:nvPr/>
        </p:nvSpPr>
        <p:spPr>
          <a:xfrm>
            <a:off x="2556511" y="2016417"/>
            <a:ext cx="1462597" cy="30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400" b="1" i="0" dirty="0">
                <a:solidFill>
                  <a:schemeClr val="tx1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ER-диаграмм</a:t>
            </a:r>
            <a:r>
              <a:rPr lang="ru-RU" b="1" dirty="0">
                <a:solidFill>
                  <a:schemeClr val="tx1"/>
                </a:solidFill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400" b="0" i="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451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/>
        </p:nvSpPr>
        <p:spPr>
          <a:xfrm>
            <a:off x="4971700" y="1910098"/>
            <a:ext cx="2248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Выводы</a:t>
            </a:r>
            <a:endParaRPr sz="18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159201" y="3574952"/>
            <a:ext cx="11873598" cy="195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Успешная реализация системы управления информационным стендом на базе C# и SQL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ctr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Эффективное использование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обеспечивающее производительность и удобство доступа к данным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ctr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построена на паттернах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ctr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покрыт юнит-тестами, проверяющими как позитивные, так и негативные сценарии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ctr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имеет возможность дальнейшего развития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800" b="1" dirty="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2586300" y="2766150"/>
            <a:ext cx="7019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DA"/>
              </a:buClr>
              <a:buSzPts val="4800"/>
              <a:buFont typeface="Quattrocento Sans"/>
              <a:buNone/>
            </a:pPr>
            <a:r>
              <a:rPr lang="ru-RU" sz="53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Спасибо за внимание</a:t>
            </a:r>
            <a:endParaRPr sz="4900" dirty="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708398" y="769842"/>
            <a:ext cx="569214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Цель и задачи проекта</a:t>
            </a:r>
            <a:endParaRPr sz="40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08398" y="2662068"/>
            <a:ext cx="10228891" cy="342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6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и структуру для информационной системы аэропорта, обслуживающей отображение данных на информационном стенде (табло)</a:t>
            </a:r>
            <a:endParaRPr lang="ru-RU" sz="1600" baseline="30000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ru-RU" sz="1600" b="1" baseline="30000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ru-RU" sz="1600" b="1" baseline="30000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6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1600" b="1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Обеспечить автоматизированное управление информационным стендом аэропорта</a:t>
            </a:r>
            <a:endParaRPr lang="ru-RU" sz="1600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полный функционал </a:t>
            </a:r>
            <a:r>
              <a:rPr lang="ru-RU" sz="1600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для управления информацией</a:t>
            </a:r>
            <a:endParaRPr lang="ru-RU" sz="1600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Хранить расписание рейсов, информацию о судах, привязку к воротам/терминалам и историю статусов</a:t>
            </a:r>
            <a:endParaRPr lang="ru-RU" sz="1600" dirty="0">
              <a:solidFill>
                <a:srgbClr val="1C1CEC"/>
              </a:solidFill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sz="16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быстрый доступ к актуальной информации для пассажиров и персонала</a:t>
            </a:r>
            <a:endParaRPr lang="ru-RU" sz="16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q"/>
            </a:pPr>
            <a:endParaRPr lang="ru-RU" b="1" dirty="0">
              <a:solidFill>
                <a:srgbClr val="1C1CEC"/>
              </a:solidFill>
              <a:latin typeface="Play"/>
              <a:ea typeface="Play"/>
              <a:cs typeface="Play"/>
              <a:sym typeface="Play"/>
            </a:endParaRPr>
          </a:p>
          <a:p>
            <a:pPr marL="285750" marR="0" lvl="0" indent="-28575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q"/>
            </a:pPr>
            <a:endParaRPr dirty="0">
              <a:solidFill>
                <a:srgbClr val="1C1CEC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2397295" y="632977"/>
            <a:ext cx="73974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Общая архитектура системы</a:t>
            </a:r>
            <a:endParaRPr sz="18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078391" y="1950995"/>
            <a:ext cx="10035217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4775"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Структура системы: пользовательский интерфейс, база данных, бизнес-логика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104775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Используемые технологии: ADO.NET, C#, </a:t>
            </a:r>
            <a:r>
              <a:rPr lang="ru-RU" sz="1800" b="1" dirty="0" err="1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Visual</a:t>
            </a:r>
            <a:r>
              <a:rPr lang="ru-RU" sz="18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1800" b="1" dirty="0" err="1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Studio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104775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Взаимодействие компонентов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dirty="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22" y="3943905"/>
            <a:ext cx="1842837" cy="18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142" y="3943906"/>
            <a:ext cx="1842836" cy="184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4581" y="3943904"/>
            <a:ext cx="1842838" cy="184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3609138" y="962550"/>
            <a:ext cx="49737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Модель базы данных</a:t>
            </a:r>
            <a:endParaRPr sz="16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994515" y="2249856"/>
            <a:ext cx="8202967" cy="14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1800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Основные таблицы:</a:t>
            </a:r>
            <a:r>
              <a:rPr lang="en-US" sz="1800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1800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Расписания, Информация о рейсах.</a:t>
            </a:r>
            <a:endParaRPr sz="1800" dirty="0">
              <a:latin typeface="Play"/>
              <a:ea typeface="Play"/>
              <a:cs typeface="Play"/>
              <a:sym typeface="Play"/>
            </a:endParaRPr>
          </a:p>
          <a:p>
            <a: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1800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Связи между таблицами</a:t>
            </a:r>
            <a:endParaRPr sz="1800" dirty="0">
              <a:latin typeface="Play"/>
              <a:ea typeface="Play"/>
              <a:cs typeface="Play"/>
              <a:sym typeface="Play"/>
            </a:endParaRPr>
          </a:p>
          <a:p>
            <a: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1800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Пример структуры таблиц (можно показать схему или скриншот из файла)</a:t>
            </a:r>
            <a:endParaRPr sz="1800" dirty="0">
              <a:latin typeface="Play"/>
              <a:ea typeface="Play"/>
              <a:cs typeface="Play"/>
              <a:sym typeface="Play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800" b="1" dirty="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5061" y="4136773"/>
            <a:ext cx="2015289" cy="201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965361" y="815684"/>
            <a:ext cx="59289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Ключевые технологии</a:t>
            </a:r>
            <a:endParaRPr sz="16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965361" y="2905216"/>
            <a:ext cx="5928973" cy="3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C# .NET 9.0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ORM: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Dapper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2.1.66 (микро-ORM)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SQL Server Express, T-SQL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Тестирование: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2.9.2 и </a:t>
            </a:r>
            <a:r>
              <a:rPr lang="ru-RU" sz="1800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Moq</a:t>
            </a: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4.20.70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Паттерны</a:t>
            </a:r>
            <a:r>
              <a:rPr lang="en-US" sz="1800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Repository Pattern, Dependency Injection</a:t>
            </a:r>
            <a:endParaRPr lang="ru-RU" sz="18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lang="ru-RU" sz="1800" b="1" dirty="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E5552D-A6C8-421F-A33B-371B2EC7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75" y="1804386"/>
            <a:ext cx="3249227" cy="3249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3088054" y="633475"/>
            <a:ext cx="6325342" cy="7359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b="1" dirty="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Внешний вид программы</a:t>
            </a:r>
            <a:r>
              <a:rPr lang="ru-RU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600" y="1970775"/>
            <a:ext cx="4778250" cy="42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2483596" y="314042"/>
            <a:ext cx="7224808" cy="9177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Внутреннее взаимодействие</a:t>
            </a:r>
            <a:r>
              <a:rPr lang="ru-RU" sz="4000" b="1" dirty="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000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4000"/>
            <a:ext cx="5814600" cy="251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600" y="1394000"/>
            <a:ext cx="6022299" cy="25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450" y="4123325"/>
            <a:ext cx="7867912" cy="2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1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A3F4-EF1F-4A85-9F48-182FC493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27" y="185001"/>
            <a:ext cx="3559362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15FF36"/>
                </a:solidFill>
                <a:latin typeface="Play" panose="020B0604020202020204" charset="0"/>
              </a:rPr>
              <a:t>Бизнес логика </a:t>
            </a:r>
            <a:endParaRPr lang="en-US" sz="4000" b="1" dirty="0">
              <a:solidFill>
                <a:srgbClr val="15FF36"/>
              </a:solidFill>
              <a:latin typeface="Pl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6C44-C3CE-46E4-A3CA-DB7CD472A9F7}"/>
              </a:ext>
            </a:extLst>
          </p:cNvPr>
          <p:cNvSpPr txBox="1"/>
          <p:nvPr/>
        </p:nvSpPr>
        <p:spPr>
          <a:xfrm>
            <a:off x="568755" y="2043223"/>
            <a:ext cx="53496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5FF36"/>
                </a:solidFill>
              </a:rPr>
              <a:t>├─ </a:t>
            </a:r>
            <a:r>
              <a:rPr lang="en-US" dirty="0" err="1">
                <a:solidFill>
                  <a:srgbClr val="15FF36"/>
                </a:solidFill>
              </a:rPr>
              <a:t>Airplane.cs</a:t>
            </a:r>
            <a:r>
              <a:rPr lang="en-US" dirty="0">
                <a:solidFill>
                  <a:srgbClr val="15FF36"/>
                </a:solidFill>
              </a:rPr>
              <a:t>      → </a:t>
            </a:r>
            <a:r>
              <a:rPr lang="ru-RU" dirty="0">
                <a:solidFill>
                  <a:srgbClr val="15FF36"/>
                </a:solidFill>
              </a:rPr>
              <a:t>Самолёт (модель, вместимость, статус)</a:t>
            </a:r>
          </a:p>
          <a:p>
            <a:r>
              <a:rPr lang="ru-RU" dirty="0">
                <a:solidFill>
                  <a:srgbClr val="15FF36"/>
                </a:solidFill>
              </a:rPr>
              <a:t>├─ </a:t>
            </a:r>
            <a:r>
              <a:rPr lang="en-US" dirty="0" err="1">
                <a:solidFill>
                  <a:srgbClr val="15FF36"/>
                </a:solidFill>
              </a:rPr>
              <a:t>Airport.cs</a:t>
            </a:r>
            <a:r>
              <a:rPr lang="en-US" dirty="0">
                <a:solidFill>
                  <a:srgbClr val="15FF36"/>
                </a:solidFill>
              </a:rPr>
              <a:t>       → </a:t>
            </a:r>
            <a:r>
              <a:rPr lang="ru-RU" dirty="0">
                <a:solidFill>
                  <a:srgbClr val="15FF36"/>
                </a:solidFill>
              </a:rPr>
              <a:t>Аэропорт (код, название, город)</a:t>
            </a:r>
          </a:p>
          <a:p>
            <a:r>
              <a:rPr lang="ru-RU" dirty="0">
                <a:solidFill>
                  <a:srgbClr val="15FF36"/>
                </a:solidFill>
              </a:rPr>
              <a:t>├─ </a:t>
            </a:r>
            <a:r>
              <a:rPr lang="en-US" dirty="0" err="1">
                <a:solidFill>
                  <a:srgbClr val="15FF36"/>
                </a:solidFill>
              </a:rPr>
              <a:t>Gate.cs</a:t>
            </a:r>
            <a:r>
              <a:rPr lang="en-US" dirty="0">
                <a:solidFill>
                  <a:srgbClr val="15FF36"/>
                </a:solidFill>
              </a:rPr>
              <a:t>          → </a:t>
            </a:r>
            <a:r>
              <a:rPr lang="ru-RU" dirty="0">
                <a:solidFill>
                  <a:srgbClr val="15FF36"/>
                </a:solidFill>
              </a:rPr>
              <a:t>Ворота (название, тип, аэропорт)</a:t>
            </a:r>
          </a:p>
          <a:p>
            <a:r>
              <a:rPr lang="ru-RU" dirty="0">
                <a:solidFill>
                  <a:srgbClr val="15FF36"/>
                </a:solidFill>
              </a:rPr>
              <a:t>└─ </a:t>
            </a:r>
            <a:r>
              <a:rPr lang="en-US" dirty="0" err="1">
                <a:solidFill>
                  <a:srgbClr val="15FF36"/>
                </a:solidFill>
              </a:rPr>
              <a:t>Status.cs</a:t>
            </a:r>
            <a:r>
              <a:rPr lang="en-US" dirty="0">
                <a:solidFill>
                  <a:srgbClr val="15FF36"/>
                </a:solidFill>
              </a:rPr>
              <a:t>        → </a:t>
            </a:r>
            <a:r>
              <a:rPr lang="ru-RU" dirty="0">
                <a:solidFill>
                  <a:srgbClr val="15FF36"/>
                </a:solidFill>
              </a:rPr>
              <a:t>Статусы (</a:t>
            </a:r>
            <a:r>
              <a:rPr lang="en-US" dirty="0">
                <a:solidFill>
                  <a:srgbClr val="15FF36"/>
                </a:solidFill>
              </a:rPr>
              <a:t>Active, Repair, In Flight...)</a:t>
            </a:r>
          </a:p>
          <a:p>
            <a:endParaRPr lang="en-US" dirty="0">
              <a:solidFill>
                <a:srgbClr val="15FF36"/>
              </a:solidFill>
            </a:endParaRPr>
          </a:p>
          <a:p>
            <a:r>
              <a:rPr lang="ru-RU" dirty="0">
                <a:solidFill>
                  <a:srgbClr val="15FF36"/>
                </a:solidFill>
              </a:rPr>
              <a:t>🔧 </a:t>
            </a:r>
            <a:r>
              <a:rPr lang="en-US" dirty="0">
                <a:solidFill>
                  <a:srgbClr val="15FF36"/>
                </a:solidFill>
              </a:rPr>
              <a:t>REPOSITORIES (</a:t>
            </a:r>
            <a:r>
              <a:rPr lang="ru-RU" dirty="0">
                <a:solidFill>
                  <a:srgbClr val="15FF36"/>
                </a:solidFill>
              </a:rPr>
              <a:t>Бизнес-логика) - Операции с данными</a:t>
            </a:r>
          </a:p>
          <a:p>
            <a:r>
              <a:rPr lang="ru-RU" dirty="0">
                <a:solidFill>
                  <a:srgbClr val="15FF36"/>
                </a:solidFill>
              </a:rPr>
              <a:t>├─ </a:t>
            </a:r>
            <a:r>
              <a:rPr lang="en-US" dirty="0" err="1">
                <a:solidFill>
                  <a:srgbClr val="15FF36"/>
                </a:solidFill>
              </a:rPr>
              <a:t>AirplaneRepository.cs</a:t>
            </a:r>
            <a:r>
              <a:rPr lang="en-US" dirty="0">
                <a:solidFill>
                  <a:srgbClr val="15FF36"/>
                </a:solidFill>
              </a:rPr>
              <a:t>  → CRUD </a:t>
            </a:r>
            <a:r>
              <a:rPr lang="ru-RU" dirty="0">
                <a:solidFill>
                  <a:srgbClr val="15FF36"/>
                </a:solidFill>
              </a:rPr>
              <a:t>для самолётов</a:t>
            </a:r>
          </a:p>
          <a:p>
            <a:r>
              <a:rPr lang="ru-RU" dirty="0">
                <a:solidFill>
                  <a:srgbClr val="15FF36"/>
                </a:solidFill>
              </a:rPr>
              <a:t>├─ </a:t>
            </a:r>
            <a:r>
              <a:rPr lang="en-US" dirty="0" err="1">
                <a:solidFill>
                  <a:srgbClr val="15FF36"/>
                </a:solidFill>
              </a:rPr>
              <a:t>AirportRepository.cs</a:t>
            </a:r>
            <a:r>
              <a:rPr lang="en-US" dirty="0">
                <a:solidFill>
                  <a:srgbClr val="15FF36"/>
                </a:solidFill>
              </a:rPr>
              <a:t>   → </a:t>
            </a:r>
            <a:r>
              <a:rPr lang="ru-RU" dirty="0">
                <a:solidFill>
                  <a:srgbClr val="15FF36"/>
                </a:solidFill>
              </a:rPr>
              <a:t>Чтение аэропортов</a:t>
            </a:r>
          </a:p>
          <a:p>
            <a:r>
              <a:rPr lang="ru-RU" dirty="0">
                <a:solidFill>
                  <a:srgbClr val="15FF36"/>
                </a:solidFill>
              </a:rPr>
              <a:t>├─ </a:t>
            </a:r>
            <a:r>
              <a:rPr lang="en-US" dirty="0" err="1">
                <a:solidFill>
                  <a:srgbClr val="15FF36"/>
                </a:solidFill>
              </a:rPr>
              <a:t>GateRepository.cs</a:t>
            </a:r>
            <a:r>
              <a:rPr lang="en-US" dirty="0">
                <a:solidFill>
                  <a:srgbClr val="15FF36"/>
                </a:solidFill>
              </a:rPr>
              <a:t>      → </a:t>
            </a:r>
            <a:r>
              <a:rPr lang="ru-RU" dirty="0">
                <a:solidFill>
                  <a:srgbClr val="15FF36"/>
                </a:solidFill>
              </a:rPr>
              <a:t>Чтение ворот</a:t>
            </a:r>
          </a:p>
          <a:p>
            <a:r>
              <a:rPr lang="ru-RU" dirty="0">
                <a:solidFill>
                  <a:srgbClr val="15FF36"/>
                </a:solidFill>
              </a:rPr>
              <a:t>└─ </a:t>
            </a:r>
            <a:r>
              <a:rPr lang="en-US" dirty="0" err="1">
                <a:solidFill>
                  <a:srgbClr val="15FF36"/>
                </a:solidFill>
              </a:rPr>
              <a:t>StatusRepository.cs</a:t>
            </a:r>
            <a:r>
              <a:rPr lang="en-US" dirty="0">
                <a:solidFill>
                  <a:srgbClr val="15FF36"/>
                </a:solidFill>
              </a:rPr>
              <a:t>    → </a:t>
            </a:r>
            <a:r>
              <a:rPr lang="ru-RU" dirty="0">
                <a:solidFill>
                  <a:srgbClr val="15FF36"/>
                </a:solidFill>
              </a:rPr>
              <a:t>Чтение статусов</a:t>
            </a:r>
          </a:p>
          <a:p>
            <a:endParaRPr lang="ru-RU" dirty="0">
              <a:solidFill>
                <a:srgbClr val="15FF36"/>
              </a:solidFill>
            </a:endParaRPr>
          </a:p>
          <a:p>
            <a:r>
              <a:rPr lang="ru-RU" dirty="0">
                <a:solidFill>
                  <a:srgbClr val="15FF36"/>
                </a:solidFill>
              </a:rPr>
              <a:t>💾 </a:t>
            </a:r>
            <a:r>
              <a:rPr lang="en-US" dirty="0">
                <a:solidFill>
                  <a:srgbClr val="15FF36"/>
                </a:solidFill>
              </a:rPr>
              <a:t>SERVICES (</a:t>
            </a:r>
            <a:r>
              <a:rPr lang="ru-RU" dirty="0">
                <a:solidFill>
                  <a:srgbClr val="15FF36"/>
                </a:solidFill>
              </a:rPr>
              <a:t>Доступ к БД) - Работа с базой данных</a:t>
            </a:r>
          </a:p>
          <a:p>
            <a:r>
              <a:rPr lang="ru-RU" dirty="0">
                <a:solidFill>
                  <a:srgbClr val="15FF36"/>
                </a:solidFill>
              </a:rPr>
              <a:t>└─ </a:t>
            </a:r>
            <a:r>
              <a:rPr lang="en-US" dirty="0" err="1">
                <a:solidFill>
                  <a:srgbClr val="15FF36"/>
                </a:solidFill>
              </a:rPr>
              <a:t>DatabaseService.cs</a:t>
            </a:r>
            <a:r>
              <a:rPr lang="en-US" dirty="0">
                <a:solidFill>
                  <a:srgbClr val="15FF36"/>
                </a:solidFill>
              </a:rPr>
              <a:t> → SQL-</a:t>
            </a:r>
            <a:r>
              <a:rPr lang="ru-RU" dirty="0">
                <a:solidFill>
                  <a:srgbClr val="15FF36"/>
                </a:solidFill>
              </a:rPr>
              <a:t>запросы через </a:t>
            </a:r>
            <a:r>
              <a:rPr lang="en-US" dirty="0">
                <a:solidFill>
                  <a:srgbClr val="15FF36"/>
                </a:solidFill>
              </a:rPr>
              <a:t>Dapper</a:t>
            </a:r>
          </a:p>
          <a:p>
            <a:endParaRPr lang="en-US" dirty="0">
              <a:solidFill>
                <a:srgbClr val="15FF36"/>
              </a:solidFill>
            </a:endParaRPr>
          </a:p>
          <a:p>
            <a:r>
              <a:rPr lang="ru-RU" dirty="0">
                <a:solidFill>
                  <a:srgbClr val="15FF36"/>
                </a:solidFill>
              </a:rPr>
              <a:t>💻 </a:t>
            </a:r>
            <a:r>
              <a:rPr lang="en-US" dirty="0">
                <a:solidFill>
                  <a:srgbClr val="15FF36"/>
                </a:solidFill>
              </a:rPr>
              <a:t>PRESENTATION (UI) - </a:t>
            </a:r>
            <a:r>
              <a:rPr lang="ru-RU" dirty="0">
                <a:solidFill>
                  <a:srgbClr val="15FF36"/>
                </a:solidFill>
              </a:rPr>
              <a:t>Пользовательский интерфейс</a:t>
            </a:r>
          </a:p>
          <a:p>
            <a:r>
              <a:rPr lang="ru-RU" dirty="0">
                <a:solidFill>
                  <a:srgbClr val="15FF36"/>
                </a:solidFill>
              </a:rPr>
              <a:t>└─ </a:t>
            </a:r>
            <a:r>
              <a:rPr lang="en-US" dirty="0" err="1">
                <a:solidFill>
                  <a:srgbClr val="15FF36"/>
                </a:solidFill>
              </a:rPr>
              <a:t>Program.cs</a:t>
            </a:r>
            <a:r>
              <a:rPr lang="en-US" dirty="0">
                <a:solidFill>
                  <a:srgbClr val="15FF36"/>
                </a:solidFill>
              </a:rPr>
              <a:t> → </a:t>
            </a:r>
            <a:r>
              <a:rPr lang="ru-RU" dirty="0">
                <a:solidFill>
                  <a:srgbClr val="15FF36"/>
                </a:solidFill>
              </a:rPr>
              <a:t>Консольное меню и координация</a:t>
            </a:r>
          </a:p>
          <a:p>
            <a:endParaRPr lang="ru-RU" dirty="0">
              <a:solidFill>
                <a:srgbClr val="15FF36"/>
              </a:solidFill>
            </a:endParaRPr>
          </a:p>
          <a:p>
            <a:r>
              <a:rPr lang="ru-RU" dirty="0">
                <a:solidFill>
                  <a:srgbClr val="15FF36"/>
                </a:solidFill>
              </a:rPr>
              <a:t>🧪 </a:t>
            </a:r>
            <a:r>
              <a:rPr lang="en-US" dirty="0">
                <a:solidFill>
                  <a:srgbClr val="15FF36"/>
                </a:solidFill>
              </a:rPr>
              <a:t>TESTS (</a:t>
            </a:r>
            <a:r>
              <a:rPr lang="ru-RU" dirty="0">
                <a:solidFill>
                  <a:srgbClr val="15FF36"/>
                </a:solidFill>
              </a:rPr>
              <a:t>Тестирование)</a:t>
            </a:r>
          </a:p>
          <a:p>
            <a:r>
              <a:rPr lang="ru-RU" dirty="0">
                <a:solidFill>
                  <a:srgbClr val="15FF36"/>
                </a:solidFill>
              </a:rPr>
              <a:t>└─ </a:t>
            </a:r>
            <a:r>
              <a:rPr lang="en-US" dirty="0" err="1">
                <a:solidFill>
                  <a:srgbClr val="15FF36"/>
                </a:solidFill>
              </a:rPr>
              <a:t>AirplaneRepositoryTests.cs</a:t>
            </a:r>
            <a:r>
              <a:rPr lang="en-US" dirty="0">
                <a:solidFill>
                  <a:srgbClr val="15FF36"/>
                </a:solidFill>
              </a:rPr>
              <a:t> → 6 </a:t>
            </a:r>
            <a:r>
              <a:rPr lang="ru-RU" dirty="0">
                <a:solidFill>
                  <a:srgbClr val="15FF36"/>
                </a:solidFill>
              </a:rPr>
              <a:t>юнит-тестов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D6858F-D5DE-4387-B8C1-254D8939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112" y="398071"/>
            <a:ext cx="3210912" cy="40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0E4C06-8EB5-49FE-B2DB-68A93A6DFA92}"/>
              </a:ext>
            </a:extLst>
          </p:cNvPr>
          <p:cNvSpPr txBox="1"/>
          <p:nvPr/>
        </p:nvSpPr>
        <p:spPr>
          <a:xfrm>
            <a:off x="7969112" y="4747033"/>
            <a:ext cx="32109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15FF36"/>
                </a:solidFill>
              </a:rPr>
              <a:t>Program.cs</a:t>
            </a:r>
            <a:r>
              <a:rPr lang="ru-RU" dirty="0">
                <a:solidFill>
                  <a:srgbClr val="15FF36"/>
                </a:solidFill>
              </a:rPr>
              <a:t>  ← Уровень представления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15FF36"/>
                </a:solidFill>
              </a:rPr>
              <a:t>Repositories</a:t>
            </a:r>
            <a:r>
              <a:rPr lang="ru-RU" dirty="0">
                <a:solidFill>
                  <a:srgbClr val="15FF36"/>
                </a:solidFill>
              </a:rPr>
              <a:t>  ← Бизнес-логика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15FF36"/>
                </a:solidFill>
              </a:rPr>
              <a:t>DatabaseService</a:t>
            </a:r>
            <a:r>
              <a:rPr lang="ru-RU" dirty="0">
                <a:solidFill>
                  <a:srgbClr val="15FF36"/>
                </a:solidFill>
              </a:rPr>
              <a:t>  ← Доступ к данным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5FF36"/>
                </a:solidFill>
              </a:rPr>
              <a:t>SQL </a:t>
            </a:r>
            <a:r>
              <a:rPr lang="ru-RU" dirty="0" err="1">
                <a:solidFill>
                  <a:srgbClr val="15FF36"/>
                </a:solidFill>
              </a:rPr>
              <a:t>Server</a:t>
            </a:r>
            <a:r>
              <a:rPr lang="ru-RU" dirty="0">
                <a:solidFill>
                  <a:srgbClr val="15FF36"/>
                </a:solidFill>
              </a:rPr>
              <a:t>  ← База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8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A0A5C1-FA91-404C-A22F-02592F1E655F}"/>
              </a:ext>
            </a:extLst>
          </p:cNvPr>
          <p:cNvSpPr txBox="1"/>
          <p:nvPr/>
        </p:nvSpPr>
        <p:spPr>
          <a:xfrm>
            <a:off x="437224" y="1344459"/>
            <a:ext cx="8662387" cy="130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ru-RU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ru-RU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Позитивные тесты - УСПЕШНЫЕ СЦЕНАРИИ</a:t>
            </a:r>
            <a:endParaRPr lang="ru-RU" b="1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CreateAirplane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→ Добавляем самолёт с корректными данными → Получаем ID</a:t>
            </a:r>
            <a:endParaRPr lang="ru-RU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→ Создаём объект → Все 11 свойств установлены правильно</a:t>
            </a:r>
            <a:endParaRPr lang="ru-RU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UpdateStatus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→ Обновляем статус → Метод возвращает 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ru-RU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2A89-6C78-4FBB-B859-6C21CC12C25C}"/>
              </a:ext>
            </a:extLst>
          </p:cNvPr>
          <p:cNvSpPr txBox="1"/>
          <p:nvPr/>
        </p:nvSpPr>
        <p:spPr>
          <a:xfrm>
            <a:off x="437223" y="2941495"/>
            <a:ext cx="7321859" cy="206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ru-RU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Segoe UI Emoji" panose="020B0502040204020203" pitchFamily="34" charset="0"/>
              </a:rPr>
              <a:t>❌</a:t>
            </a:r>
            <a:r>
              <a:rPr lang="ru-RU" b="1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Негативные тесты - ОБРАБОТКА ОШИБОК</a:t>
            </a:r>
            <a:endParaRPr lang="ru-RU" b="1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CreateAirplane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→ Пытаемся добавить с пустой моделью → Получаем исключение 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endParaRPr lang="ru-RU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→ Устанавливаем 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невалидные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значения → Валидация находит ошибки 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endParaRPr lang="ru-RU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UpdateStatus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NonExistent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→ Обновляем несуществующий ID → Метод возвращает </a:t>
            </a:r>
            <a:r>
              <a:rPr lang="ru-RU" dirty="0" err="1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1C1CEC"/>
                </a:solidFill>
                <a:effectLst/>
                <a:latin typeface="Play" panose="020B060402020202020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37473-7E44-4C79-8EA3-A0561355AEBF}"/>
              </a:ext>
            </a:extLst>
          </p:cNvPr>
          <p:cNvSpPr txBox="1"/>
          <p:nvPr/>
        </p:nvSpPr>
        <p:spPr>
          <a:xfrm>
            <a:off x="437223" y="5300021"/>
            <a:ext cx="9901834" cy="97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 </a:t>
            </a:r>
            <a:r>
              <a:rPr lang="ru-RU" sz="1400" dirty="0" err="1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xUnit</a:t>
            </a:r>
            <a:r>
              <a:rPr lang="ru-RU" sz="1400" dirty="0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400" dirty="0" err="1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Moq</a:t>
            </a:r>
            <a:r>
              <a:rPr lang="ru-RU" sz="1400" dirty="0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тестирования без реальной БД.</a:t>
            </a:r>
            <a:endParaRPr lang="en-US" sz="14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 позитивных проверяют успешные операции: добавление, свойства, обновление.</a:t>
            </a:r>
            <a:endParaRPr lang="en-US" sz="14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 негативных проверяют обработку ошибок: отклонение </a:t>
            </a:r>
            <a:r>
              <a:rPr lang="ru-RU" sz="1400" dirty="0" err="1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невалидных</a:t>
            </a:r>
            <a:r>
              <a:rPr lang="ru-RU" sz="1400" dirty="0">
                <a:solidFill>
                  <a:srgbClr val="1C1CEC"/>
                </a:solidFill>
                <a:effectLst/>
                <a:latin typeface="Pl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данных, валидацию и несуществующие ID.</a:t>
            </a:r>
            <a:endParaRPr lang="en-US" sz="1400" dirty="0">
              <a:solidFill>
                <a:srgbClr val="1C1CEC"/>
              </a:solidFill>
              <a:effectLst/>
              <a:latin typeface="Pl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F20A9-8144-4B11-97C9-22DFDCD3395D}"/>
              </a:ext>
            </a:extLst>
          </p:cNvPr>
          <p:cNvSpPr txBox="1"/>
          <p:nvPr/>
        </p:nvSpPr>
        <p:spPr>
          <a:xfrm>
            <a:off x="437223" y="345985"/>
            <a:ext cx="2954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1C1CEC"/>
                </a:solidFill>
                <a:latin typeface="Play"/>
                <a:ea typeface="Play"/>
                <a:cs typeface="Play"/>
                <a:sym typeface="Play"/>
              </a:rPr>
              <a:t>UNIT</a:t>
            </a:r>
            <a:r>
              <a:rPr lang="ru-RU" sz="4000" b="1" dirty="0">
                <a:solidFill>
                  <a:srgbClr val="1C1CEC"/>
                </a:solidFill>
                <a:latin typeface="Play"/>
                <a:ea typeface="Play"/>
                <a:cs typeface="Play"/>
                <a:sym typeface="Play"/>
              </a:rPr>
              <a:t> тесты</a:t>
            </a:r>
            <a:r>
              <a:rPr lang="en-US" sz="4000" b="1" dirty="0">
                <a:solidFill>
                  <a:srgbClr val="1C1CEC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lang="ru-RU" sz="4000" b="1" dirty="0">
              <a:solidFill>
                <a:srgbClr val="1C1CEC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217572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643</Words>
  <Application>Microsoft Office PowerPoint</Application>
  <PresentationFormat>Широкоэкранный</PresentationFormat>
  <Paragraphs>101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Wingdings</vt:lpstr>
      <vt:lpstr>Play</vt:lpstr>
      <vt:lpstr>Calibri</vt:lpstr>
      <vt:lpstr>Quattrocento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Внешний вид программы  </vt:lpstr>
      <vt:lpstr>Внутреннее взаимодействие  </vt:lpstr>
      <vt:lpstr>Бизнес логика 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studentcoll</dc:creator>
  <cp:lastModifiedBy>studentcoll</cp:lastModifiedBy>
  <cp:revision>6</cp:revision>
  <dcterms:modified xsi:type="dcterms:W3CDTF">2025-10-23T06:28:25Z</dcterms:modified>
</cp:coreProperties>
</file>