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0" r:id="rId17"/>
    <p:sldId id="272" r:id="rId1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9520F9-52E3-45C4-AF1B-8B3B392BE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3BC782-2D9D-46E8-AE72-700A1B29F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28ADB5-DC8F-4EEE-8BC9-F4CCC8C49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739A4-69B7-4D57-817E-3BAD52EDAA37}" type="datetimeFigureOut">
              <a:rPr lang="es-CO" smtClean="0"/>
              <a:t>19/08/2020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8258AD-C59C-49B6-A454-80FD97CF0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426A9E-B2F0-4435-AED5-D777CE19F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241E-715E-4A70-B260-CC3212C4AE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8693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DE2753-7BB7-46BD-AC6F-F861D06A1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E704199-07C6-4E7A-80B4-8C91DDBBA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9D9A32-2582-4F80-ABBC-D7081D516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739A4-69B7-4D57-817E-3BAD52EDAA37}" type="datetimeFigureOut">
              <a:rPr lang="es-CO" smtClean="0"/>
              <a:t>19/08/2020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01B208-D1D3-45BD-9723-9E81B631A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BF01B1-1786-43B1-9DCE-769AE07A1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241E-715E-4A70-B260-CC3212C4AE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7888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D062A79-115C-4F53-ABD1-614B43580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4A3996C-4AC2-4D9C-B2C1-10FD5B4E7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D804DA-A288-4427-AD66-CEF2DBD95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739A4-69B7-4D57-817E-3BAD52EDAA37}" type="datetimeFigureOut">
              <a:rPr lang="es-CO" smtClean="0"/>
              <a:t>19/08/2020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C0E3D1-67AE-4190-B124-64510D917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A2213F-F000-4E96-98F4-604135233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241E-715E-4A70-B260-CC3212C4AE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3762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CA32E8-9EA7-4449-8D2E-621D657F2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31D072-1B7F-4DEA-8A13-D2D855BEF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572760-7066-49D0-AD52-FD72A8112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739A4-69B7-4D57-817E-3BAD52EDAA37}" type="datetimeFigureOut">
              <a:rPr lang="es-CO" smtClean="0"/>
              <a:t>19/08/2020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8F76EA-6180-4CF6-81E9-892D79706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9B78E2-864C-4F29-A289-6F89A1922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241E-715E-4A70-B260-CC3212C4AE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111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364719-A5FB-4DD9-8C59-626CD096F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8ADB2F-6BDB-4CF3-B594-29E4D8B98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0A6F4F-5327-442E-8ED9-71127A221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739A4-69B7-4D57-817E-3BAD52EDAA37}" type="datetimeFigureOut">
              <a:rPr lang="es-CO" smtClean="0"/>
              <a:t>19/08/2020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7F8BB3-6060-44FB-820D-E41B280AD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081466-41BF-4502-9025-C9101D644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241E-715E-4A70-B260-CC3212C4AE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539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67F17-F87E-4ED2-A158-295A56E16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C05011-AC29-4CDF-A6B1-48F1A5FCFF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5697221-B607-4A30-BE35-01C15056B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E8272C4-71D1-4F83-BE99-7B4BB61A7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739A4-69B7-4D57-817E-3BAD52EDAA37}" type="datetimeFigureOut">
              <a:rPr lang="es-CO" smtClean="0"/>
              <a:t>19/08/2020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3ACD73-021B-48EF-88D2-E4B3430BA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142D41-30F3-4DE5-ADD7-EECED088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241E-715E-4A70-B260-CC3212C4AE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3443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C4D750-2EC5-4D2C-957F-F664F3C29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145FAD-5EBD-4E2F-A300-EE03CFB2A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3F386A-C619-4595-9AC5-0FAC9C113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D725066-4D04-4DC1-9640-B08FCAA02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8E71490-FA22-4155-AD97-3D20729E2D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43BB628-F4AB-4B17-9A6C-400E1229A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739A4-69B7-4D57-817E-3BAD52EDAA37}" type="datetimeFigureOut">
              <a:rPr lang="es-CO" smtClean="0"/>
              <a:t>19/08/2020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1B3406D-EC42-4404-B30F-2867E6AC3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AE9F055-C62B-49CD-A5E6-7EC2ABC73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241E-715E-4A70-B260-CC3212C4AE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710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A45320-F8A3-4A03-8413-5080BF02F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2F5ED08-5442-45E5-AC19-3005C2B4A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739A4-69B7-4D57-817E-3BAD52EDAA37}" type="datetimeFigureOut">
              <a:rPr lang="es-CO" smtClean="0"/>
              <a:t>19/08/2020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6A88FD2-3059-49B9-BF5D-C3A26A30A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6C1653A-044F-44E4-8FFE-38668DC73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241E-715E-4A70-B260-CC3212C4AE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964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901E2D6-A191-45B8-BCB8-637621A2D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739A4-69B7-4D57-817E-3BAD52EDAA37}" type="datetimeFigureOut">
              <a:rPr lang="es-CO" smtClean="0"/>
              <a:t>19/08/2020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E4F57D0-A1F8-458A-9120-B3C177A33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2B60154-4C29-4865-800A-650C67D10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241E-715E-4A70-B260-CC3212C4AE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626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50A40-1F3A-45F3-A1E5-D45D3201A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B6288C-9805-4137-85EA-3BC7AF875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55A358D-0A1A-48C5-AFDB-342EFD577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91B919-5D67-4B3F-B28C-349A8B584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739A4-69B7-4D57-817E-3BAD52EDAA37}" type="datetimeFigureOut">
              <a:rPr lang="es-CO" smtClean="0"/>
              <a:t>19/08/2020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CACF00-BE3B-49F5-9432-5BB5092D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E07765-3844-48F5-BD27-6974D5335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241E-715E-4A70-B260-CC3212C4AE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9993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DD59C9-71EF-49E4-94D5-2122FEB52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82D0A16-7EA4-47E4-B0E6-2EEAE392F8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8F963E9-AE34-4ED9-8D1B-13A745086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C5EFD4D-9DE6-436A-AE1F-433AB454F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739A4-69B7-4D57-817E-3BAD52EDAA37}" type="datetimeFigureOut">
              <a:rPr lang="es-CO" smtClean="0"/>
              <a:t>19/08/2020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DA38992-9504-4257-B228-66A6B4813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B07E63-6B44-42DC-8DCF-C4C25167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241E-715E-4A70-B260-CC3212C4AE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719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9093CDA-4379-4187-9BF3-FC2015169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F09A89-22D3-444C-96A8-96183ABE7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0114CE-475C-4548-8382-295DF83201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739A4-69B7-4D57-817E-3BAD52EDAA37}" type="datetimeFigureOut">
              <a:rPr lang="es-CO" smtClean="0"/>
              <a:t>19/08/2020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CAEE80-9C0D-4D65-94B1-B60F00A277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B31245-C928-4304-96C1-5B04DD903E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6241E-715E-4A70-B260-CC3212C4AE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8058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F1D4E-2B05-465B-B445-7B86836F34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Evaluación de Impacto: </a:t>
            </a:r>
            <a:r>
              <a:rPr lang="es-CO" dirty="0" err="1"/>
              <a:t>Intro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10B385-1928-4BD2-8CE9-49553DD7A3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Francesco Bogliacino</a:t>
            </a:r>
          </a:p>
        </p:txBody>
      </p:sp>
    </p:spTree>
    <p:extLst>
      <p:ext uri="{BB962C8B-B14F-4D97-AF65-F5344CB8AC3E}">
        <p14:creationId xmlns:p14="http://schemas.microsoft.com/office/powerpoint/2010/main" val="2830259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4FCD03-5AB9-4F59-B63C-609AB4B14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Organizar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67D281-4427-4474-B441-CE868512A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4060CD8-066F-4D76-9CCC-BC76D3B3C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800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F50CBF-D47E-4E27-8978-DF49D423C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OSF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9ED354-6764-4133-B816-4B10B0558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Vamos en línea un segundo…</a:t>
            </a:r>
          </a:p>
          <a:p>
            <a:pPr marL="514350" indent="-514350">
              <a:buFont typeface="+mj-lt"/>
              <a:buAutoNum type="arabicPeriod"/>
            </a:pPr>
            <a:r>
              <a:rPr lang="es-CO" dirty="0"/>
              <a:t>Como crear un proyecto</a:t>
            </a:r>
          </a:p>
          <a:p>
            <a:pPr marL="514350" indent="-514350">
              <a:buFont typeface="+mj-lt"/>
              <a:buAutoNum type="arabicPeriod"/>
            </a:pPr>
            <a:r>
              <a:rPr lang="es-CO" dirty="0"/>
              <a:t>Como </a:t>
            </a:r>
            <a:r>
              <a:rPr lang="es-CO" dirty="0" err="1"/>
              <a:t>preregistrar</a:t>
            </a:r>
            <a:r>
              <a:rPr lang="es-CO" dirty="0"/>
              <a:t> un plan de análisis</a:t>
            </a:r>
          </a:p>
          <a:p>
            <a:pPr marL="514350" indent="-514350">
              <a:buFont typeface="+mj-lt"/>
              <a:buAutoNum type="arabicPeriod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67433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9DAF8A-8E5C-4CE5-B837-E23BF3AB5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s-CO" sz="6600" b="1" dirty="0"/>
              <a:t>Análisis de datos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D8F012-CA4F-4AFB-9B07-28AC24D85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s-CO" sz="2400"/>
              <a:t>Su generación usa R, lo cual me parece bien</a:t>
            </a:r>
          </a:p>
          <a:p>
            <a:r>
              <a:rPr lang="es-CO" sz="2400"/>
              <a:t>La mia usa STATA. Mi impresión es que Stata va a permanecer a mediano plazo, pero R va a dominar (o Python). Así que hagan el esfuerzo </a:t>
            </a:r>
          </a:p>
        </p:txBody>
      </p:sp>
    </p:spTree>
    <p:extLst>
      <p:ext uri="{BB962C8B-B14F-4D97-AF65-F5344CB8AC3E}">
        <p14:creationId xmlns:p14="http://schemas.microsoft.com/office/powerpoint/2010/main" val="850205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9419A3-D587-4551-8B8F-FAFD64BE8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Un ejemplo de código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4840F9-C2C2-4D63-96F7-CBC4CBAB7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Miremos el do file de “</a:t>
            </a:r>
            <a:r>
              <a:rPr lang="es-CO" dirty="0" err="1"/>
              <a:t>Assessing</a:t>
            </a:r>
            <a:r>
              <a:rPr lang="es-CO" dirty="0"/>
              <a:t> </a:t>
            </a:r>
            <a:r>
              <a:rPr lang="es-CO" dirty="0" err="1"/>
              <a:t>concerns</a:t>
            </a:r>
            <a:r>
              <a:rPr lang="es-CO" dirty="0"/>
              <a:t>…”</a:t>
            </a:r>
          </a:p>
        </p:txBody>
      </p:sp>
    </p:spTree>
    <p:extLst>
      <p:ext uri="{BB962C8B-B14F-4D97-AF65-F5344CB8AC3E}">
        <p14:creationId xmlns:p14="http://schemas.microsoft.com/office/powerpoint/2010/main" val="3574615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3D3DD-BC39-4CA3-97FC-4C4154D62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Herramienta de escritura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6ABB24-CECE-4CE0-B556-D796FD496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Word: </a:t>
            </a:r>
          </a:p>
          <a:p>
            <a:pPr lvl="1"/>
            <a:r>
              <a:rPr lang="es-CO" dirty="0"/>
              <a:t>Hay un </a:t>
            </a:r>
            <a:r>
              <a:rPr lang="es-CO" dirty="0" err="1"/>
              <a:t>network</a:t>
            </a:r>
            <a:r>
              <a:rPr lang="es-CO" dirty="0"/>
              <a:t> </a:t>
            </a:r>
            <a:r>
              <a:rPr lang="es-CO" dirty="0" err="1"/>
              <a:t>effect</a:t>
            </a:r>
            <a:r>
              <a:rPr lang="es-CO" dirty="0"/>
              <a:t> evidente</a:t>
            </a:r>
          </a:p>
          <a:p>
            <a:pPr lvl="1"/>
            <a:r>
              <a:rPr lang="es-CO" dirty="0"/>
              <a:t>Todo el mundo usa Word en gobierno, </a:t>
            </a:r>
            <a:r>
              <a:rPr lang="es-CO" dirty="0" err="1"/>
              <a:t>org</a:t>
            </a:r>
            <a:r>
              <a:rPr lang="es-CO" dirty="0"/>
              <a:t> </a:t>
            </a:r>
            <a:r>
              <a:rPr lang="es-CO" dirty="0" err="1"/>
              <a:t>int</a:t>
            </a:r>
            <a:r>
              <a:rPr lang="es-CO" dirty="0"/>
              <a:t>, consultoría </a:t>
            </a:r>
            <a:r>
              <a:rPr lang="es-CO" dirty="0" err="1"/>
              <a:t>etc</a:t>
            </a:r>
            <a:endParaRPr lang="es-CO" dirty="0"/>
          </a:p>
          <a:p>
            <a:pPr lvl="1"/>
            <a:r>
              <a:rPr lang="es-CO" dirty="0" err="1"/>
              <a:t>Track</a:t>
            </a:r>
            <a:r>
              <a:rPr lang="es-CO" dirty="0"/>
              <a:t> </a:t>
            </a:r>
            <a:r>
              <a:rPr lang="es-CO" dirty="0" err="1"/>
              <a:t>changes</a:t>
            </a:r>
            <a:r>
              <a:rPr lang="es-CO" dirty="0"/>
              <a:t>, </a:t>
            </a:r>
            <a:r>
              <a:rPr lang="es-CO" dirty="0" err="1"/>
              <a:t>formatación</a:t>
            </a:r>
            <a:r>
              <a:rPr lang="es-CO" dirty="0"/>
              <a:t> </a:t>
            </a:r>
            <a:r>
              <a:rPr lang="es-CO" dirty="0" err="1"/>
              <a:t>etc</a:t>
            </a:r>
            <a:r>
              <a:rPr lang="es-CO" dirty="0"/>
              <a:t> son sencillas para cosas básicas, son  increíblemente complejas para cosas difíciles</a:t>
            </a:r>
          </a:p>
          <a:p>
            <a:pPr lvl="1"/>
            <a:r>
              <a:rPr lang="es-CO" dirty="0"/>
              <a:t>Ya tiene versión control</a:t>
            </a:r>
          </a:p>
          <a:p>
            <a:pPr lvl="1"/>
            <a:r>
              <a:rPr lang="es-CO" dirty="0"/>
              <a:t>Todos tenemos un archivo </a:t>
            </a:r>
            <a:r>
              <a:rPr lang="es-CO" i="1" dirty="0"/>
              <a:t>versión en conflicto…</a:t>
            </a:r>
            <a:endParaRPr lang="es-CO" dirty="0"/>
          </a:p>
          <a:p>
            <a:r>
              <a:rPr lang="es-CO" dirty="0" err="1"/>
              <a:t>Overleaf</a:t>
            </a:r>
            <a:r>
              <a:rPr lang="es-CO" dirty="0"/>
              <a:t>: online….</a:t>
            </a:r>
          </a:p>
        </p:txBody>
      </p:sp>
    </p:spTree>
    <p:extLst>
      <p:ext uri="{BB962C8B-B14F-4D97-AF65-F5344CB8AC3E}">
        <p14:creationId xmlns:p14="http://schemas.microsoft.com/office/powerpoint/2010/main" val="1187576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AFA4CC-F347-401A-8B21-C564681B0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Como empezar un proyecto?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4406A4CB-462B-4C72-8394-20EB68B180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O" dirty="0"/>
              <a:t>Lo importante son los datos</a:t>
            </a:r>
          </a:p>
          <a:p>
            <a:r>
              <a:rPr lang="es-CO" dirty="0"/>
              <a:t>Quiero algo estadísticamente significativo</a:t>
            </a:r>
          </a:p>
          <a:p>
            <a:r>
              <a:rPr lang="es-CO" dirty="0"/>
              <a:t>Big Data</a:t>
            </a:r>
          </a:p>
          <a:p>
            <a:endParaRPr lang="es-CO" dirty="0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78331638-15DD-46C3-8EE7-26637A3FD8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O" dirty="0"/>
              <a:t>No existe interpretación sin una teoría;</a:t>
            </a:r>
          </a:p>
          <a:p>
            <a:r>
              <a:rPr lang="es-CO" dirty="0"/>
              <a:t>Cantidad y calidad de datos sirven dentro de una teoría bien especificada;</a:t>
            </a:r>
          </a:p>
          <a:p>
            <a:r>
              <a:rPr lang="es-CO" dirty="0"/>
              <a:t>Las hipótesis se hacen antes</a:t>
            </a:r>
          </a:p>
          <a:p>
            <a:r>
              <a:rPr lang="es-CO" dirty="0"/>
              <a:t>No hay nada malo en hacerse sorprender por los datos y descubrir cosas nuevas, pero esto nos tiene que llevar a formular nuevas hipótesis y testearlas</a:t>
            </a:r>
          </a:p>
        </p:txBody>
      </p:sp>
      <p:sp>
        <p:nvSpPr>
          <p:cNvPr id="10" name="Símbolo &quot;No permitido&quot; 9">
            <a:extLst>
              <a:ext uri="{FF2B5EF4-FFF2-40B4-BE49-F238E27FC236}">
                <a16:creationId xmlns:a16="http://schemas.microsoft.com/office/drawing/2014/main" id="{6DD38799-4434-44E9-9B0B-B8C2FE2B01A5}"/>
              </a:ext>
            </a:extLst>
          </p:cNvPr>
          <p:cNvSpPr/>
          <p:nvPr/>
        </p:nvSpPr>
        <p:spPr>
          <a:xfrm>
            <a:off x="685800" y="1294228"/>
            <a:ext cx="4943622" cy="3756073"/>
          </a:xfrm>
          <a:prstGeom prst="noSmoking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860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CB179-AE55-4FF5-B63F-CF629AF5E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Como presentar un proyecto?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2FEAF5-0311-4229-9BCC-E1AE125B08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CO" dirty="0"/>
              <a:t>La ciencia es objetiva y transparente</a:t>
            </a:r>
          </a:p>
          <a:p>
            <a:r>
              <a:rPr lang="es-CO" dirty="0"/>
              <a:t>….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8B1D4B-CCC9-43B1-8D8B-B886B822C2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CO" dirty="0"/>
              <a:t>La academia está poblada de seres humanos</a:t>
            </a:r>
          </a:p>
          <a:p>
            <a:r>
              <a:rPr lang="es-CO" dirty="0"/>
              <a:t>Nadie va a hablar de su proyecto si id no lo hace</a:t>
            </a:r>
          </a:p>
          <a:p>
            <a:r>
              <a:rPr lang="es-CO" dirty="0"/>
              <a:t>Nadie va a entender sus resultados si no los comunica bien</a:t>
            </a:r>
          </a:p>
        </p:txBody>
      </p:sp>
    </p:spTree>
    <p:extLst>
      <p:ext uri="{BB962C8B-B14F-4D97-AF65-F5344CB8AC3E}">
        <p14:creationId xmlns:p14="http://schemas.microsoft.com/office/powerpoint/2010/main" val="1717433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96AAF-601C-4FD0-A9A0-CC3D46801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Cosas que hay que aprender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5B907AA-4CDA-4543-BD98-27B8EAB95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Escritura</a:t>
            </a:r>
          </a:p>
          <a:p>
            <a:r>
              <a:rPr lang="es-CO" dirty="0"/>
              <a:t>Data </a:t>
            </a:r>
            <a:r>
              <a:rPr lang="es-CO" dirty="0" err="1"/>
              <a:t>visualization</a:t>
            </a:r>
            <a:endParaRPr lang="es-CO" dirty="0"/>
          </a:p>
          <a:p>
            <a:r>
              <a:rPr lang="es-CO" dirty="0"/>
              <a:t>Presentaciones </a:t>
            </a:r>
          </a:p>
        </p:txBody>
      </p:sp>
    </p:spTree>
    <p:extLst>
      <p:ext uri="{BB962C8B-B14F-4D97-AF65-F5344CB8AC3E}">
        <p14:creationId xmlns:p14="http://schemas.microsoft.com/office/powerpoint/2010/main" val="3409175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9568D-B257-4F2D-A521-7BA3FB1CB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Una anécdota personal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A140745-AF81-404F-8039-788B04B804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943" y="1825625"/>
            <a:ext cx="9858113" cy="4351338"/>
          </a:xfrm>
        </p:spPr>
      </p:pic>
    </p:spTree>
    <p:extLst>
      <p:ext uri="{BB962C8B-B14F-4D97-AF65-F5344CB8AC3E}">
        <p14:creationId xmlns:p14="http://schemas.microsoft.com/office/powerpoint/2010/main" val="2756068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5F8882-037A-479A-A436-A072D24B1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err="1"/>
              <a:t>My</a:t>
            </a:r>
            <a:r>
              <a:rPr lang="es-CO" b="1" dirty="0"/>
              <a:t> PNAS </a:t>
            </a:r>
            <a:r>
              <a:rPr lang="es-CO" b="1" dirty="0" err="1"/>
              <a:t>paper</a:t>
            </a:r>
            <a:endParaRPr lang="es-CO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F3FCED-22D8-4CC8-97A5-B70617C03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>
                <a:latin typeface="Garamond" panose="02020404030301010803" pitchFamily="18" charset="0"/>
                <a:ea typeface="Cambria" panose="02040503050406030204" pitchFamily="18" charset="0"/>
              </a:rPr>
              <a:t>Fue el trabajo de alrededor de cuatro años, donde hicimos experimentos en Bogotá, en Montes de María y en Alemania</a:t>
            </a:r>
          </a:p>
          <a:p>
            <a:r>
              <a:rPr lang="es-CO" dirty="0">
                <a:latin typeface="Garamond" panose="02020404030301010803" pitchFamily="18" charset="0"/>
                <a:ea typeface="Cambria" panose="02040503050406030204" pitchFamily="18" charset="0"/>
              </a:rPr>
              <a:t>En mi Dropbox, hay las siguientes carpetas: </a:t>
            </a:r>
          </a:p>
          <a:p>
            <a:pPr lvl="1"/>
            <a:r>
              <a:rPr lang="es-CO" dirty="0" err="1">
                <a:latin typeface="Garamond" panose="02020404030301010803" pitchFamily="18" charset="0"/>
                <a:ea typeface="Cambria" panose="02040503050406030204" pitchFamily="18" charset="0"/>
              </a:rPr>
              <a:t>Violence</a:t>
            </a:r>
            <a:r>
              <a:rPr lang="es-CO" dirty="0">
                <a:latin typeface="Garamond" panose="02020404030301010803" pitchFamily="18" charset="0"/>
                <a:ea typeface="Cambria" panose="02040503050406030204" pitchFamily="18" charset="0"/>
              </a:rPr>
              <a:t> Project</a:t>
            </a:r>
          </a:p>
          <a:p>
            <a:pPr lvl="1"/>
            <a:r>
              <a:rPr lang="es-CO" dirty="0" err="1">
                <a:latin typeface="Garamond" panose="02020404030301010803" pitchFamily="18" charset="0"/>
                <a:ea typeface="Cambria" panose="02040503050406030204" pitchFamily="18" charset="0"/>
              </a:rPr>
              <a:t>Violence</a:t>
            </a:r>
            <a:r>
              <a:rPr lang="es-CO" dirty="0">
                <a:latin typeface="Garamond" panose="02020404030301010803" pitchFamily="18" charset="0"/>
                <a:ea typeface="Cambria" panose="02040503050406030204" pitchFamily="18" charset="0"/>
              </a:rPr>
              <a:t> </a:t>
            </a:r>
            <a:r>
              <a:rPr lang="es-CO" dirty="0" err="1">
                <a:latin typeface="Garamond" panose="02020404030301010803" pitchFamily="18" charset="0"/>
                <a:ea typeface="Cambria" panose="02040503050406030204" pitchFamily="18" charset="0"/>
              </a:rPr>
              <a:t>Porject</a:t>
            </a:r>
            <a:r>
              <a:rPr lang="es-CO" dirty="0">
                <a:latin typeface="Garamond" panose="02020404030301010803" pitchFamily="18" charset="0"/>
                <a:ea typeface="Cambria" panose="02040503050406030204" pitchFamily="18" charset="0"/>
              </a:rPr>
              <a:t> (1) [por culpa de mi coautor] </a:t>
            </a:r>
          </a:p>
          <a:p>
            <a:pPr lvl="1"/>
            <a:r>
              <a:rPr lang="es-CO" dirty="0" err="1">
                <a:latin typeface="Garamond" panose="02020404030301010803" pitchFamily="18" charset="0"/>
                <a:ea typeface="Cambria" panose="02040503050406030204" pitchFamily="18" charset="0"/>
              </a:rPr>
              <a:t>Violence</a:t>
            </a:r>
            <a:r>
              <a:rPr lang="es-CO" dirty="0">
                <a:latin typeface="Garamond" panose="02020404030301010803" pitchFamily="18" charset="0"/>
                <a:ea typeface="Cambria" panose="02040503050406030204" pitchFamily="18" charset="0"/>
              </a:rPr>
              <a:t> and </a:t>
            </a:r>
            <a:r>
              <a:rPr lang="es-CO" dirty="0" err="1">
                <a:latin typeface="Garamond" panose="02020404030301010803" pitchFamily="18" charset="0"/>
                <a:ea typeface="Cambria" panose="02040503050406030204" pitchFamily="18" charset="0"/>
              </a:rPr>
              <a:t>Fear</a:t>
            </a:r>
            <a:r>
              <a:rPr lang="es-CO" dirty="0">
                <a:latin typeface="Garamond" panose="02020404030301010803" pitchFamily="18" charset="0"/>
                <a:ea typeface="Cambria" panose="02040503050406030204" pitchFamily="18" charset="0"/>
              </a:rPr>
              <a:t> (que abrió mi coautor para los experimentos en Alemania)</a:t>
            </a:r>
          </a:p>
          <a:p>
            <a:pPr lvl="1"/>
            <a:r>
              <a:rPr lang="es-CO" dirty="0">
                <a:latin typeface="Garamond" panose="02020404030301010803" pitchFamily="18" charset="0"/>
                <a:ea typeface="Cambria" panose="02040503050406030204" pitchFamily="18" charset="0"/>
              </a:rPr>
              <a:t>Ley de Tierras Montes de María</a:t>
            </a:r>
          </a:p>
        </p:txBody>
      </p:sp>
    </p:spTree>
    <p:extLst>
      <p:ext uri="{BB962C8B-B14F-4D97-AF65-F5344CB8AC3E}">
        <p14:creationId xmlns:p14="http://schemas.microsoft.com/office/powerpoint/2010/main" val="2626037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CA09F-0F4B-4391-9744-5556AC6F0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err="1"/>
              <a:t>My</a:t>
            </a:r>
            <a:r>
              <a:rPr lang="es-CO" b="1" dirty="0"/>
              <a:t> PNAS </a:t>
            </a:r>
            <a:r>
              <a:rPr lang="es-CO" b="1" dirty="0" err="1"/>
              <a:t>paper</a:t>
            </a:r>
            <a:endParaRPr lang="es-CO" b="1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D8B2A369-BF95-4C60-B315-F5DE6E0C02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4238584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31297E-907B-477D-B910-EABEEC00C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err="1"/>
              <a:t>My</a:t>
            </a:r>
            <a:r>
              <a:rPr lang="es-CO" b="1" dirty="0"/>
              <a:t> PNAS </a:t>
            </a:r>
            <a:r>
              <a:rPr lang="es-CO" b="1" dirty="0" err="1"/>
              <a:t>paper</a:t>
            </a:r>
            <a:endParaRPr lang="es-CO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F89B7D-6523-4430-A5CC-91DE953BA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Si abro un do file (cada uno de centenares de filas de código) me doy cuenta que tengo que volver a gastarme horas para entender exactamente todo </a:t>
            </a:r>
          </a:p>
        </p:txBody>
      </p:sp>
    </p:spTree>
    <p:extLst>
      <p:ext uri="{BB962C8B-B14F-4D97-AF65-F5344CB8AC3E}">
        <p14:creationId xmlns:p14="http://schemas.microsoft.com/office/powerpoint/2010/main" val="2504156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29F886-4C9F-481E-BF9F-CE3E922B5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err="1"/>
              <a:t>Don’t</a:t>
            </a:r>
            <a:r>
              <a:rPr lang="es-CO" b="1" dirty="0"/>
              <a:t> do </a:t>
            </a:r>
            <a:r>
              <a:rPr lang="es-CO" b="1" dirty="0" err="1"/>
              <a:t>that</a:t>
            </a:r>
            <a:r>
              <a:rPr lang="es-CO" b="1" dirty="0"/>
              <a:t>!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D008E8-CDE5-4DC5-881D-E07307309F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CO" sz="4400" dirty="0"/>
              <a:t>Seguramente se habrán ido de vacaciones y le habrá pasado de olvidarse de cosas. En consecuencia, ya habrán desarrollado la costumbre de elaborar una lista de chequeo</a:t>
            </a:r>
          </a:p>
          <a:p>
            <a:r>
              <a:rPr lang="es-CO" sz="4400" dirty="0"/>
              <a:t>Es lo mismo que se hace en un avión</a:t>
            </a:r>
          </a:p>
          <a:p>
            <a:r>
              <a:rPr lang="es-CO" sz="4400" dirty="0"/>
              <a:t>Lo mismo tiene que pasar para el trabajo empírico</a:t>
            </a:r>
          </a:p>
          <a:p>
            <a:r>
              <a:rPr lang="es-CO" sz="4400" dirty="0"/>
              <a:t>La clave es el flujo de trabajo</a:t>
            </a:r>
          </a:p>
          <a:p>
            <a:endParaRPr lang="es-CO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888DD35-9418-4966-8CED-1F26FED639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algn="l"/>
            <a:r>
              <a:rPr lang="es-CO" b="1" i="0" dirty="0" err="1">
                <a:solidFill>
                  <a:srgbClr val="000000"/>
                </a:solidFill>
                <a:effectLst/>
                <a:latin typeface="Merriweather"/>
              </a:rPr>
              <a:t>Before</a:t>
            </a:r>
            <a:r>
              <a:rPr lang="es-CO" b="1" i="0" dirty="0">
                <a:solidFill>
                  <a:srgbClr val="000000"/>
                </a:solidFill>
                <a:effectLst/>
                <a:latin typeface="Merriweather"/>
              </a:rPr>
              <a:t> </a:t>
            </a:r>
            <a:r>
              <a:rPr lang="es-CO" b="1" i="0" dirty="0" err="1">
                <a:solidFill>
                  <a:srgbClr val="000000"/>
                </a:solidFill>
                <a:effectLst/>
                <a:latin typeface="Merriweather"/>
              </a:rPr>
              <a:t>takeoff</a:t>
            </a:r>
            <a:r>
              <a:rPr lang="es-CO" b="1" i="0" dirty="0">
                <a:solidFill>
                  <a:srgbClr val="000000"/>
                </a:solidFill>
                <a:effectLst/>
                <a:latin typeface="Merriweather"/>
              </a:rPr>
              <a:t> </a:t>
            </a:r>
            <a:r>
              <a:rPr lang="es-CO" b="1" i="0" dirty="0" err="1">
                <a:solidFill>
                  <a:srgbClr val="000000"/>
                </a:solidFill>
                <a:effectLst/>
                <a:latin typeface="Merriweather"/>
              </a:rPr>
              <a:t>checklist</a:t>
            </a:r>
            <a:endParaRPr lang="es-CO" b="0" i="0" dirty="0">
              <a:solidFill>
                <a:srgbClr val="000000"/>
              </a:solidFill>
              <a:effectLst/>
              <a:latin typeface="Merriweath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0" i="0" dirty="0" err="1">
                <a:solidFill>
                  <a:srgbClr val="000000"/>
                </a:solidFill>
                <a:effectLst/>
                <a:latin typeface="Merriweather"/>
              </a:rPr>
              <a:t>Altimeter</a:t>
            </a:r>
            <a:r>
              <a:rPr lang="es-CO" b="0" i="0" dirty="0">
                <a:solidFill>
                  <a:srgbClr val="000000"/>
                </a:solidFill>
                <a:effectLst/>
                <a:latin typeface="Merriweather"/>
              </a:rPr>
              <a:t> – set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0" i="0" dirty="0" err="1">
                <a:solidFill>
                  <a:srgbClr val="000000"/>
                </a:solidFill>
                <a:effectLst/>
                <a:latin typeface="Merriweather"/>
              </a:rPr>
              <a:t>Auxiliary</a:t>
            </a:r>
            <a:r>
              <a:rPr lang="es-CO" b="0" i="0" dirty="0">
                <a:solidFill>
                  <a:srgbClr val="000000"/>
                </a:solidFill>
                <a:effectLst/>
                <a:latin typeface="Merriweather"/>
              </a:rPr>
              <a:t> fuel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Merriweather"/>
              </a:rPr>
              <a:t>pump</a:t>
            </a:r>
            <a:r>
              <a:rPr lang="es-CO" b="0" i="0" dirty="0">
                <a:solidFill>
                  <a:srgbClr val="000000"/>
                </a:solidFill>
                <a:effectLst/>
                <a:latin typeface="Merriweather"/>
              </a:rPr>
              <a:t> – off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0" i="0" dirty="0" err="1">
                <a:solidFill>
                  <a:srgbClr val="000000"/>
                </a:solidFill>
                <a:effectLst/>
                <a:latin typeface="Merriweather"/>
              </a:rPr>
              <a:t>Directional</a:t>
            </a:r>
            <a:r>
              <a:rPr lang="es-CO" b="0" i="0" dirty="0">
                <a:solidFill>
                  <a:srgbClr val="000000"/>
                </a:solidFill>
                <a:effectLst/>
                <a:latin typeface="Merriweather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Merriweather"/>
              </a:rPr>
              <a:t>gyro</a:t>
            </a:r>
            <a:r>
              <a:rPr lang="es-CO" b="0" i="0" dirty="0">
                <a:solidFill>
                  <a:srgbClr val="000000"/>
                </a:solidFill>
                <a:effectLst/>
                <a:latin typeface="Merriweather"/>
              </a:rPr>
              <a:t> – set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0" i="0" dirty="0" err="1">
                <a:solidFill>
                  <a:srgbClr val="000000"/>
                </a:solidFill>
                <a:effectLst/>
                <a:latin typeface="Merriweather"/>
              </a:rPr>
              <a:t>Engine</a:t>
            </a:r>
            <a:r>
              <a:rPr lang="es-CO" b="0" i="0" dirty="0">
                <a:solidFill>
                  <a:srgbClr val="000000"/>
                </a:solidFill>
                <a:effectLst/>
                <a:latin typeface="Merriweather"/>
              </a:rPr>
              <a:t> idle –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Merriweather"/>
              </a:rPr>
              <a:t>checked</a:t>
            </a:r>
            <a:endParaRPr lang="es-CO" b="0" i="0" dirty="0">
              <a:solidFill>
                <a:srgbClr val="000000"/>
              </a:solidFill>
              <a:effectLst/>
              <a:latin typeface="Merriweath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0" i="0" dirty="0" err="1">
                <a:solidFill>
                  <a:srgbClr val="000000"/>
                </a:solidFill>
                <a:effectLst/>
                <a:latin typeface="Merriweather"/>
              </a:rPr>
              <a:t>Flaps</a:t>
            </a:r>
            <a:r>
              <a:rPr lang="es-CO" b="0" i="0" dirty="0">
                <a:solidFill>
                  <a:srgbClr val="000000"/>
                </a:solidFill>
                <a:effectLst/>
                <a:latin typeface="Merriweather"/>
              </a:rPr>
              <a:t> – as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Merriweather"/>
              </a:rPr>
              <a:t>required</a:t>
            </a:r>
            <a:endParaRPr lang="es-CO" b="0" i="0" dirty="0">
              <a:solidFill>
                <a:srgbClr val="000000"/>
              </a:solidFill>
              <a:effectLst/>
              <a:latin typeface="Merriweath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0" i="0" dirty="0">
                <a:solidFill>
                  <a:srgbClr val="000000"/>
                </a:solidFill>
                <a:effectLst/>
                <a:latin typeface="Merriweather"/>
              </a:rPr>
              <a:t>Flight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Merriweather"/>
              </a:rPr>
              <a:t>controls</a:t>
            </a:r>
            <a:r>
              <a:rPr lang="es-CO" b="0" i="0" dirty="0">
                <a:solidFill>
                  <a:srgbClr val="000000"/>
                </a:solidFill>
                <a:effectLst/>
                <a:latin typeface="Merriweather"/>
              </a:rPr>
              <a:t> – free and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Merriweather"/>
              </a:rPr>
              <a:t>correct</a:t>
            </a:r>
            <a:endParaRPr lang="es-CO" b="0" i="0" dirty="0">
              <a:solidFill>
                <a:srgbClr val="000000"/>
              </a:solidFill>
              <a:effectLst/>
              <a:latin typeface="Merriweath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0" i="0" dirty="0">
                <a:solidFill>
                  <a:srgbClr val="000000"/>
                </a:solidFill>
                <a:effectLst/>
                <a:latin typeface="Merriweather"/>
              </a:rPr>
              <a:t>Fuel gauges –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Merriweather"/>
              </a:rPr>
              <a:t>checked</a:t>
            </a:r>
            <a:endParaRPr lang="es-CO" b="0" i="0" dirty="0">
              <a:solidFill>
                <a:srgbClr val="000000"/>
              </a:solidFill>
              <a:effectLst/>
              <a:latin typeface="Merriweath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0" i="0" dirty="0">
                <a:solidFill>
                  <a:srgbClr val="000000"/>
                </a:solidFill>
                <a:effectLst/>
                <a:latin typeface="Merriweather"/>
              </a:rPr>
              <a:t>Instruments and radios –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Merriweather"/>
              </a:rPr>
              <a:t>checked</a:t>
            </a:r>
            <a:r>
              <a:rPr lang="es-CO" b="0" i="0" dirty="0">
                <a:solidFill>
                  <a:srgbClr val="000000"/>
                </a:solidFill>
                <a:effectLst/>
                <a:latin typeface="Merriweather"/>
              </a:rPr>
              <a:t> and set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0" i="0" dirty="0" err="1">
                <a:solidFill>
                  <a:srgbClr val="000000"/>
                </a:solidFill>
                <a:effectLst/>
                <a:latin typeface="Merriweather"/>
              </a:rPr>
              <a:t>Landing</a:t>
            </a:r>
            <a:r>
              <a:rPr lang="es-CO" b="0" i="0" dirty="0">
                <a:solidFill>
                  <a:srgbClr val="000000"/>
                </a:solidFill>
                <a:effectLst/>
                <a:latin typeface="Merriweather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Merriweather"/>
              </a:rPr>
              <a:t>gear</a:t>
            </a:r>
            <a:r>
              <a:rPr lang="es-CO" b="0" i="0" dirty="0">
                <a:solidFill>
                  <a:srgbClr val="000000"/>
                </a:solidFill>
                <a:effectLst/>
                <a:latin typeface="Merriweather"/>
              </a:rPr>
              <a:t> position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Merriweather"/>
              </a:rPr>
              <a:t>lights</a:t>
            </a:r>
            <a:r>
              <a:rPr lang="es-CO" b="0" i="0" dirty="0">
                <a:solidFill>
                  <a:srgbClr val="000000"/>
                </a:solidFill>
                <a:effectLst/>
                <a:latin typeface="Merriweather"/>
              </a:rPr>
              <a:t> –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Merriweather"/>
              </a:rPr>
              <a:t>checked</a:t>
            </a:r>
            <a:endParaRPr lang="es-CO" b="0" i="0" dirty="0">
              <a:solidFill>
                <a:srgbClr val="000000"/>
              </a:solidFill>
              <a:effectLst/>
              <a:latin typeface="Merriweath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0" i="0" dirty="0">
                <a:solidFill>
                  <a:srgbClr val="000000"/>
                </a:solidFill>
                <a:effectLst/>
                <a:latin typeface="Merriweather"/>
              </a:rPr>
              <a:t>Magnetos –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Merriweather"/>
              </a:rPr>
              <a:t>checked</a:t>
            </a:r>
            <a:endParaRPr lang="es-CO" b="0" i="0" dirty="0">
              <a:solidFill>
                <a:srgbClr val="000000"/>
              </a:solidFill>
              <a:effectLst/>
              <a:latin typeface="Merriweath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0" i="0" dirty="0">
                <a:solidFill>
                  <a:srgbClr val="000000"/>
                </a:solidFill>
                <a:effectLst/>
                <a:latin typeface="Merriweather"/>
              </a:rPr>
              <a:t>Parking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Merriweather"/>
              </a:rPr>
              <a:t>brake</a:t>
            </a:r>
            <a:r>
              <a:rPr lang="es-CO" b="0" i="0" dirty="0">
                <a:solidFill>
                  <a:srgbClr val="000000"/>
                </a:solidFill>
                <a:effectLst/>
                <a:latin typeface="Merriweather"/>
              </a:rPr>
              <a:t> – off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0" i="0" dirty="0" err="1">
                <a:solidFill>
                  <a:srgbClr val="000000"/>
                </a:solidFill>
                <a:effectLst/>
                <a:latin typeface="Merriweather"/>
              </a:rPr>
              <a:t>Propeller</a:t>
            </a:r>
            <a:r>
              <a:rPr lang="es-CO" b="0" i="0" dirty="0">
                <a:solidFill>
                  <a:srgbClr val="000000"/>
                </a:solidFill>
                <a:effectLst/>
                <a:latin typeface="Merriweather"/>
              </a:rPr>
              <a:t> –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Merriweather"/>
              </a:rPr>
              <a:t>exercise</a:t>
            </a:r>
            <a:endParaRPr lang="es-CO" b="0" i="0" dirty="0">
              <a:solidFill>
                <a:srgbClr val="000000"/>
              </a:solidFill>
              <a:effectLst/>
              <a:latin typeface="Merriweath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0" i="0" dirty="0" err="1">
                <a:solidFill>
                  <a:srgbClr val="000000"/>
                </a:solidFill>
                <a:effectLst/>
                <a:latin typeface="Merriweather"/>
              </a:rPr>
              <a:t>Seat</a:t>
            </a:r>
            <a:r>
              <a:rPr lang="es-CO" b="0" i="0" dirty="0">
                <a:solidFill>
                  <a:srgbClr val="000000"/>
                </a:solidFill>
                <a:effectLst/>
                <a:latin typeface="Merriweather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Merriweather"/>
              </a:rPr>
              <a:t>belts</a:t>
            </a:r>
            <a:r>
              <a:rPr lang="es-CO" b="0" i="0" dirty="0">
                <a:solidFill>
                  <a:srgbClr val="000000"/>
                </a:solidFill>
                <a:effectLst/>
                <a:latin typeface="Merriweather"/>
              </a:rPr>
              <a:t>/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Merriweather"/>
              </a:rPr>
              <a:t>shoulder</a:t>
            </a:r>
            <a:r>
              <a:rPr lang="es-CO" b="0" i="0" dirty="0">
                <a:solidFill>
                  <a:srgbClr val="000000"/>
                </a:solidFill>
                <a:effectLst/>
                <a:latin typeface="Merriweather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Merriweather"/>
              </a:rPr>
              <a:t>harnesses</a:t>
            </a:r>
            <a:r>
              <a:rPr lang="es-CO" b="0" i="0" dirty="0">
                <a:solidFill>
                  <a:srgbClr val="000000"/>
                </a:solidFill>
                <a:effectLst/>
                <a:latin typeface="Merriweather"/>
              </a:rPr>
              <a:t> –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Merriweather"/>
              </a:rPr>
              <a:t>fastened</a:t>
            </a:r>
            <a:endParaRPr lang="es-CO" b="0" i="0" dirty="0">
              <a:solidFill>
                <a:srgbClr val="000000"/>
              </a:solidFill>
              <a:effectLst/>
              <a:latin typeface="Merriweath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0" i="0" dirty="0" err="1">
                <a:solidFill>
                  <a:srgbClr val="000000"/>
                </a:solidFill>
                <a:effectLst/>
                <a:latin typeface="Merriweather"/>
              </a:rPr>
              <a:t>Trim</a:t>
            </a:r>
            <a:r>
              <a:rPr lang="es-CO" b="0" i="0" dirty="0">
                <a:solidFill>
                  <a:srgbClr val="000000"/>
                </a:solidFill>
                <a:effectLst/>
                <a:latin typeface="Merriweather"/>
              </a:rPr>
              <a:t> – set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61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1CEBD467-AC6C-407D-AF8A-95B2E4981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s-CO" sz="5000" b="1" dirty="0" err="1"/>
              <a:t>Learning</a:t>
            </a:r>
            <a:r>
              <a:rPr lang="es-CO" sz="5000" b="1" dirty="0"/>
              <a:t> </a:t>
            </a:r>
            <a:r>
              <a:rPr lang="es-CO" sz="5000" b="1" dirty="0" err="1"/>
              <a:t>by</a:t>
            </a:r>
            <a:r>
              <a:rPr lang="es-CO" sz="5000" b="1" dirty="0"/>
              <a:t> </a:t>
            </a:r>
            <a:r>
              <a:rPr lang="es-CO" sz="5000" b="1" dirty="0" err="1"/>
              <a:t>doing</a:t>
            </a:r>
            <a:r>
              <a:rPr lang="es-CO" sz="5000" b="1" dirty="0"/>
              <a:t> (</a:t>
            </a:r>
            <a:r>
              <a:rPr lang="es-CO" sz="5000" b="1" dirty="0" err="1"/>
              <a:t>mistakes</a:t>
            </a:r>
            <a:r>
              <a:rPr lang="es-CO" sz="5000" b="1" dirty="0"/>
              <a:t>)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D5CEA8F-01AF-445C-BED0-06B45027F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es-CO" sz="2400" dirty="0"/>
              <a:t>Master Do File AS TB </a:t>
            </a:r>
            <a:r>
              <a:rPr lang="es-CO" sz="2400" dirty="0" err="1"/>
              <a:t>Comments</a:t>
            </a:r>
            <a:r>
              <a:rPr lang="es-CO" sz="2400" dirty="0"/>
              <a:t> Final </a:t>
            </a:r>
            <a:r>
              <a:rPr lang="es-CO" sz="2400" dirty="0" err="1"/>
              <a:t>Final</a:t>
            </a:r>
            <a:r>
              <a:rPr lang="es-CO" sz="2400" dirty="0"/>
              <a:t> </a:t>
            </a:r>
            <a:r>
              <a:rPr lang="es-CO" sz="2400" dirty="0" err="1"/>
              <a:t>Revised</a:t>
            </a:r>
            <a:r>
              <a:rPr lang="es-CO" sz="2400" dirty="0"/>
              <a:t> 19_2_2017.do</a:t>
            </a:r>
          </a:p>
          <a:p>
            <a:r>
              <a:rPr lang="es-CO" sz="2400" dirty="0"/>
              <a:t>Este nombre no es verdadero pero si buscan en mis carpetas viajas parece a muchos archivos</a:t>
            </a:r>
          </a:p>
          <a:p>
            <a:r>
              <a:rPr lang="es-CO" sz="2400" dirty="0"/>
              <a:t>Problemas:</a:t>
            </a:r>
          </a:p>
          <a:p>
            <a:pPr lvl="1"/>
            <a:r>
              <a:rPr lang="es-CO" sz="2000" dirty="0"/>
              <a:t>Puede que les pidan volver a su trabajo después de cinco años</a:t>
            </a:r>
          </a:p>
          <a:p>
            <a:pPr lvl="1"/>
            <a:r>
              <a:rPr lang="es-CO" sz="2000" dirty="0"/>
              <a:t>Como hago para recrear una Tabla, un regresión?</a:t>
            </a:r>
          </a:p>
          <a:p>
            <a:endParaRPr lang="es-CO" sz="2400" dirty="0"/>
          </a:p>
          <a:p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3314815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748F3E-9244-4B85-9FC2-D15FA57EA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err="1"/>
              <a:t>Learning</a:t>
            </a:r>
            <a:r>
              <a:rPr lang="es-CO" b="1" dirty="0"/>
              <a:t> </a:t>
            </a:r>
            <a:r>
              <a:rPr lang="es-CO" b="1" dirty="0" err="1"/>
              <a:t>by</a:t>
            </a:r>
            <a:r>
              <a:rPr lang="es-CO" b="1" dirty="0"/>
              <a:t> </a:t>
            </a:r>
            <a:r>
              <a:rPr lang="es-CO" b="1" dirty="0" err="1"/>
              <a:t>doing</a:t>
            </a:r>
            <a:endParaRPr lang="es-CO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F4D44C-B870-4BC2-A564-A1AEB0FFA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El código no puede ser un infierno de instrucciones sin comentarios</a:t>
            </a:r>
          </a:p>
          <a:p>
            <a:r>
              <a:rPr lang="es-CO" dirty="0"/>
              <a:t>Cualquier otro investigador X debería poder replicar mis resultados sin problemas</a:t>
            </a:r>
          </a:p>
          <a:p>
            <a:r>
              <a:rPr lang="es-CO" dirty="0"/>
              <a:t>El Do File tiene que ser único, no hay que usar GUI</a:t>
            </a:r>
          </a:p>
          <a:p>
            <a:endParaRPr lang="es-CO" dirty="0"/>
          </a:p>
          <a:p>
            <a:endParaRPr lang="es-CO" dirty="0"/>
          </a:p>
          <a:p>
            <a:r>
              <a:rPr lang="es-CO" dirty="0"/>
              <a:t>Lo mismo pasa con los data files. No guarden versiones intermedias de los datos. Tiene que existir una sola Base datos (RAW)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0778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CCD241-6D1B-4F89-A226-9B568C2F3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err="1"/>
              <a:t>How</a:t>
            </a:r>
            <a:r>
              <a:rPr lang="es-CO" b="1" dirty="0"/>
              <a:t> </a:t>
            </a:r>
            <a:r>
              <a:rPr lang="es-CO" b="1" dirty="0" err="1"/>
              <a:t>to</a:t>
            </a:r>
            <a:r>
              <a:rPr lang="es-CO" b="1" dirty="0"/>
              <a:t> do </a:t>
            </a:r>
            <a:r>
              <a:rPr lang="es-CO" b="1" dirty="0" err="1"/>
              <a:t>things</a:t>
            </a:r>
            <a:r>
              <a:rPr lang="es-CO" b="1" dirty="0"/>
              <a:t> </a:t>
            </a:r>
            <a:r>
              <a:rPr lang="es-CO" b="1" dirty="0" err="1"/>
              <a:t>better</a:t>
            </a:r>
            <a:endParaRPr lang="es-CO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4AB602-8F5B-4767-B2C9-90CE0B5C1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Opción 1: Dropbox</a:t>
            </a:r>
          </a:p>
          <a:p>
            <a:pPr lvl="1"/>
            <a:r>
              <a:rPr lang="es-CO" dirty="0"/>
              <a:t>Es caro, pero ofrece más espacio. Para guardar datos, es probablemente la mejor opción </a:t>
            </a:r>
            <a:r>
              <a:rPr lang="es-CO" dirty="0" err="1"/>
              <a:t>sobretodo</a:t>
            </a:r>
            <a:r>
              <a:rPr lang="es-CO" dirty="0"/>
              <a:t> si </a:t>
            </a:r>
          </a:p>
          <a:p>
            <a:r>
              <a:rPr lang="es-CO" dirty="0"/>
              <a:t>Opción 2: Git </a:t>
            </a:r>
          </a:p>
          <a:p>
            <a:pPr marL="457200" lvl="1" indent="0">
              <a:buNone/>
            </a:pPr>
            <a:r>
              <a:rPr lang="es-CO" dirty="0"/>
              <a:t>-&gt; </a:t>
            </a:r>
            <a:r>
              <a:rPr lang="es-CO" dirty="0" err="1"/>
              <a:t>Pinter</a:t>
            </a:r>
            <a:r>
              <a:rPr lang="es-CO" dirty="0"/>
              <a:t> 2019</a:t>
            </a:r>
          </a:p>
          <a:p>
            <a:pPr lvl="1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535720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644</Words>
  <Application>Microsoft Office PowerPoint</Application>
  <PresentationFormat>Panorámica</PresentationFormat>
  <Paragraphs>87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Garamond</vt:lpstr>
      <vt:lpstr>Merriweather</vt:lpstr>
      <vt:lpstr>Tema de Office</vt:lpstr>
      <vt:lpstr>Evaluación de Impacto: Intro</vt:lpstr>
      <vt:lpstr>Una anécdota personal</vt:lpstr>
      <vt:lpstr>My PNAS paper</vt:lpstr>
      <vt:lpstr>My PNAS paper</vt:lpstr>
      <vt:lpstr>My PNAS paper</vt:lpstr>
      <vt:lpstr>Don’t do that!</vt:lpstr>
      <vt:lpstr>Learning by doing (mistakes)</vt:lpstr>
      <vt:lpstr>Learning by doing</vt:lpstr>
      <vt:lpstr>How to do things better</vt:lpstr>
      <vt:lpstr>Organizar</vt:lpstr>
      <vt:lpstr>OSF</vt:lpstr>
      <vt:lpstr>Análisis de datos</vt:lpstr>
      <vt:lpstr>Un ejemplo de código</vt:lpstr>
      <vt:lpstr>Herramienta de escritura</vt:lpstr>
      <vt:lpstr>Como empezar un proyecto?</vt:lpstr>
      <vt:lpstr>Como presentar un proyecto?</vt:lpstr>
      <vt:lpstr>Cosas que hay que aprender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Evaluación de Impacto: Intro</dc:title>
  <dc:creator>Francesco Bogliacino</dc:creator>
  <cp:lastModifiedBy>Francesco Bogliacino</cp:lastModifiedBy>
  <cp:revision>30</cp:revision>
  <dcterms:created xsi:type="dcterms:W3CDTF">2020-08-18T17:11:22Z</dcterms:created>
  <dcterms:modified xsi:type="dcterms:W3CDTF">2020-08-19T16:30:30Z</dcterms:modified>
</cp:coreProperties>
</file>