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3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89" r:id="rId7"/>
    <p:sldId id="261" r:id="rId8"/>
    <p:sldId id="290" r:id="rId9"/>
    <p:sldId id="262" r:id="rId10"/>
    <p:sldId id="263" r:id="rId11"/>
    <p:sldId id="265" r:id="rId12"/>
    <p:sldId id="291" r:id="rId13"/>
    <p:sldId id="292" r:id="rId14"/>
    <p:sldId id="287" r:id="rId15"/>
    <p:sldId id="264" r:id="rId16"/>
    <p:sldId id="293" r:id="rId17"/>
    <p:sldId id="294" r:id="rId18"/>
    <p:sldId id="295" r:id="rId19"/>
    <p:sldId id="298" r:id="rId20"/>
    <p:sldId id="266" r:id="rId21"/>
    <p:sldId id="267" r:id="rId22"/>
    <p:sldId id="268" r:id="rId23"/>
    <p:sldId id="299" r:id="rId24"/>
    <p:sldId id="271" r:id="rId25"/>
    <p:sldId id="272" r:id="rId26"/>
    <p:sldId id="269" r:id="rId27"/>
    <p:sldId id="270" r:id="rId28"/>
    <p:sldId id="273" r:id="rId29"/>
    <p:sldId id="297" r:id="rId30"/>
    <p:sldId id="274" r:id="rId31"/>
    <p:sldId id="275" r:id="rId32"/>
    <p:sldId id="276" r:id="rId33"/>
    <p:sldId id="296" r:id="rId34"/>
    <p:sldId id="277" r:id="rId35"/>
    <p:sldId id="278" r:id="rId36"/>
    <p:sldId id="279" r:id="rId37"/>
    <p:sldId id="280" r:id="rId38"/>
    <p:sldId id="282" r:id="rId39"/>
    <p:sldId id="283" r:id="rId40"/>
    <p:sldId id="284" r:id="rId41"/>
    <p:sldId id="285" r:id="rId42"/>
    <p:sldId id="286" r:id="rId4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image" Target="../media/image3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817F7C-7D4F-45BA-9A56-A9713F9EF556}" type="doc">
      <dgm:prSet loTypeId="urn:microsoft.com/office/officeart/2005/8/layout/process4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B68612ED-00AC-4A5C-B9C0-710414F09066}">
          <dgm:prSet/>
          <dgm:spPr/>
          <dgm:t>
            <a:bodyPr/>
            <a:lstStyle/>
            <a:p>
              <a:r>
                <a:rPr lang="es-CO" dirty="0"/>
                <a:t>Definimos resultados alternativos potenciales </a:t>
              </a:r>
              <a14:m>
                <m:oMath xmlns:m="http://schemas.openxmlformats.org/officeDocument/2006/math">
                  <m:sSubSup>
                    <m:sSubSupPr>
                      <m:ctrlPr>
                        <a:rPr lang="es-CO" i="1" smtClean="0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𝑌</m:t>
                      </m:r>
                    </m:e>
                    <m: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𝑖</m:t>
                      </m:r>
                    </m:sub>
                    <m:sup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0</m:t>
                      </m:r>
                    </m:sup>
                  </m:sSubSup>
                  <m:r>
                    <a:rPr lang="es-CO" b="0" i="1" smtClean="0">
                      <a:latin typeface="Cambria Math" panose="02040503050406030204" pitchFamily="18" charset="0"/>
                    </a:rPr>
                    <m:t>,</m:t>
                  </m:r>
                  <m:sSubSup>
                    <m:sSubSupPr>
                      <m:ctrlPr>
                        <a:rPr lang="es-CO" i="1" smtClean="0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𝑌</m:t>
                      </m:r>
                    </m:e>
                    <m: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𝑖</m:t>
                      </m:r>
                    </m:sub>
                    <m:sup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1</m:t>
                      </m:r>
                    </m:sup>
                  </m:sSubSup>
                </m:oMath>
              </a14:m>
              <a:endParaRPr lang="en-US" dirty="0"/>
            </a:p>
          </dgm:t>
        </dgm:pt>
      </mc:Choice>
      <mc:Fallback xmlns="">
        <dgm:pt modelId="{B68612ED-00AC-4A5C-B9C0-710414F09066}">
          <dgm:prSet/>
          <dgm:spPr/>
          <dgm:t>
            <a:bodyPr/>
            <a:lstStyle/>
            <a:p>
              <a:r>
                <a:rPr lang="es-CO" dirty="0"/>
                <a:t>Definimos resultados alternativos potenciales </a:t>
              </a:r>
              <a:r>
                <a:rPr lang="es-CO" b="0" i="0">
                  <a:latin typeface="Cambria Math" panose="02040503050406030204" pitchFamily="18" charset="0"/>
                </a:rPr>
                <a:t>𝑌_𝑖^0,𝑌_𝑖^1</a:t>
              </a:r>
              <a:endParaRPr lang="en-US" dirty="0"/>
            </a:p>
          </dgm:t>
        </dgm:pt>
      </mc:Fallback>
    </mc:AlternateContent>
    <dgm:pt modelId="{5FDC1C08-A48B-4C93-9957-4F357D9097B1}" type="parTrans" cxnId="{583BCEB9-003D-4696-A66A-186485CEF376}">
      <dgm:prSet/>
      <dgm:spPr/>
      <dgm:t>
        <a:bodyPr/>
        <a:lstStyle/>
        <a:p>
          <a:endParaRPr lang="en-US"/>
        </a:p>
      </dgm:t>
    </dgm:pt>
    <dgm:pt modelId="{913BBC33-7E61-4CDD-97A2-D82A8782E714}" type="sibTrans" cxnId="{583BCEB9-003D-4696-A66A-186485CEF376}">
      <dgm:prSet/>
      <dgm:spPr/>
      <dgm:t>
        <a:bodyPr/>
        <a:lstStyle/>
        <a:p>
          <a:endParaRPr lang="en-US"/>
        </a:p>
      </dgm:t>
    </dgm:pt>
    <dgm:pt modelId="{CA3755E8-A227-48BC-B8A1-53CE0E70DCD6}">
      <dgm:prSet/>
      <dgm:spPr/>
      <dgm:t>
        <a:bodyPr/>
        <a:lstStyle/>
        <a:p>
          <a:r>
            <a:rPr lang="es-CO" dirty="0"/>
            <a:t>Definimos una serie de parámetros teóricos:</a:t>
          </a:r>
          <a:endParaRPr lang="en-US" dirty="0"/>
        </a:p>
      </dgm:t>
    </dgm:pt>
    <dgm:pt modelId="{D3ADC42C-5D23-4E9A-A0A3-0AA5AB62E786}" type="parTrans" cxnId="{0E9BF9A0-5A21-4D97-A3B1-007A42DF2D58}">
      <dgm:prSet/>
      <dgm:spPr/>
      <dgm:t>
        <a:bodyPr/>
        <a:lstStyle/>
        <a:p>
          <a:endParaRPr lang="en-US"/>
        </a:p>
      </dgm:t>
    </dgm:pt>
    <dgm:pt modelId="{252BF4F4-71FD-4783-9A5C-717F02B5031F}" type="sibTrans" cxnId="{0E9BF9A0-5A21-4D97-A3B1-007A42DF2D58}">
      <dgm:prSet/>
      <dgm:spPr/>
      <dgm:t>
        <a:bodyPr/>
        <a:lstStyle/>
        <a:p>
          <a:endParaRPr lang="en-US"/>
        </a:p>
      </dgm:t>
    </dgm:pt>
    <dgm:pt modelId="{976229E5-6422-4DBA-8A33-096D122076FA}">
      <dgm:prSet custT="1"/>
      <dgm:spPr/>
      <dgm:t>
        <a:bodyPr/>
        <a:lstStyle/>
        <a:p>
          <a:r>
            <a:rPr lang="es-CO" sz="2000" dirty="0"/>
            <a:t>ATE</a:t>
          </a:r>
          <a:endParaRPr lang="en-US" sz="2000" dirty="0"/>
        </a:p>
      </dgm:t>
    </dgm:pt>
    <dgm:pt modelId="{3E1BB63E-3074-4B88-BC0E-3DD172E7969E}" type="parTrans" cxnId="{185ADD1F-E4A1-4440-AC1B-EACCD80140AE}">
      <dgm:prSet/>
      <dgm:spPr/>
      <dgm:t>
        <a:bodyPr/>
        <a:lstStyle/>
        <a:p>
          <a:endParaRPr lang="en-US"/>
        </a:p>
      </dgm:t>
    </dgm:pt>
    <dgm:pt modelId="{89FBE72B-2BC6-4413-A636-1E00E8E54C25}" type="sibTrans" cxnId="{185ADD1F-E4A1-4440-AC1B-EACCD80140AE}">
      <dgm:prSet/>
      <dgm:spPr/>
      <dgm:t>
        <a:bodyPr/>
        <a:lstStyle/>
        <a:p>
          <a:endParaRPr lang="en-US"/>
        </a:p>
      </dgm:t>
    </dgm:pt>
    <dgm:pt modelId="{2FD007D7-AA57-4852-B85E-30F7D39142AD}">
      <dgm:prSet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ATT</a:t>
          </a:r>
          <a:endParaRPr 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22A1B1DF-9B3A-4FAF-9ADF-DC8675703ADE}" type="parTrans" cxnId="{2CBA7406-4727-4D42-AF8B-7BFBD8FFF7C6}">
      <dgm:prSet/>
      <dgm:spPr/>
      <dgm:t>
        <a:bodyPr/>
        <a:lstStyle/>
        <a:p>
          <a:endParaRPr lang="en-US"/>
        </a:p>
      </dgm:t>
    </dgm:pt>
    <dgm:pt modelId="{7DE4FB62-53B5-4806-A689-2051F4D7A204}" type="sibTrans" cxnId="{2CBA7406-4727-4D42-AF8B-7BFBD8FFF7C6}">
      <dgm:prSet/>
      <dgm:spPr/>
      <dgm:t>
        <a:bodyPr/>
        <a:lstStyle/>
        <a:p>
          <a:endParaRPr lang="en-US"/>
        </a:p>
      </dgm:t>
    </dgm:pt>
    <dgm:pt modelId="{7319088D-EEA8-4C1B-8772-857AEDE392B5}">
      <dgm:prSet custT="1"/>
      <dgm:spPr/>
      <dgm:t>
        <a:bodyPr/>
        <a:lstStyle/>
        <a:p>
          <a:r>
            <a:rPr lang="es-CO" sz="2000" dirty="0"/>
            <a:t>ATU</a:t>
          </a:r>
          <a:endParaRPr lang="en-US" sz="2000" dirty="0"/>
        </a:p>
      </dgm:t>
    </dgm:pt>
    <dgm:pt modelId="{AFE77E9D-7E9E-4741-8308-8E994AB2CA30}" type="parTrans" cxnId="{3BADFCF6-800D-4D83-B2A1-D537F81E98C4}">
      <dgm:prSet/>
      <dgm:spPr/>
      <dgm:t>
        <a:bodyPr/>
        <a:lstStyle/>
        <a:p>
          <a:endParaRPr lang="en-US"/>
        </a:p>
      </dgm:t>
    </dgm:pt>
    <dgm:pt modelId="{FDD0EA19-0B2F-4F47-A2FE-DC37C6938C15}" type="sibTrans" cxnId="{3BADFCF6-800D-4D83-B2A1-D537F81E98C4}">
      <dgm:prSet/>
      <dgm:spPr/>
      <dgm:t>
        <a:bodyPr/>
        <a:lstStyle/>
        <a:p>
          <a:endParaRPr lang="en-US"/>
        </a:p>
      </dgm:t>
    </dgm:pt>
    <dgm:pt modelId="{DF37037D-21E2-47C7-B408-7A4FA23221C0}">
      <dgm:prSet custT="1"/>
      <dgm:spPr/>
      <dgm:t>
        <a:bodyPr/>
        <a:lstStyle/>
        <a:p>
          <a:r>
            <a:rPr lang="es-CO" sz="1400" dirty="0"/>
            <a:t>En general ATE no es igual a ATT o ATU (heterogeneidad)</a:t>
          </a:r>
          <a:endParaRPr lang="en-US" sz="1400" dirty="0"/>
        </a:p>
      </dgm:t>
    </dgm:pt>
    <dgm:pt modelId="{FD1130AA-6C9E-4497-A561-D9C9680B787D}" type="parTrans" cxnId="{B4BDF898-4943-407F-9A5E-3D624822D235}">
      <dgm:prSet/>
      <dgm:spPr/>
      <dgm:t>
        <a:bodyPr/>
        <a:lstStyle/>
        <a:p>
          <a:endParaRPr lang="en-US"/>
        </a:p>
      </dgm:t>
    </dgm:pt>
    <dgm:pt modelId="{0965D42C-57EC-49E8-9FD9-06EC2B18AC04}" type="sibTrans" cxnId="{B4BDF898-4943-407F-9A5E-3D624822D235}">
      <dgm:prSet/>
      <dgm:spPr/>
      <dgm:t>
        <a:bodyPr/>
        <a:lstStyle/>
        <a:p>
          <a:endParaRPr lang="en-US"/>
        </a:p>
      </dgm:t>
    </dgm:pt>
    <dgm:pt modelId="{4B41373F-E7D5-44F5-BCDF-FA3CAD528705}">
      <dgm:prSet/>
      <dgm:spPr/>
      <dgm:t>
        <a:bodyPr/>
        <a:lstStyle/>
        <a:p>
          <a:r>
            <a:rPr lang="es-CO" dirty="0"/>
            <a:t>Para poder estimar estos parámetros de interés necesitamos poder estimar los contrafactuales</a:t>
          </a:r>
          <a:endParaRPr lang="en-US" dirty="0"/>
        </a:p>
      </dgm:t>
    </dgm:pt>
    <dgm:pt modelId="{D147906D-629A-4D71-8B58-CE29C01844F3}" type="parTrans" cxnId="{D577D68B-505A-45AA-A8DD-DBBB85B161D4}">
      <dgm:prSet/>
      <dgm:spPr/>
      <dgm:t>
        <a:bodyPr/>
        <a:lstStyle/>
        <a:p>
          <a:endParaRPr lang="en-US"/>
        </a:p>
      </dgm:t>
    </dgm:pt>
    <dgm:pt modelId="{9C69841F-2C0B-4C50-B5E3-652D9B3D0726}" type="sibTrans" cxnId="{D577D68B-505A-45AA-A8DD-DBBB85B161D4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1BB439DD-65B9-411A-9EB8-F36FF47D77F1}">
          <dgm:prSet/>
          <dgm:spPr/>
          <dgm:t>
            <a:bodyPr/>
            <a:lstStyle/>
            <a:p>
              <a:r>
                <a:rPr lang="en-US" dirty="0" err="1"/>
                <a:t>En</a:t>
              </a:r>
              <a:r>
                <a:rPr lang="en-US" dirty="0"/>
                <a:t> general </a:t>
              </a:r>
              <a14:m>
                <m:oMath xmlns:m="http://schemas.openxmlformats.org/officeDocument/2006/math">
                  <m:sSubSup>
                    <m:sSubSupPr>
                      <m:ctrlPr>
                        <a:rPr lang="es-CO" i="1" smtClean="0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𝑌</m:t>
                      </m:r>
                    </m:e>
                    <m: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𝑖</m:t>
                      </m:r>
                    </m:sub>
                    <m:sup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0</m:t>
                      </m:r>
                    </m:sup>
                  </m:sSubSup>
                </m:oMath>
              </a14:m>
              <a:r>
                <a:rPr lang="en-US" dirty="0"/>
                <a:t> </a:t>
              </a:r>
              <a:r>
                <a:rPr lang="en-US" dirty="0" err="1"/>
                <a:t>observados</a:t>
              </a:r>
              <a:r>
                <a:rPr lang="en-US" dirty="0"/>
                <a:t> </a:t>
              </a:r>
              <a:r>
                <a:rPr lang="en-US" dirty="0" err="1"/>
                <a:t>sobre</a:t>
              </a:r>
              <a:r>
                <a:rPr lang="en-US" dirty="0"/>
                <a:t> D=0 no </a:t>
              </a:r>
              <a:r>
                <a:rPr lang="en-US" dirty="0" err="1"/>
                <a:t>estima</a:t>
              </a:r>
              <a:r>
                <a:rPr lang="en-US" dirty="0"/>
                <a:t> </a:t>
              </a:r>
              <a:r>
                <a:rPr lang="en-US" dirty="0" err="1"/>
                <a:t>correctamente</a:t>
              </a:r>
              <a:r>
                <a:rPr lang="en-US" dirty="0"/>
                <a:t> </a:t>
              </a:r>
              <a14:m>
                <m:oMath xmlns:m="http://schemas.openxmlformats.org/officeDocument/2006/math">
                  <m:sSubSup>
                    <m:sSubSupPr>
                      <m:ctrlPr>
                        <a:rPr lang="es-CO" i="1" smtClean="0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𝑌</m:t>
                      </m:r>
                    </m:e>
                    <m: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𝑖</m:t>
                      </m:r>
                    </m:sub>
                    <m:sup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0</m:t>
                      </m:r>
                    </m:sup>
                  </m:sSubSup>
                </m:oMath>
              </a14:m>
              <a:r>
                <a:rPr lang="en-US" dirty="0"/>
                <a:t> </a:t>
              </a:r>
              <a:r>
                <a:rPr lang="en-US" dirty="0" err="1"/>
                <a:t>sobre</a:t>
              </a:r>
              <a:r>
                <a:rPr lang="en-US" dirty="0"/>
                <a:t> D=1 </a:t>
              </a:r>
              <a:r>
                <a:rPr lang="en-US" dirty="0" err="1"/>
                <a:t>porque</a:t>
              </a:r>
              <a:r>
                <a:rPr lang="en-US" dirty="0"/>
                <a:t> D=0 y D=1 son “</a:t>
              </a:r>
              <a:r>
                <a:rPr lang="en-US" dirty="0" err="1"/>
                <a:t>diferentes</a:t>
              </a:r>
              <a:r>
                <a:rPr lang="en-US" dirty="0"/>
                <a:t>” </a:t>
              </a:r>
              <a:r>
                <a:rPr lang="en-US" dirty="0" err="1"/>
                <a:t>en</a:t>
              </a:r>
              <a:r>
                <a:rPr lang="en-US" dirty="0"/>
                <a:t> </a:t>
              </a:r>
              <a:r>
                <a:rPr lang="en-US" dirty="0" err="1"/>
                <a:t>varias</a:t>
              </a:r>
              <a:r>
                <a:rPr lang="en-US" dirty="0"/>
                <a:t> </a:t>
              </a:r>
              <a:r>
                <a:rPr lang="en-US" dirty="0" err="1"/>
                <a:t>dimensiones</a:t>
              </a:r>
              <a:r>
                <a:rPr lang="en-US" dirty="0"/>
                <a:t> </a:t>
              </a:r>
            </a:p>
          </dgm:t>
        </dgm:pt>
      </mc:Choice>
      <mc:Fallback xmlns="">
        <dgm:pt modelId="{1BB439DD-65B9-411A-9EB8-F36FF47D77F1}">
          <dgm:prSet/>
          <dgm:spPr/>
          <dgm:t>
            <a:bodyPr/>
            <a:lstStyle/>
            <a:p>
              <a:r>
                <a:rPr lang="en-US" dirty="0" err="1"/>
                <a:t>En</a:t>
              </a:r>
              <a:r>
                <a:rPr lang="en-US" dirty="0"/>
                <a:t> general </a:t>
              </a:r>
              <a:r>
                <a:rPr lang="es-CO" b="0" i="0">
                  <a:latin typeface="Cambria Math" panose="02040503050406030204" pitchFamily="18" charset="0"/>
                </a:rPr>
                <a:t>𝑌_𝑖^0</a:t>
              </a:r>
              <a:r>
                <a:rPr lang="en-US" dirty="0"/>
                <a:t> </a:t>
              </a:r>
              <a:r>
                <a:rPr lang="en-US" dirty="0" err="1"/>
                <a:t>observados</a:t>
              </a:r>
              <a:r>
                <a:rPr lang="en-US" dirty="0"/>
                <a:t> </a:t>
              </a:r>
              <a:r>
                <a:rPr lang="en-US" dirty="0" err="1"/>
                <a:t>sobre</a:t>
              </a:r>
              <a:r>
                <a:rPr lang="en-US" dirty="0"/>
                <a:t> D=0 no </a:t>
              </a:r>
              <a:r>
                <a:rPr lang="en-US" dirty="0" err="1"/>
                <a:t>estima</a:t>
              </a:r>
              <a:r>
                <a:rPr lang="en-US" dirty="0"/>
                <a:t> </a:t>
              </a:r>
              <a:r>
                <a:rPr lang="en-US" dirty="0" err="1"/>
                <a:t>correctamente</a:t>
              </a:r>
              <a:r>
                <a:rPr lang="en-US" dirty="0"/>
                <a:t> </a:t>
              </a:r>
              <a:r>
                <a:rPr lang="es-CO" b="0" i="0">
                  <a:latin typeface="Cambria Math" panose="02040503050406030204" pitchFamily="18" charset="0"/>
                </a:rPr>
                <a:t>𝑌_𝑖^0</a:t>
              </a:r>
              <a:r>
                <a:rPr lang="en-US" dirty="0"/>
                <a:t> </a:t>
              </a:r>
              <a:r>
                <a:rPr lang="en-US" dirty="0" err="1"/>
                <a:t>sobre</a:t>
              </a:r>
              <a:r>
                <a:rPr lang="en-US" dirty="0"/>
                <a:t> D=1 </a:t>
              </a:r>
              <a:r>
                <a:rPr lang="en-US" dirty="0" err="1"/>
                <a:t>porque</a:t>
              </a:r>
              <a:r>
                <a:rPr lang="en-US" dirty="0"/>
                <a:t> D=0 y D=1 son “</a:t>
              </a:r>
              <a:r>
                <a:rPr lang="en-US" dirty="0" err="1"/>
                <a:t>diferentes</a:t>
              </a:r>
              <a:r>
                <a:rPr lang="en-US" dirty="0"/>
                <a:t>” </a:t>
              </a:r>
              <a:r>
                <a:rPr lang="en-US" dirty="0" err="1"/>
                <a:t>en</a:t>
              </a:r>
              <a:r>
                <a:rPr lang="en-US" dirty="0"/>
                <a:t> </a:t>
              </a:r>
              <a:r>
                <a:rPr lang="en-US" dirty="0" err="1"/>
                <a:t>varias</a:t>
              </a:r>
              <a:r>
                <a:rPr lang="en-US" dirty="0"/>
                <a:t> </a:t>
              </a:r>
              <a:r>
                <a:rPr lang="en-US" dirty="0" err="1"/>
                <a:t>dimensiones</a:t>
              </a:r>
              <a:r>
                <a:rPr lang="en-US" dirty="0"/>
                <a:t> </a:t>
              </a:r>
            </a:p>
          </dgm:t>
        </dgm:pt>
      </mc:Fallback>
    </mc:AlternateContent>
    <dgm:pt modelId="{AA4C6810-647A-4DDC-A5CC-0061AB31E0C3}" type="parTrans" cxnId="{9F781925-81F1-4BE8-8B28-4557ACA21027}">
      <dgm:prSet/>
      <dgm:spPr/>
      <dgm:t>
        <a:bodyPr/>
        <a:lstStyle/>
        <a:p>
          <a:endParaRPr lang="es-CO"/>
        </a:p>
      </dgm:t>
    </dgm:pt>
    <dgm:pt modelId="{7484D663-2D2E-4385-A877-1B7201ED697E}" type="sibTrans" cxnId="{9F781925-81F1-4BE8-8B28-4557ACA21027}">
      <dgm:prSet/>
      <dgm:spPr/>
      <dgm:t>
        <a:bodyPr/>
        <a:lstStyle/>
        <a:p>
          <a:endParaRPr lang="es-CO"/>
        </a:p>
      </dgm:t>
    </dgm:pt>
    <dgm:pt modelId="{990174CB-A52A-4F56-9F6E-1397DDF81E88}" type="pres">
      <dgm:prSet presAssocID="{B6817F7C-7D4F-45BA-9A56-A9713F9EF556}" presName="Name0" presStyleCnt="0">
        <dgm:presLayoutVars>
          <dgm:dir/>
          <dgm:animLvl val="lvl"/>
          <dgm:resizeHandles val="exact"/>
        </dgm:presLayoutVars>
      </dgm:prSet>
      <dgm:spPr/>
    </dgm:pt>
    <dgm:pt modelId="{AD8569D3-596C-447C-B466-596A603A97BD}" type="pres">
      <dgm:prSet presAssocID="{1BB439DD-65B9-411A-9EB8-F36FF47D77F1}" presName="boxAndChildren" presStyleCnt="0"/>
      <dgm:spPr/>
    </dgm:pt>
    <dgm:pt modelId="{0D423512-EE0A-4E5E-80F2-8AB0B0BC553D}" type="pres">
      <dgm:prSet presAssocID="{1BB439DD-65B9-411A-9EB8-F36FF47D77F1}" presName="parentTextBox" presStyleLbl="node1" presStyleIdx="0" presStyleCnt="4"/>
      <dgm:spPr/>
    </dgm:pt>
    <dgm:pt modelId="{B27AB038-F429-40F7-BB49-62BB2AE7F81B}" type="pres">
      <dgm:prSet presAssocID="{9C69841F-2C0B-4C50-B5E3-652D9B3D0726}" presName="sp" presStyleCnt="0"/>
      <dgm:spPr/>
    </dgm:pt>
    <dgm:pt modelId="{6CA689CE-1C02-449C-8DEC-3FEBAD0C83BC}" type="pres">
      <dgm:prSet presAssocID="{4B41373F-E7D5-44F5-BCDF-FA3CAD528705}" presName="arrowAndChildren" presStyleCnt="0"/>
      <dgm:spPr/>
    </dgm:pt>
    <dgm:pt modelId="{2BB21C95-8449-4390-8792-CB42E7452242}" type="pres">
      <dgm:prSet presAssocID="{4B41373F-E7D5-44F5-BCDF-FA3CAD528705}" presName="parentTextArrow" presStyleLbl="node1" presStyleIdx="1" presStyleCnt="4"/>
      <dgm:spPr/>
    </dgm:pt>
    <dgm:pt modelId="{34DDF8DF-6D8D-4A6F-98B6-E84D3A085CB8}" type="pres">
      <dgm:prSet presAssocID="{252BF4F4-71FD-4783-9A5C-717F02B5031F}" presName="sp" presStyleCnt="0"/>
      <dgm:spPr/>
    </dgm:pt>
    <dgm:pt modelId="{B1506AB0-A7E6-47E7-80F8-FAC447EA7D82}" type="pres">
      <dgm:prSet presAssocID="{CA3755E8-A227-48BC-B8A1-53CE0E70DCD6}" presName="arrowAndChildren" presStyleCnt="0"/>
      <dgm:spPr/>
    </dgm:pt>
    <dgm:pt modelId="{F08F579A-BD0E-4CBC-AC35-8B0CF7281667}" type="pres">
      <dgm:prSet presAssocID="{CA3755E8-A227-48BC-B8A1-53CE0E70DCD6}" presName="parentTextArrow" presStyleLbl="node1" presStyleIdx="1" presStyleCnt="4"/>
      <dgm:spPr/>
    </dgm:pt>
    <dgm:pt modelId="{EFB92D60-E451-4238-BD8F-15CA3426B134}" type="pres">
      <dgm:prSet presAssocID="{CA3755E8-A227-48BC-B8A1-53CE0E70DCD6}" presName="arrow" presStyleLbl="node1" presStyleIdx="2" presStyleCnt="4"/>
      <dgm:spPr/>
    </dgm:pt>
    <dgm:pt modelId="{3F3CE3E9-9375-47BC-9E29-A7C26AC7E1C3}" type="pres">
      <dgm:prSet presAssocID="{CA3755E8-A227-48BC-B8A1-53CE0E70DCD6}" presName="descendantArrow" presStyleCnt="0"/>
      <dgm:spPr/>
    </dgm:pt>
    <dgm:pt modelId="{A6FA72F6-2D7A-4B5F-B41F-F6269D6E8E93}" type="pres">
      <dgm:prSet presAssocID="{976229E5-6422-4DBA-8A33-096D122076FA}" presName="childTextArrow" presStyleLbl="fgAccFollowNode1" presStyleIdx="0" presStyleCnt="4">
        <dgm:presLayoutVars>
          <dgm:bulletEnabled val="1"/>
        </dgm:presLayoutVars>
      </dgm:prSet>
      <dgm:spPr/>
    </dgm:pt>
    <dgm:pt modelId="{289E3E13-FABD-450F-968A-7554640D2A69}" type="pres">
      <dgm:prSet presAssocID="{2FD007D7-AA57-4852-B85E-30F7D39142AD}" presName="childTextArrow" presStyleLbl="fgAccFollowNode1" presStyleIdx="1" presStyleCnt="4">
        <dgm:presLayoutVars>
          <dgm:bulletEnabled val="1"/>
        </dgm:presLayoutVars>
      </dgm:prSet>
      <dgm:spPr/>
    </dgm:pt>
    <dgm:pt modelId="{F7C281F7-4425-4FFE-81D2-CD8E7DB7E26C}" type="pres">
      <dgm:prSet presAssocID="{7319088D-EEA8-4C1B-8772-857AEDE392B5}" presName="childTextArrow" presStyleLbl="fgAccFollowNode1" presStyleIdx="2" presStyleCnt="4">
        <dgm:presLayoutVars>
          <dgm:bulletEnabled val="1"/>
        </dgm:presLayoutVars>
      </dgm:prSet>
      <dgm:spPr/>
    </dgm:pt>
    <dgm:pt modelId="{18199894-F0FB-4219-ACCF-809599ED8F08}" type="pres">
      <dgm:prSet presAssocID="{DF37037D-21E2-47C7-B408-7A4FA23221C0}" presName="childTextArrow" presStyleLbl="fgAccFollowNode1" presStyleIdx="3" presStyleCnt="4">
        <dgm:presLayoutVars>
          <dgm:bulletEnabled val="1"/>
        </dgm:presLayoutVars>
      </dgm:prSet>
      <dgm:spPr/>
    </dgm:pt>
    <dgm:pt modelId="{EAE9B45B-CE7C-4CAB-BA75-92232AD138C1}" type="pres">
      <dgm:prSet presAssocID="{913BBC33-7E61-4CDD-97A2-D82A8782E714}" presName="sp" presStyleCnt="0"/>
      <dgm:spPr/>
    </dgm:pt>
    <dgm:pt modelId="{794029FA-5656-4800-B58E-48968885F272}" type="pres">
      <dgm:prSet presAssocID="{B68612ED-00AC-4A5C-B9C0-710414F09066}" presName="arrowAndChildren" presStyleCnt="0"/>
      <dgm:spPr/>
    </dgm:pt>
    <dgm:pt modelId="{7587C0BF-22A6-45A4-B8E7-749ACFA8F2D6}" type="pres">
      <dgm:prSet presAssocID="{B68612ED-00AC-4A5C-B9C0-710414F09066}" presName="parentTextArrow" presStyleLbl="node1" presStyleIdx="3" presStyleCnt="4"/>
      <dgm:spPr/>
    </dgm:pt>
  </dgm:ptLst>
  <dgm:cxnLst>
    <dgm:cxn modelId="{2CBA7406-4727-4D42-AF8B-7BFBD8FFF7C6}" srcId="{CA3755E8-A227-48BC-B8A1-53CE0E70DCD6}" destId="{2FD007D7-AA57-4852-B85E-30F7D39142AD}" srcOrd="1" destOrd="0" parTransId="{22A1B1DF-9B3A-4FAF-9ADF-DC8675703ADE}" sibTransId="{7DE4FB62-53B5-4806-A689-2051F4D7A204}"/>
    <dgm:cxn modelId="{185ADD1F-E4A1-4440-AC1B-EACCD80140AE}" srcId="{CA3755E8-A227-48BC-B8A1-53CE0E70DCD6}" destId="{976229E5-6422-4DBA-8A33-096D122076FA}" srcOrd="0" destOrd="0" parTransId="{3E1BB63E-3074-4B88-BC0E-3DD172E7969E}" sibTransId="{89FBE72B-2BC6-4413-A636-1E00E8E54C25}"/>
    <dgm:cxn modelId="{9F781925-81F1-4BE8-8B28-4557ACA21027}" srcId="{B6817F7C-7D4F-45BA-9A56-A9713F9EF556}" destId="{1BB439DD-65B9-411A-9EB8-F36FF47D77F1}" srcOrd="3" destOrd="0" parTransId="{AA4C6810-647A-4DDC-A5CC-0061AB31E0C3}" sibTransId="{7484D663-2D2E-4385-A877-1B7201ED697E}"/>
    <dgm:cxn modelId="{4AA3EC2C-8E20-4FAB-9DF6-A7667F003F72}" type="presOf" srcId="{7319088D-EEA8-4C1B-8772-857AEDE392B5}" destId="{F7C281F7-4425-4FFE-81D2-CD8E7DB7E26C}" srcOrd="0" destOrd="0" presId="urn:microsoft.com/office/officeart/2005/8/layout/process4"/>
    <dgm:cxn modelId="{40BD4A3A-13D8-4475-8E94-AC0A53FF5B80}" type="presOf" srcId="{976229E5-6422-4DBA-8A33-096D122076FA}" destId="{A6FA72F6-2D7A-4B5F-B41F-F6269D6E8E93}" srcOrd="0" destOrd="0" presId="urn:microsoft.com/office/officeart/2005/8/layout/process4"/>
    <dgm:cxn modelId="{4D031440-0435-483A-A2C6-DA608A293537}" type="presOf" srcId="{B68612ED-00AC-4A5C-B9C0-710414F09066}" destId="{7587C0BF-22A6-45A4-B8E7-749ACFA8F2D6}" srcOrd="0" destOrd="0" presId="urn:microsoft.com/office/officeart/2005/8/layout/process4"/>
    <dgm:cxn modelId="{8B480E49-CEF2-477D-86D3-3B5888642CEB}" type="presOf" srcId="{CA3755E8-A227-48BC-B8A1-53CE0E70DCD6}" destId="{F08F579A-BD0E-4CBC-AC35-8B0CF7281667}" srcOrd="0" destOrd="0" presId="urn:microsoft.com/office/officeart/2005/8/layout/process4"/>
    <dgm:cxn modelId="{D566527A-F3EC-4D6D-B647-FA3EE4711549}" type="presOf" srcId="{B6817F7C-7D4F-45BA-9A56-A9713F9EF556}" destId="{990174CB-A52A-4F56-9F6E-1397DDF81E88}" srcOrd="0" destOrd="0" presId="urn:microsoft.com/office/officeart/2005/8/layout/process4"/>
    <dgm:cxn modelId="{D577D68B-505A-45AA-A8DD-DBBB85B161D4}" srcId="{B6817F7C-7D4F-45BA-9A56-A9713F9EF556}" destId="{4B41373F-E7D5-44F5-BCDF-FA3CAD528705}" srcOrd="2" destOrd="0" parTransId="{D147906D-629A-4D71-8B58-CE29C01844F3}" sibTransId="{9C69841F-2C0B-4C50-B5E3-652D9B3D0726}"/>
    <dgm:cxn modelId="{B4BDF898-4943-407F-9A5E-3D624822D235}" srcId="{CA3755E8-A227-48BC-B8A1-53CE0E70DCD6}" destId="{DF37037D-21E2-47C7-B408-7A4FA23221C0}" srcOrd="3" destOrd="0" parTransId="{FD1130AA-6C9E-4497-A561-D9C9680B787D}" sibTransId="{0965D42C-57EC-49E8-9FD9-06EC2B18AC04}"/>
    <dgm:cxn modelId="{0E9BF9A0-5A21-4D97-A3B1-007A42DF2D58}" srcId="{B6817F7C-7D4F-45BA-9A56-A9713F9EF556}" destId="{CA3755E8-A227-48BC-B8A1-53CE0E70DCD6}" srcOrd="1" destOrd="0" parTransId="{D3ADC42C-5D23-4E9A-A0A3-0AA5AB62E786}" sibTransId="{252BF4F4-71FD-4783-9A5C-717F02B5031F}"/>
    <dgm:cxn modelId="{583BCEB9-003D-4696-A66A-186485CEF376}" srcId="{B6817F7C-7D4F-45BA-9A56-A9713F9EF556}" destId="{B68612ED-00AC-4A5C-B9C0-710414F09066}" srcOrd="0" destOrd="0" parTransId="{5FDC1C08-A48B-4C93-9957-4F357D9097B1}" sibTransId="{913BBC33-7E61-4CDD-97A2-D82A8782E714}"/>
    <dgm:cxn modelId="{08D179D3-37D0-4299-8969-C6D27084375D}" type="presOf" srcId="{4B41373F-E7D5-44F5-BCDF-FA3CAD528705}" destId="{2BB21C95-8449-4390-8792-CB42E7452242}" srcOrd="0" destOrd="0" presId="urn:microsoft.com/office/officeart/2005/8/layout/process4"/>
    <dgm:cxn modelId="{93CD2ADB-983D-4026-96E2-433295C18E26}" type="presOf" srcId="{DF37037D-21E2-47C7-B408-7A4FA23221C0}" destId="{18199894-F0FB-4219-ACCF-809599ED8F08}" srcOrd="0" destOrd="0" presId="urn:microsoft.com/office/officeart/2005/8/layout/process4"/>
    <dgm:cxn modelId="{56450CE1-5543-4D25-A4B3-84908B15CB02}" type="presOf" srcId="{1BB439DD-65B9-411A-9EB8-F36FF47D77F1}" destId="{0D423512-EE0A-4E5E-80F2-8AB0B0BC553D}" srcOrd="0" destOrd="0" presId="urn:microsoft.com/office/officeart/2005/8/layout/process4"/>
    <dgm:cxn modelId="{85A587EE-EF97-47FC-9A7F-06B3F059CF8D}" type="presOf" srcId="{2FD007D7-AA57-4852-B85E-30F7D39142AD}" destId="{289E3E13-FABD-450F-968A-7554640D2A69}" srcOrd="0" destOrd="0" presId="urn:microsoft.com/office/officeart/2005/8/layout/process4"/>
    <dgm:cxn modelId="{03466FF4-EBE3-4103-B1DF-D3965198EAC1}" type="presOf" srcId="{CA3755E8-A227-48BC-B8A1-53CE0E70DCD6}" destId="{EFB92D60-E451-4238-BD8F-15CA3426B134}" srcOrd="1" destOrd="0" presId="urn:microsoft.com/office/officeart/2005/8/layout/process4"/>
    <dgm:cxn modelId="{3BADFCF6-800D-4D83-B2A1-D537F81E98C4}" srcId="{CA3755E8-A227-48BC-B8A1-53CE0E70DCD6}" destId="{7319088D-EEA8-4C1B-8772-857AEDE392B5}" srcOrd="2" destOrd="0" parTransId="{AFE77E9D-7E9E-4741-8308-8E994AB2CA30}" sibTransId="{FDD0EA19-0B2F-4F47-A2FE-DC37C6938C15}"/>
    <dgm:cxn modelId="{7C8E6582-86FB-47BF-BC9E-5E6BAB9E9FBA}" type="presParOf" srcId="{990174CB-A52A-4F56-9F6E-1397DDF81E88}" destId="{AD8569D3-596C-447C-B466-596A603A97BD}" srcOrd="0" destOrd="0" presId="urn:microsoft.com/office/officeart/2005/8/layout/process4"/>
    <dgm:cxn modelId="{90EDAF73-D191-4D8F-93DC-90C1D66AFA10}" type="presParOf" srcId="{AD8569D3-596C-447C-B466-596A603A97BD}" destId="{0D423512-EE0A-4E5E-80F2-8AB0B0BC553D}" srcOrd="0" destOrd="0" presId="urn:microsoft.com/office/officeart/2005/8/layout/process4"/>
    <dgm:cxn modelId="{1358B646-D0D7-448A-A41F-7843DCF7C501}" type="presParOf" srcId="{990174CB-A52A-4F56-9F6E-1397DDF81E88}" destId="{B27AB038-F429-40F7-BB49-62BB2AE7F81B}" srcOrd="1" destOrd="0" presId="urn:microsoft.com/office/officeart/2005/8/layout/process4"/>
    <dgm:cxn modelId="{AEC7DE12-2C7D-4CC0-B3B8-AA4588D64195}" type="presParOf" srcId="{990174CB-A52A-4F56-9F6E-1397DDF81E88}" destId="{6CA689CE-1C02-449C-8DEC-3FEBAD0C83BC}" srcOrd="2" destOrd="0" presId="urn:microsoft.com/office/officeart/2005/8/layout/process4"/>
    <dgm:cxn modelId="{1DA42A45-A88E-4CC0-942F-DEF13A2E8431}" type="presParOf" srcId="{6CA689CE-1C02-449C-8DEC-3FEBAD0C83BC}" destId="{2BB21C95-8449-4390-8792-CB42E7452242}" srcOrd="0" destOrd="0" presId="urn:microsoft.com/office/officeart/2005/8/layout/process4"/>
    <dgm:cxn modelId="{95DA4FA3-4B97-4CE4-82F4-AEBC1805BEBC}" type="presParOf" srcId="{990174CB-A52A-4F56-9F6E-1397DDF81E88}" destId="{34DDF8DF-6D8D-4A6F-98B6-E84D3A085CB8}" srcOrd="3" destOrd="0" presId="urn:microsoft.com/office/officeart/2005/8/layout/process4"/>
    <dgm:cxn modelId="{6925A7CC-539C-49AB-A328-90196802BACD}" type="presParOf" srcId="{990174CB-A52A-4F56-9F6E-1397DDF81E88}" destId="{B1506AB0-A7E6-47E7-80F8-FAC447EA7D82}" srcOrd="4" destOrd="0" presId="urn:microsoft.com/office/officeart/2005/8/layout/process4"/>
    <dgm:cxn modelId="{99546C3C-CEA2-457D-BE11-E97E36E41334}" type="presParOf" srcId="{B1506AB0-A7E6-47E7-80F8-FAC447EA7D82}" destId="{F08F579A-BD0E-4CBC-AC35-8B0CF7281667}" srcOrd="0" destOrd="0" presId="urn:microsoft.com/office/officeart/2005/8/layout/process4"/>
    <dgm:cxn modelId="{BFEF9910-9F54-493A-83E3-6D644A4381C7}" type="presParOf" srcId="{B1506AB0-A7E6-47E7-80F8-FAC447EA7D82}" destId="{EFB92D60-E451-4238-BD8F-15CA3426B134}" srcOrd="1" destOrd="0" presId="urn:microsoft.com/office/officeart/2005/8/layout/process4"/>
    <dgm:cxn modelId="{D72CF2CE-024B-4A0C-851F-76D620B7B10E}" type="presParOf" srcId="{B1506AB0-A7E6-47E7-80F8-FAC447EA7D82}" destId="{3F3CE3E9-9375-47BC-9E29-A7C26AC7E1C3}" srcOrd="2" destOrd="0" presId="urn:microsoft.com/office/officeart/2005/8/layout/process4"/>
    <dgm:cxn modelId="{22E33D8F-E84E-4238-803B-DDD785C316B1}" type="presParOf" srcId="{3F3CE3E9-9375-47BC-9E29-A7C26AC7E1C3}" destId="{A6FA72F6-2D7A-4B5F-B41F-F6269D6E8E93}" srcOrd="0" destOrd="0" presId="urn:microsoft.com/office/officeart/2005/8/layout/process4"/>
    <dgm:cxn modelId="{1D5EAF0F-A7CC-404F-92A2-F3FAB5D399AC}" type="presParOf" srcId="{3F3CE3E9-9375-47BC-9E29-A7C26AC7E1C3}" destId="{289E3E13-FABD-450F-968A-7554640D2A69}" srcOrd="1" destOrd="0" presId="urn:microsoft.com/office/officeart/2005/8/layout/process4"/>
    <dgm:cxn modelId="{A08B8359-EF67-413C-A9B2-641C1D24E8DA}" type="presParOf" srcId="{3F3CE3E9-9375-47BC-9E29-A7C26AC7E1C3}" destId="{F7C281F7-4425-4FFE-81D2-CD8E7DB7E26C}" srcOrd="2" destOrd="0" presId="urn:microsoft.com/office/officeart/2005/8/layout/process4"/>
    <dgm:cxn modelId="{9DA509C6-E457-426F-9799-8C1A6DA801ED}" type="presParOf" srcId="{3F3CE3E9-9375-47BC-9E29-A7C26AC7E1C3}" destId="{18199894-F0FB-4219-ACCF-809599ED8F08}" srcOrd="3" destOrd="0" presId="urn:microsoft.com/office/officeart/2005/8/layout/process4"/>
    <dgm:cxn modelId="{5E1862ED-0C5E-4324-936A-50362F870B95}" type="presParOf" srcId="{990174CB-A52A-4F56-9F6E-1397DDF81E88}" destId="{EAE9B45B-CE7C-4CAB-BA75-92232AD138C1}" srcOrd="5" destOrd="0" presId="urn:microsoft.com/office/officeart/2005/8/layout/process4"/>
    <dgm:cxn modelId="{EA7D0A9B-B928-4B03-8467-D5A075509BF1}" type="presParOf" srcId="{990174CB-A52A-4F56-9F6E-1397DDF81E88}" destId="{794029FA-5656-4800-B58E-48968885F272}" srcOrd="6" destOrd="0" presId="urn:microsoft.com/office/officeart/2005/8/layout/process4"/>
    <dgm:cxn modelId="{AB5F949C-3E3E-4E6B-BBA8-BF0703FA5F4C}" type="presParOf" srcId="{794029FA-5656-4800-B58E-48968885F272}" destId="{7587C0BF-22A6-45A4-B8E7-749ACFA8F2D6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817F7C-7D4F-45BA-9A56-A9713F9EF556}" type="doc">
      <dgm:prSet loTypeId="urn:microsoft.com/office/officeart/2005/8/layout/process4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68612ED-00AC-4A5C-B9C0-710414F09066}">
      <dgm:prSet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s-CO">
              <a:noFill/>
            </a:rPr>
            <a:t> </a:t>
          </a:r>
        </a:p>
      </dgm:t>
    </dgm:pt>
    <dgm:pt modelId="{5FDC1C08-A48B-4C93-9957-4F357D9097B1}" type="parTrans" cxnId="{583BCEB9-003D-4696-A66A-186485CEF376}">
      <dgm:prSet/>
      <dgm:spPr/>
      <dgm:t>
        <a:bodyPr/>
        <a:lstStyle/>
        <a:p>
          <a:endParaRPr lang="en-US"/>
        </a:p>
      </dgm:t>
    </dgm:pt>
    <dgm:pt modelId="{913BBC33-7E61-4CDD-97A2-D82A8782E714}" type="sibTrans" cxnId="{583BCEB9-003D-4696-A66A-186485CEF376}">
      <dgm:prSet/>
      <dgm:spPr/>
      <dgm:t>
        <a:bodyPr/>
        <a:lstStyle/>
        <a:p>
          <a:endParaRPr lang="en-US"/>
        </a:p>
      </dgm:t>
    </dgm:pt>
    <dgm:pt modelId="{CA3755E8-A227-48BC-B8A1-53CE0E70DCD6}">
      <dgm:prSet/>
      <dgm:spPr/>
      <dgm:t>
        <a:bodyPr/>
        <a:lstStyle/>
        <a:p>
          <a:r>
            <a:rPr lang="es-CO" dirty="0"/>
            <a:t>Definimos una serie de parámetros teóricos:</a:t>
          </a:r>
          <a:endParaRPr lang="en-US" dirty="0"/>
        </a:p>
      </dgm:t>
    </dgm:pt>
    <dgm:pt modelId="{D3ADC42C-5D23-4E9A-A0A3-0AA5AB62E786}" type="parTrans" cxnId="{0E9BF9A0-5A21-4D97-A3B1-007A42DF2D58}">
      <dgm:prSet/>
      <dgm:spPr/>
      <dgm:t>
        <a:bodyPr/>
        <a:lstStyle/>
        <a:p>
          <a:endParaRPr lang="en-US"/>
        </a:p>
      </dgm:t>
    </dgm:pt>
    <dgm:pt modelId="{252BF4F4-71FD-4783-9A5C-717F02B5031F}" type="sibTrans" cxnId="{0E9BF9A0-5A21-4D97-A3B1-007A42DF2D58}">
      <dgm:prSet/>
      <dgm:spPr/>
      <dgm:t>
        <a:bodyPr/>
        <a:lstStyle/>
        <a:p>
          <a:endParaRPr lang="en-US"/>
        </a:p>
      </dgm:t>
    </dgm:pt>
    <dgm:pt modelId="{976229E5-6422-4DBA-8A33-096D122076FA}">
      <dgm:prSet custT="1"/>
      <dgm:spPr/>
      <dgm:t>
        <a:bodyPr/>
        <a:lstStyle/>
        <a:p>
          <a:r>
            <a:rPr lang="es-CO" sz="2000" dirty="0"/>
            <a:t>ATE</a:t>
          </a:r>
          <a:endParaRPr lang="en-US" sz="2000" dirty="0"/>
        </a:p>
      </dgm:t>
    </dgm:pt>
    <dgm:pt modelId="{3E1BB63E-3074-4B88-BC0E-3DD172E7969E}" type="parTrans" cxnId="{185ADD1F-E4A1-4440-AC1B-EACCD80140AE}">
      <dgm:prSet/>
      <dgm:spPr/>
      <dgm:t>
        <a:bodyPr/>
        <a:lstStyle/>
        <a:p>
          <a:endParaRPr lang="en-US"/>
        </a:p>
      </dgm:t>
    </dgm:pt>
    <dgm:pt modelId="{89FBE72B-2BC6-4413-A636-1E00E8E54C25}" type="sibTrans" cxnId="{185ADD1F-E4A1-4440-AC1B-EACCD80140AE}">
      <dgm:prSet/>
      <dgm:spPr/>
      <dgm:t>
        <a:bodyPr/>
        <a:lstStyle/>
        <a:p>
          <a:endParaRPr lang="en-US"/>
        </a:p>
      </dgm:t>
    </dgm:pt>
    <dgm:pt modelId="{2FD007D7-AA57-4852-B85E-30F7D39142AD}">
      <dgm:prSet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ATT</a:t>
          </a:r>
          <a:endParaRPr 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22A1B1DF-9B3A-4FAF-9ADF-DC8675703ADE}" type="parTrans" cxnId="{2CBA7406-4727-4D42-AF8B-7BFBD8FFF7C6}">
      <dgm:prSet/>
      <dgm:spPr/>
      <dgm:t>
        <a:bodyPr/>
        <a:lstStyle/>
        <a:p>
          <a:endParaRPr lang="en-US"/>
        </a:p>
      </dgm:t>
    </dgm:pt>
    <dgm:pt modelId="{7DE4FB62-53B5-4806-A689-2051F4D7A204}" type="sibTrans" cxnId="{2CBA7406-4727-4D42-AF8B-7BFBD8FFF7C6}">
      <dgm:prSet/>
      <dgm:spPr/>
      <dgm:t>
        <a:bodyPr/>
        <a:lstStyle/>
        <a:p>
          <a:endParaRPr lang="en-US"/>
        </a:p>
      </dgm:t>
    </dgm:pt>
    <dgm:pt modelId="{7319088D-EEA8-4C1B-8772-857AEDE392B5}">
      <dgm:prSet custT="1"/>
      <dgm:spPr/>
      <dgm:t>
        <a:bodyPr/>
        <a:lstStyle/>
        <a:p>
          <a:r>
            <a:rPr lang="es-CO" sz="2000" dirty="0"/>
            <a:t>ATU</a:t>
          </a:r>
          <a:endParaRPr lang="en-US" sz="2000" dirty="0"/>
        </a:p>
      </dgm:t>
    </dgm:pt>
    <dgm:pt modelId="{AFE77E9D-7E9E-4741-8308-8E994AB2CA30}" type="parTrans" cxnId="{3BADFCF6-800D-4D83-B2A1-D537F81E98C4}">
      <dgm:prSet/>
      <dgm:spPr/>
      <dgm:t>
        <a:bodyPr/>
        <a:lstStyle/>
        <a:p>
          <a:endParaRPr lang="en-US"/>
        </a:p>
      </dgm:t>
    </dgm:pt>
    <dgm:pt modelId="{FDD0EA19-0B2F-4F47-A2FE-DC37C6938C15}" type="sibTrans" cxnId="{3BADFCF6-800D-4D83-B2A1-D537F81E98C4}">
      <dgm:prSet/>
      <dgm:spPr/>
      <dgm:t>
        <a:bodyPr/>
        <a:lstStyle/>
        <a:p>
          <a:endParaRPr lang="en-US"/>
        </a:p>
      </dgm:t>
    </dgm:pt>
    <dgm:pt modelId="{DF37037D-21E2-47C7-B408-7A4FA23221C0}">
      <dgm:prSet custT="1"/>
      <dgm:spPr/>
      <dgm:t>
        <a:bodyPr/>
        <a:lstStyle/>
        <a:p>
          <a:r>
            <a:rPr lang="es-CO" sz="1400" dirty="0"/>
            <a:t>En general ATE no es igual a ATT o ATU (heterogeneidad)</a:t>
          </a:r>
          <a:endParaRPr lang="en-US" sz="1400" dirty="0"/>
        </a:p>
      </dgm:t>
    </dgm:pt>
    <dgm:pt modelId="{FD1130AA-6C9E-4497-A561-D9C9680B787D}" type="parTrans" cxnId="{B4BDF898-4943-407F-9A5E-3D624822D235}">
      <dgm:prSet/>
      <dgm:spPr/>
      <dgm:t>
        <a:bodyPr/>
        <a:lstStyle/>
        <a:p>
          <a:endParaRPr lang="en-US"/>
        </a:p>
      </dgm:t>
    </dgm:pt>
    <dgm:pt modelId="{0965D42C-57EC-49E8-9FD9-06EC2B18AC04}" type="sibTrans" cxnId="{B4BDF898-4943-407F-9A5E-3D624822D235}">
      <dgm:prSet/>
      <dgm:spPr/>
      <dgm:t>
        <a:bodyPr/>
        <a:lstStyle/>
        <a:p>
          <a:endParaRPr lang="en-US"/>
        </a:p>
      </dgm:t>
    </dgm:pt>
    <dgm:pt modelId="{4B41373F-E7D5-44F5-BCDF-FA3CAD528705}">
      <dgm:prSet/>
      <dgm:spPr/>
      <dgm:t>
        <a:bodyPr/>
        <a:lstStyle/>
        <a:p>
          <a:r>
            <a:rPr lang="es-CO" dirty="0"/>
            <a:t>Para poder estimar estos parámetros de interés necesitamos poder estimar los contrafactuales</a:t>
          </a:r>
          <a:endParaRPr lang="en-US" dirty="0"/>
        </a:p>
      </dgm:t>
    </dgm:pt>
    <dgm:pt modelId="{D147906D-629A-4D71-8B58-CE29C01844F3}" type="parTrans" cxnId="{D577D68B-505A-45AA-A8DD-DBBB85B161D4}">
      <dgm:prSet/>
      <dgm:spPr/>
      <dgm:t>
        <a:bodyPr/>
        <a:lstStyle/>
        <a:p>
          <a:endParaRPr lang="en-US"/>
        </a:p>
      </dgm:t>
    </dgm:pt>
    <dgm:pt modelId="{9C69841F-2C0B-4C50-B5E3-652D9B3D0726}" type="sibTrans" cxnId="{D577D68B-505A-45AA-A8DD-DBBB85B161D4}">
      <dgm:prSet/>
      <dgm:spPr/>
      <dgm:t>
        <a:bodyPr/>
        <a:lstStyle/>
        <a:p>
          <a:endParaRPr lang="en-US"/>
        </a:p>
      </dgm:t>
    </dgm:pt>
    <dgm:pt modelId="{1BB439DD-65B9-411A-9EB8-F36FF47D77F1}">
      <dgm:prSet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s-CO">
              <a:noFill/>
            </a:rPr>
            <a:t> </a:t>
          </a:r>
        </a:p>
      </dgm:t>
    </dgm:pt>
    <dgm:pt modelId="{AA4C6810-647A-4DDC-A5CC-0061AB31E0C3}" type="parTrans" cxnId="{9F781925-81F1-4BE8-8B28-4557ACA21027}">
      <dgm:prSet/>
      <dgm:spPr/>
      <dgm:t>
        <a:bodyPr/>
        <a:lstStyle/>
        <a:p>
          <a:endParaRPr lang="es-CO"/>
        </a:p>
      </dgm:t>
    </dgm:pt>
    <dgm:pt modelId="{7484D663-2D2E-4385-A877-1B7201ED697E}" type="sibTrans" cxnId="{9F781925-81F1-4BE8-8B28-4557ACA21027}">
      <dgm:prSet/>
      <dgm:spPr/>
      <dgm:t>
        <a:bodyPr/>
        <a:lstStyle/>
        <a:p>
          <a:endParaRPr lang="es-CO"/>
        </a:p>
      </dgm:t>
    </dgm:pt>
    <dgm:pt modelId="{990174CB-A52A-4F56-9F6E-1397DDF81E88}" type="pres">
      <dgm:prSet presAssocID="{B6817F7C-7D4F-45BA-9A56-A9713F9EF556}" presName="Name0" presStyleCnt="0">
        <dgm:presLayoutVars>
          <dgm:dir/>
          <dgm:animLvl val="lvl"/>
          <dgm:resizeHandles val="exact"/>
        </dgm:presLayoutVars>
      </dgm:prSet>
      <dgm:spPr/>
    </dgm:pt>
    <dgm:pt modelId="{AD8569D3-596C-447C-B466-596A603A97BD}" type="pres">
      <dgm:prSet presAssocID="{1BB439DD-65B9-411A-9EB8-F36FF47D77F1}" presName="boxAndChildren" presStyleCnt="0"/>
      <dgm:spPr/>
    </dgm:pt>
    <dgm:pt modelId="{0D423512-EE0A-4E5E-80F2-8AB0B0BC553D}" type="pres">
      <dgm:prSet presAssocID="{1BB439DD-65B9-411A-9EB8-F36FF47D77F1}" presName="parentTextBox" presStyleLbl="node1" presStyleIdx="0" presStyleCnt="4"/>
      <dgm:spPr/>
    </dgm:pt>
    <dgm:pt modelId="{B27AB038-F429-40F7-BB49-62BB2AE7F81B}" type="pres">
      <dgm:prSet presAssocID="{9C69841F-2C0B-4C50-B5E3-652D9B3D0726}" presName="sp" presStyleCnt="0"/>
      <dgm:spPr/>
    </dgm:pt>
    <dgm:pt modelId="{6CA689CE-1C02-449C-8DEC-3FEBAD0C83BC}" type="pres">
      <dgm:prSet presAssocID="{4B41373F-E7D5-44F5-BCDF-FA3CAD528705}" presName="arrowAndChildren" presStyleCnt="0"/>
      <dgm:spPr/>
    </dgm:pt>
    <dgm:pt modelId="{2BB21C95-8449-4390-8792-CB42E7452242}" type="pres">
      <dgm:prSet presAssocID="{4B41373F-E7D5-44F5-BCDF-FA3CAD528705}" presName="parentTextArrow" presStyleLbl="node1" presStyleIdx="1" presStyleCnt="4"/>
      <dgm:spPr/>
    </dgm:pt>
    <dgm:pt modelId="{34DDF8DF-6D8D-4A6F-98B6-E84D3A085CB8}" type="pres">
      <dgm:prSet presAssocID="{252BF4F4-71FD-4783-9A5C-717F02B5031F}" presName="sp" presStyleCnt="0"/>
      <dgm:spPr/>
    </dgm:pt>
    <dgm:pt modelId="{B1506AB0-A7E6-47E7-80F8-FAC447EA7D82}" type="pres">
      <dgm:prSet presAssocID="{CA3755E8-A227-48BC-B8A1-53CE0E70DCD6}" presName="arrowAndChildren" presStyleCnt="0"/>
      <dgm:spPr/>
    </dgm:pt>
    <dgm:pt modelId="{F08F579A-BD0E-4CBC-AC35-8B0CF7281667}" type="pres">
      <dgm:prSet presAssocID="{CA3755E8-A227-48BC-B8A1-53CE0E70DCD6}" presName="parentTextArrow" presStyleLbl="node1" presStyleIdx="1" presStyleCnt="4"/>
      <dgm:spPr/>
    </dgm:pt>
    <dgm:pt modelId="{EFB92D60-E451-4238-BD8F-15CA3426B134}" type="pres">
      <dgm:prSet presAssocID="{CA3755E8-A227-48BC-B8A1-53CE0E70DCD6}" presName="arrow" presStyleLbl="node1" presStyleIdx="2" presStyleCnt="4"/>
      <dgm:spPr/>
    </dgm:pt>
    <dgm:pt modelId="{3F3CE3E9-9375-47BC-9E29-A7C26AC7E1C3}" type="pres">
      <dgm:prSet presAssocID="{CA3755E8-A227-48BC-B8A1-53CE0E70DCD6}" presName="descendantArrow" presStyleCnt="0"/>
      <dgm:spPr/>
    </dgm:pt>
    <dgm:pt modelId="{A6FA72F6-2D7A-4B5F-B41F-F6269D6E8E93}" type="pres">
      <dgm:prSet presAssocID="{976229E5-6422-4DBA-8A33-096D122076FA}" presName="childTextArrow" presStyleLbl="fgAccFollowNode1" presStyleIdx="0" presStyleCnt="4">
        <dgm:presLayoutVars>
          <dgm:bulletEnabled val="1"/>
        </dgm:presLayoutVars>
      </dgm:prSet>
      <dgm:spPr/>
    </dgm:pt>
    <dgm:pt modelId="{289E3E13-FABD-450F-968A-7554640D2A69}" type="pres">
      <dgm:prSet presAssocID="{2FD007D7-AA57-4852-B85E-30F7D39142AD}" presName="childTextArrow" presStyleLbl="fgAccFollowNode1" presStyleIdx="1" presStyleCnt="4">
        <dgm:presLayoutVars>
          <dgm:bulletEnabled val="1"/>
        </dgm:presLayoutVars>
      </dgm:prSet>
      <dgm:spPr/>
    </dgm:pt>
    <dgm:pt modelId="{F7C281F7-4425-4FFE-81D2-CD8E7DB7E26C}" type="pres">
      <dgm:prSet presAssocID="{7319088D-EEA8-4C1B-8772-857AEDE392B5}" presName="childTextArrow" presStyleLbl="fgAccFollowNode1" presStyleIdx="2" presStyleCnt="4">
        <dgm:presLayoutVars>
          <dgm:bulletEnabled val="1"/>
        </dgm:presLayoutVars>
      </dgm:prSet>
      <dgm:spPr/>
    </dgm:pt>
    <dgm:pt modelId="{18199894-F0FB-4219-ACCF-809599ED8F08}" type="pres">
      <dgm:prSet presAssocID="{DF37037D-21E2-47C7-B408-7A4FA23221C0}" presName="childTextArrow" presStyleLbl="fgAccFollowNode1" presStyleIdx="3" presStyleCnt="4">
        <dgm:presLayoutVars>
          <dgm:bulletEnabled val="1"/>
        </dgm:presLayoutVars>
      </dgm:prSet>
      <dgm:spPr/>
    </dgm:pt>
    <dgm:pt modelId="{EAE9B45B-CE7C-4CAB-BA75-92232AD138C1}" type="pres">
      <dgm:prSet presAssocID="{913BBC33-7E61-4CDD-97A2-D82A8782E714}" presName="sp" presStyleCnt="0"/>
      <dgm:spPr/>
    </dgm:pt>
    <dgm:pt modelId="{794029FA-5656-4800-B58E-48968885F272}" type="pres">
      <dgm:prSet presAssocID="{B68612ED-00AC-4A5C-B9C0-710414F09066}" presName="arrowAndChildren" presStyleCnt="0"/>
      <dgm:spPr/>
    </dgm:pt>
    <dgm:pt modelId="{7587C0BF-22A6-45A4-B8E7-749ACFA8F2D6}" type="pres">
      <dgm:prSet presAssocID="{B68612ED-00AC-4A5C-B9C0-710414F09066}" presName="parentTextArrow" presStyleLbl="node1" presStyleIdx="3" presStyleCnt="4"/>
      <dgm:spPr/>
    </dgm:pt>
  </dgm:ptLst>
  <dgm:cxnLst>
    <dgm:cxn modelId="{2CBA7406-4727-4D42-AF8B-7BFBD8FFF7C6}" srcId="{CA3755E8-A227-48BC-B8A1-53CE0E70DCD6}" destId="{2FD007D7-AA57-4852-B85E-30F7D39142AD}" srcOrd="1" destOrd="0" parTransId="{22A1B1DF-9B3A-4FAF-9ADF-DC8675703ADE}" sibTransId="{7DE4FB62-53B5-4806-A689-2051F4D7A204}"/>
    <dgm:cxn modelId="{185ADD1F-E4A1-4440-AC1B-EACCD80140AE}" srcId="{CA3755E8-A227-48BC-B8A1-53CE0E70DCD6}" destId="{976229E5-6422-4DBA-8A33-096D122076FA}" srcOrd="0" destOrd="0" parTransId="{3E1BB63E-3074-4B88-BC0E-3DD172E7969E}" sibTransId="{89FBE72B-2BC6-4413-A636-1E00E8E54C25}"/>
    <dgm:cxn modelId="{9F781925-81F1-4BE8-8B28-4557ACA21027}" srcId="{B6817F7C-7D4F-45BA-9A56-A9713F9EF556}" destId="{1BB439DD-65B9-411A-9EB8-F36FF47D77F1}" srcOrd="3" destOrd="0" parTransId="{AA4C6810-647A-4DDC-A5CC-0061AB31E0C3}" sibTransId="{7484D663-2D2E-4385-A877-1B7201ED697E}"/>
    <dgm:cxn modelId="{4AA3EC2C-8E20-4FAB-9DF6-A7667F003F72}" type="presOf" srcId="{7319088D-EEA8-4C1B-8772-857AEDE392B5}" destId="{F7C281F7-4425-4FFE-81D2-CD8E7DB7E26C}" srcOrd="0" destOrd="0" presId="urn:microsoft.com/office/officeart/2005/8/layout/process4"/>
    <dgm:cxn modelId="{40BD4A3A-13D8-4475-8E94-AC0A53FF5B80}" type="presOf" srcId="{976229E5-6422-4DBA-8A33-096D122076FA}" destId="{A6FA72F6-2D7A-4B5F-B41F-F6269D6E8E93}" srcOrd="0" destOrd="0" presId="urn:microsoft.com/office/officeart/2005/8/layout/process4"/>
    <dgm:cxn modelId="{4D031440-0435-483A-A2C6-DA608A293537}" type="presOf" srcId="{B68612ED-00AC-4A5C-B9C0-710414F09066}" destId="{7587C0BF-22A6-45A4-B8E7-749ACFA8F2D6}" srcOrd="0" destOrd="0" presId="urn:microsoft.com/office/officeart/2005/8/layout/process4"/>
    <dgm:cxn modelId="{8B480E49-CEF2-477D-86D3-3B5888642CEB}" type="presOf" srcId="{CA3755E8-A227-48BC-B8A1-53CE0E70DCD6}" destId="{F08F579A-BD0E-4CBC-AC35-8B0CF7281667}" srcOrd="0" destOrd="0" presId="urn:microsoft.com/office/officeart/2005/8/layout/process4"/>
    <dgm:cxn modelId="{D566527A-F3EC-4D6D-B647-FA3EE4711549}" type="presOf" srcId="{B6817F7C-7D4F-45BA-9A56-A9713F9EF556}" destId="{990174CB-A52A-4F56-9F6E-1397DDF81E88}" srcOrd="0" destOrd="0" presId="urn:microsoft.com/office/officeart/2005/8/layout/process4"/>
    <dgm:cxn modelId="{D577D68B-505A-45AA-A8DD-DBBB85B161D4}" srcId="{B6817F7C-7D4F-45BA-9A56-A9713F9EF556}" destId="{4B41373F-E7D5-44F5-BCDF-FA3CAD528705}" srcOrd="2" destOrd="0" parTransId="{D147906D-629A-4D71-8B58-CE29C01844F3}" sibTransId="{9C69841F-2C0B-4C50-B5E3-652D9B3D0726}"/>
    <dgm:cxn modelId="{B4BDF898-4943-407F-9A5E-3D624822D235}" srcId="{CA3755E8-A227-48BC-B8A1-53CE0E70DCD6}" destId="{DF37037D-21E2-47C7-B408-7A4FA23221C0}" srcOrd="3" destOrd="0" parTransId="{FD1130AA-6C9E-4497-A561-D9C9680B787D}" sibTransId="{0965D42C-57EC-49E8-9FD9-06EC2B18AC04}"/>
    <dgm:cxn modelId="{0E9BF9A0-5A21-4D97-A3B1-007A42DF2D58}" srcId="{B6817F7C-7D4F-45BA-9A56-A9713F9EF556}" destId="{CA3755E8-A227-48BC-B8A1-53CE0E70DCD6}" srcOrd="1" destOrd="0" parTransId="{D3ADC42C-5D23-4E9A-A0A3-0AA5AB62E786}" sibTransId="{252BF4F4-71FD-4783-9A5C-717F02B5031F}"/>
    <dgm:cxn modelId="{583BCEB9-003D-4696-A66A-186485CEF376}" srcId="{B6817F7C-7D4F-45BA-9A56-A9713F9EF556}" destId="{B68612ED-00AC-4A5C-B9C0-710414F09066}" srcOrd="0" destOrd="0" parTransId="{5FDC1C08-A48B-4C93-9957-4F357D9097B1}" sibTransId="{913BBC33-7E61-4CDD-97A2-D82A8782E714}"/>
    <dgm:cxn modelId="{08D179D3-37D0-4299-8969-C6D27084375D}" type="presOf" srcId="{4B41373F-E7D5-44F5-BCDF-FA3CAD528705}" destId="{2BB21C95-8449-4390-8792-CB42E7452242}" srcOrd="0" destOrd="0" presId="urn:microsoft.com/office/officeart/2005/8/layout/process4"/>
    <dgm:cxn modelId="{93CD2ADB-983D-4026-96E2-433295C18E26}" type="presOf" srcId="{DF37037D-21E2-47C7-B408-7A4FA23221C0}" destId="{18199894-F0FB-4219-ACCF-809599ED8F08}" srcOrd="0" destOrd="0" presId="urn:microsoft.com/office/officeart/2005/8/layout/process4"/>
    <dgm:cxn modelId="{56450CE1-5543-4D25-A4B3-84908B15CB02}" type="presOf" srcId="{1BB439DD-65B9-411A-9EB8-F36FF47D77F1}" destId="{0D423512-EE0A-4E5E-80F2-8AB0B0BC553D}" srcOrd="0" destOrd="0" presId="urn:microsoft.com/office/officeart/2005/8/layout/process4"/>
    <dgm:cxn modelId="{85A587EE-EF97-47FC-9A7F-06B3F059CF8D}" type="presOf" srcId="{2FD007D7-AA57-4852-B85E-30F7D39142AD}" destId="{289E3E13-FABD-450F-968A-7554640D2A69}" srcOrd="0" destOrd="0" presId="urn:microsoft.com/office/officeart/2005/8/layout/process4"/>
    <dgm:cxn modelId="{03466FF4-EBE3-4103-B1DF-D3965198EAC1}" type="presOf" srcId="{CA3755E8-A227-48BC-B8A1-53CE0E70DCD6}" destId="{EFB92D60-E451-4238-BD8F-15CA3426B134}" srcOrd="1" destOrd="0" presId="urn:microsoft.com/office/officeart/2005/8/layout/process4"/>
    <dgm:cxn modelId="{3BADFCF6-800D-4D83-B2A1-D537F81E98C4}" srcId="{CA3755E8-A227-48BC-B8A1-53CE0E70DCD6}" destId="{7319088D-EEA8-4C1B-8772-857AEDE392B5}" srcOrd="2" destOrd="0" parTransId="{AFE77E9D-7E9E-4741-8308-8E994AB2CA30}" sibTransId="{FDD0EA19-0B2F-4F47-A2FE-DC37C6938C15}"/>
    <dgm:cxn modelId="{7C8E6582-86FB-47BF-BC9E-5E6BAB9E9FBA}" type="presParOf" srcId="{990174CB-A52A-4F56-9F6E-1397DDF81E88}" destId="{AD8569D3-596C-447C-B466-596A603A97BD}" srcOrd="0" destOrd="0" presId="urn:microsoft.com/office/officeart/2005/8/layout/process4"/>
    <dgm:cxn modelId="{90EDAF73-D191-4D8F-93DC-90C1D66AFA10}" type="presParOf" srcId="{AD8569D3-596C-447C-B466-596A603A97BD}" destId="{0D423512-EE0A-4E5E-80F2-8AB0B0BC553D}" srcOrd="0" destOrd="0" presId="urn:microsoft.com/office/officeart/2005/8/layout/process4"/>
    <dgm:cxn modelId="{1358B646-D0D7-448A-A41F-7843DCF7C501}" type="presParOf" srcId="{990174CB-A52A-4F56-9F6E-1397DDF81E88}" destId="{B27AB038-F429-40F7-BB49-62BB2AE7F81B}" srcOrd="1" destOrd="0" presId="urn:microsoft.com/office/officeart/2005/8/layout/process4"/>
    <dgm:cxn modelId="{AEC7DE12-2C7D-4CC0-B3B8-AA4588D64195}" type="presParOf" srcId="{990174CB-A52A-4F56-9F6E-1397DDF81E88}" destId="{6CA689CE-1C02-449C-8DEC-3FEBAD0C83BC}" srcOrd="2" destOrd="0" presId="urn:microsoft.com/office/officeart/2005/8/layout/process4"/>
    <dgm:cxn modelId="{1DA42A45-A88E-4CC0-942F-DEF13A2E8431}" type="presParOf" srcId="{6CA689CE-1C02-449C-8DEC-3FEBAD0C83BC}" destId="{2BB21C95-8449-4390-8792-CB42E7452242}" srcOrd="0" destOrd="0" presId="urn:microsoft.com/office/officeart/2005/8/layout/process4"/>
    <dgm:cxn modelId="{95DA4FA3-4B97-4CE4-82F4-AEBC1805BEBC}" type="presParOf" srcId="{990174CB-A52A-4F56-9F6E-1397DDF81E88}" destId="{34DDF8DF-6D8D-4A6F-98B6-E84D3A085CB8}" srcOrd="3" destOrd="0" presId="urn:microsoft.com/office/officeart/2005/8/layout/process4"/>
    <dgm:cxn modelId="{6925A7CC-539C-49AB-A328-90196802BACD}" type="presParOf" srcId="{990174CB-A52A-4F56-9F6E-1397DDF81E88}" destId="{B1506AB0-A7E6-47E7-80F8-FAC447EA7D82}" srcOrd="4" destOrd="0" presId="urn:microsoft.com/office/officeart/2005/8/layout/process4"/>
    <dgm:cxn modelId="{99546C3C-CEA2-457D-BE11-E97E36E41334}" type="presParOf" srcId="{B1506AB0-A7E6-47E7-80F8-FAC447EA7D82}" destId="{F08F579A-BD0E-4CBC-AC35-8B0CF7281667}" srcOrd="0" destOrd="0" presId="urn:microsoft.com/office/officeart/2005/8/layout/process4"/>
    <dgm:cxn modelId="{BFEF9910-9F54-493A-83E3-6D644A4381C7}" type="presParOf" srcId="{B1506AB0-A7E6-47E7-80F8-FAC447EA7D82}" destId="{EFB92D60-E451-4238-BD8F-15CA3426B134}" srcOrd="1" destOrd="0" presId="urn:microsoft.com/office/officeart/2005/8/layout/process4"/>
    <dgm:cxn modelId="{D72CF2CE-024B-4A0C-851F-76D620B7B10E}" type="presParOf" srcId="{B1506AB0-A7E6-47E7-80F8-FAC447EA7D82}" destId="{3F3CE3E9-9375-47BC-9E29-A7C26AC7E1C3}" srcOrd="2" destOrd="0" presId="urn:microsoft.com/office/officeart/2005/8/layout/process4"/>
    <dgm:cxn modelId="{22E33D8F-E84E-4238-803B-DDD785C316B1}" type="presParOf" srcId="{3F3CE3E9-9375-47BC-9E29-A7C26AC7E1C3}" destId="{A6FA72F6-2D7A-4B5F-B41F-F6269D6E8E93}" srcOrd="0" destOrd="0" presId="urn:microsoft.com/office/officeart/2005/8/layout/process4"/>
    <dgm:cxn modelId="{1D5EAF0F-A7CC-404F-92A2-F3FAB5D399AC}" type="presParOf" srcId="{3F3CE3E9-9375-47BC-9E29-A7C26AC7E1C3}" destId="{289E3E13-FABD-450F-968A-7554640D2A69}" srcOrd="1" destOrd="0" presId="urn:microsoft.com/office/officeart/2005/8/layout/process4"/>
    <dgm:cxn modelId="{A08B8359-EF67-413C-A9B2-641C1D24E8DA}" type="presParOf" srcId="{3F3CE3E9-9375-47BC-9E29-A7C26AC7E1C3}" destId="{F7C281F7-4425-4FFE-81D2-CD8E7DB7E26C}" srcOrd="2" destOrd="0" presId="urn:microsoft.com/office/officeart/2005/8/layout/process4"/>
    <dgm:cxn modelId="{9DA509C6-E457-426F-9799-8C1A6DA801ED}" type="presParOf" srcId="{3F3CE3E9-9375-47BC-9E29-A7C26AC7E1C3}" destId="{18199894-F0FB-4219-ACCF-809599ED8F08}" srcOrd="3" destOrd="0" presId="urn:microsoft.com/office/officeart/2005/8/layout/process4"/>
    <dgm:cxn modelId="{5E1862ED-0C5E-4324-936A-50362F870B95}" type="presParOf" srcId="{990174CB-A52A-4F56-9F6E-1397DDF81E88}" destId="{EAE9B45B-CE7C-4CAB-BA75-92232AD138C1}" srcOrd="5" destOrd="0" presId="urn:microsoft.com/office/officeart/2005/8/layout/process4"/>
    <dgm:cxn modelId="{EA7D0A9B-B928-4B03-8467-D5A075509BF1}" type="presParOf" srcId="{990174CB-A52A-4F56-9F6E-1397DDF81E88}" destId="{794029FA-5656-4800-B58E-48968885F272}" srcOrd="6" destOrd="0" presId="urn:microsoft.com/office/officeart/2005/8/layout/process4"/>
    <dgm:cxn modelId="{AB5F949C-3E3E-4E6B-BBA8-BF0703FA5F4C}" type="presParOf" srcId="{794029FA-5656-4800-B58E-48968885F272}" destId="{7587C0BF-22A6-45A4-B8E7-749ACFA8F2D6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DD00D10-526A-48F1-954C-DFA9CDEB95A0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0D8978A-E850-429F-A9AC-27326C4014E1}">
      <dgm:prSet/>
      <dgm:spPr/>
      <dgm:t>
        <a:bodyPr/>
        <a:lstStyle/>
        <a:p>
          <a:r>
            <a:rPr lang="es-CO"/>
            <a:t>Porque en general nosotros trabajaremos con un conjunto (una muestra)</a:t>
          </a:r>
          <a:endParaRPr lang="en-US"/>
        </a:p>
      </dgm:t>
    </dgm:pt>
    <dgm:pt modelId="{43CE5E21-E9C4-4345-AAAB-6301AA53BA43}" type="parTrans" cxnId="{34484804-55C0-4413-8F5C-9300E328F875}">
      <dgm:prSet/>
      <dgm:spPr/>
      <dgm:t>
        <a:bodyPr/>
        <a:lstStyle/>
        <a:p>
          <a:endParaRPr lang="en-US"/>
        </a:p>
      </dgm:t>
    </dgm:pt>
    <dgm:pt modelId="{0E558217-871B-461E-8AC4-89B1E85E9C10}" type="sibTrans" cxnId="{34484804-55C0-4413-8F5C-9300E328F875}">
      <dgm:prSet/>
      <dgm:spPr/>
      <dgm:t>
        <a:bodyPr/>
        <a:lstStyle/>
        <a:p>
          <a:endParaRPr lang="en-US"/>
        </a:p>
      </dgm:t>
    </dgm:pt>
    <dgm:pt modelId="{10A18D23-729B-46C5-BF17-6C439614E99D}">
      <dgm:prSet/>
      <dgm:spPr/>
      <dgm:t>
        <a:bodyPr/>
        <a:lstStyle/>
        <a:p>
          <a:r>
            <a:rPr lang="es-CO"/>
            <a:t>De vuelta al excel</a:t>
          </a:r>
          <a:endParaRPr lang="en-US"/>
        </a:p>
      </dgm:t>
    </dgm:pt>
    <dgm:pt modelId="{E68A844D-93FF-4E7E-950E-BFFA20287338}" type="parTrans" cxnId="{64FCA99F-798F-4922-8685-BFFC382FAF6B}">
      <dgm:prSet/>
      <dgm:spPr/>
      <dgm:t>
        <a:bodyPr/>
        <a:lstStyle/>
        <a:p>
          <a:endParaRPr lang="en-US"/>
        </a:p>
      </dgm:t>
    </dgm:pt>
    <dgm:pt modelId="{DC9B6C9F-2426-48D9-A114-53F0B6F106BD}" type="sibTrans" cxnId="{64FCA99F-798F-4922-8685-BFFC382FAF6B}">
      <dgm:prSet/>
      <dgm:spPr/>
      <dgm:t>
        <a:bodyPr/>
        <a:lstStyle/>
        <a:p>
          <a:endParaRPr lang="en-US"/>
        </a:p>
      </dgm:t>
    </dgm:pt>
    <dgm:pt modelId="{80E16186-8677-409E-9E17-DC68BDFF070F}" type="pres">
      <dgm:prSet presAssocID="{9DD00D10-526A-48F1-954C-DFA9CDEB95A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38E1E94-6D48-4F88-88C6-44E3669DDE5C}" type="pres">
      <dgm:prSet presAssocID="{60D8978A-E850-429F-A9AC-27326C4014E1}" presName="hierRoot1" presStyleCnt="0"/>
      <dgm:spPr/>
    </dgm:pt>
    <dgm:pt modelId="{C00EFD3A-50AE-447F-BC6B-5D0B44E591D1}" type="pres">
      <dgm:prSet presAssocID="{60D8978A-E850-429F-A9AC-27326C4014E1}" presName="composite" presStyleCnt="0"/>
      <dgm:spPr/>
    </dgm:pt>
    <dgm:pt modelId="{27FCE73A-815A-432A-AB91-5DCF7751A84F}" type="pres">
      <dgm:prSet presAssocID="{60D8978A-E850-429F-A9AC-27326C4014E1}" presName="background" presStyleLbl="node0" presStyleIdx="0" presStyleCnt="2"/>
      <dgm:spPr/>
    </dgm:pt>
    <dgm:pt modelId="{890E984F-4689-431E-89BC-B010CD40BB08}" type="pres">
      <dgm:prSet presAssocID="{60D8978A-E850-429F-A9AC-27326C4014E1}" presName="text" presStyleLbl="fgAcc0" presStyleIdx="0" presStyleCnt="2">
        <dgm:presLayoutVars>
          <dgm:chPref val="3"/>
        </dgm:presLayoutVars>
      </dgm:prSet>
      <dgm:spPr/>
    </dgm:pt>
    <dgm:pt modelId="{D6D2C425-1084-47BE-817D-A3172196EF39}" type="pres">
      <dgm:prSet presAssocID="{60D8978A-E850-429F-A9AC-27326C4014E1}" presName="hierChild2" presStyleCnt="0"/>
      <dgm:spPr/>
    </dgm:pt>
    <dgm:pt modelId="{AC8544D8-F42E-422B-8854-428FE17E265E}" type="pres">
      <dgm:prSet presAssocID="{10A18D23-729B-46C5-BF17-6C439614E99D}" presName="hierRoot1" presStyleCnt="0"/>
      <dgm:spPr/>
    </dgm:pt>
    <dgm:pt modelId="{98A0F481-81F4-4DD6-BC76-8C4C667B955A}" type="pres">
      <dgm:prSet presAssocID="{10A18D23-729B-46C5-BF17-6C439614E99D}" presName="composite" presStyleCnt="0"/>
      <dgm:spPr/>
    </dgm:pt>
    <dgm:pt modelId="{7C582EF2-A6E1-4DB8-9CB1-1BEA642ADCF5}" type="pres">
      <dgm:prSet presAssocID="{10A18D23-729B-46C5-BF17-6C439614E99D}" presName="background" presStyleLbl="node0" presStyleIdx="1" presStyleCnt="2"/>
      <dgm:spPr/>
    </dgm:pt>
    <dgm:pt modelId="{384C4EF9-9057-4B96-80C0-05D53D1B3CAD}" type="pres">
      <dgm:prSet presAssocID="{10A18D23-729B-46C5-BF17-6C439614E99D}" presName="text" presStyleLbl="fgAcc0" presStyleIdx="1" presStyleCnt="2">
        <dgm:presLayoutVars>
          <dgm:chPref val="3"/>
        </dgm:presLayoutVars>
      </dgm:prSet>
      <dgm:spPr/>
    </dgm:pt>
    <dgm:pt modelId="{18957A65-F0C2-459A-A11E-384E239126EF}" type="pres">
      <dgm:prSet presAssocID="{10A18D23-729B-46C5-BF17-6C439614E99D}" presName="hierChild2" presStyleCnt="0"/>
      <dgm:spPr/>
    </dgm:pt>
  </dgm:ptLst>
  <dgm:cxnLst>
    <dgm:cxn modelId="{34484804-55C0-4413-8F5C-9300E328F875}" srcId="{9DD00D10-526A-48F1-954C-DFA9CDEB95A0}" destId="{60D8978A-E850-429F-A9AC-27326C4014E1}" srcOrd="0" destOrd="0" parTransId="{43CE5E21-E9C4-4345-AAAB-6301AA53BA43}" sibTransId="{0E558217-871B-461E-8AC4-89B1E85E9C10}"/>
    <dgm:cxn modelId="{FC982999-7D53-4840-ADAB-189B056F6F78}" type="presOf" srcId="{9DD00D10-526A-48F1-954C-DFA9CDEB95A0}" destId="{80E16186-8677-409E-9E17-DC68BDFF070F}" srcOrd="0" destOrd="0" presId="urn:microsoft.com/office/officeart/2005/8/layout/hierarchy1"/>
    <dgm:cxn modelId="{64FCA99F-798F-4922-8685-BFFC382FAF6B}" srcId="{9DD00D10-526A-48F1-954C-DFA9CDEB95A0}" destId="{10A18D23-729B-46C5-BF17-6C439614E99D}" srcOrd="1" destOrd="0" parTransId="{E68A844D-93FF-4E7E-950E-BFFA20287338}" sibTransId="{DC9B6C9F-2426-48D9-A114-53F0B6F106BD}"/>
    <dgm:cxn modelId="{3CAC4FF0-B4A4-4B5A-AC74-E57FA59AA821}" type="presOf" srcId="{10A18D23-729B-46C5-BF17-6C439614E99D}" destId="{384C4EF9-9057-4B96-80C0-05D53D1B3CAD}" srcOrd="0" destOrd="0" presId="urn:microsoft.com/office/officeart/2005/8/layout/hierarchy1"/>
    <dgm:cxn modelId="{2916C8F4-2556-4522-9E68-97586476BE85}" type="presOf" srcId="{60D8978A-E850-429F-A9AC-27326C4014E1}" destId="{890E984F-4689-431E-89BC-B010CD40BB08}" srcOrd="0" destOrd="0" presId="urn:microsoft.com/office/officeart/2005/8/layout/hierarchy1"/>
    <dgm:cxn modelId="{CF63BBB0-4B50-43D2-922C-170EADADC7CD}" type="presParOf" srcId="{80E16186-8677-409E-9E17-DC68BDFF070F}" destId="{338E1E94-6D48-4F88-88C6-44E3669DDE5C}" srcOrd="0" destOrd="0" presId="urn:microsoft.com/office/officeart/2005/8/layout/hierarchy1"/>
    <dgm:cxn modelId="{00456378-66C2-40A4-B52D-62CDAC63BB2C}" type="presParOf" srcId="{338E1E94-6D48-4F88-88C6-44E3669DDE5C}" destId="{C00EFD3A-50AE-447F-BC6B-5D0B44E591D1}" srcOrd="0" destOrd="0" presId="urn:microsoft.com/office/officeart/2005/8/layout/hierarchy1"/>
    <dgm:cxn modelId="{E3572468-71D3-44B3-86F4-DC29087CF36F}" type="presParOf" srcId="{C00EFD3A-50AE-447F-BC6B-5D0B44E591D1}" destId="{27FCE73A-815A-432A-AB91-5DCF7751A84F}" srcOrd="0" destOrd="0" presId="urn:microsoft.com/office/officeart/2005/8/layout/hierarchy1"/>
    <dgm:cxn modelId="{02F64D6A-9FD8-41E0-8239-D5C332BB8E2F}" type="presParOf" srcId="{C00EFD3A-50AE-447F-BC6B-5D0B44E591D1}" destId="{890E984F-4689-431E-89BC-B010CD40BB08}" srcOrd="1" destOrd="0" presId="urn:microsoft.com/office/officeart/2005/8/layout/hierarchy1"/>
    <dgm:cxn modelId="{3D9EA1B7-FE57-4ADD-928E-76DB2B116B3B}" type="presParOf" srcId="{338E1E94-6D48-4F88-88C6-44E3669DDE5C}" destId="{D6D2C425-1084-47BE-817D-A3172196EF39}" srcOrd="1" destOrd="0" presId="urn:microsoft.com/office/officeart/2005/8/layout/hierarchy1"/>
    <dgm:cxn modelId="{E77D185A-E125-4D41-A893-31889E2E02FD}" type="presParOf" srcId="{80E16186-8677-409E-9E17-DC68BDFF070F}" destId="{AC8544D8-F42E-422B-8854-428FE17E265E}" srcOrd="1" destOrd="0" presId="urn:microsoft.com/office/officeart/2005/8/layout/hierarchy1"/>
    <dgm:cxn modelId="{2E123B78-6D76-4EC9-B418-3E83E08964DD}" type="presParOf" srcId="{AC8544D8-F42E-422B-8854-428FE17E265E}" destId="{98A0F481-81F4-4DD6-BC76-8C4C667B955A}" srcOrd="0" destOrd="0" presId="urn:microsoft.com/office/officeart/2005/8/layout/hierarchy1"/>
    <dgm:cxn modelId="{B14DEEB4-34DA-4979-8017-3AE8288BE5A8}" type="presParOf" srcId="{98A0F481-81F4-4DD6-BC76-8C4C667B955A}" destId="{7C582EF2-A6E1-4DB8-9CB1-1BEA642ADCF5}" srcOrd="0" destOrd="0" presId="urn:microsoft.com/office/officeart/2005/8/layout/hierarchy1"/>
    <dgm:cxn modelId="{35F6BD64-2DF4-463C-A523-86E448930627}" type="presParOf" srcId="{98A0F481-81F4-4DD6-BC76-8C4C667B955A}" destId="{384C4EF9-9057-4B96-80C0-05D53D1B3CAD}" srcOrd="1" destOrd="0" presId="urn:microsoft.com/office/officeart/2005/8/layout/hierarchy1"/>
    <dgm:cxn modelId="{7ADBC49C-8C71-4D1F-A392-E091844458FC}" type="presParOf" srcId="{AC8544D8-F42E-422B-8854-428FE17E265E}" destId="{18957A65-F0C2-459A-A11E-384E239126E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66A07E9-69A9-4435-A778-C2455F5A10F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7CC9695-5799-4518-A3A0-2CEB5DB6F15C}">
      <dgm:prSet/>
      <dgm:spPr/>
      <dgm:t>
        <a:bodyPr/>
        <a:lstStyle/>
        <a:p>
          <a:r>
            <a:rPr lang="es-CO"/>
            <a:t>Efectos de spillover:</a:t>
          </a:r>
          <a:endParaRPr lang="en-US"/>
        </a:p>
      </dgm:t>
    </dgm:pt>
    <dgm:pt modelId="{772FB969-EC53-4FFC-A0E0-534D2EC12F87}" type="parTrans" cxnId="{1DA77B56-89B9-4DBF-A1E5-109FBBB2B585}">
      <dgm:prSet/>
      <dgm:spPr/>
      <dgm:t>
        <a:bodyPr/>
        <a:lstStyle/>
        <a:p>
          <a:endParaRPr lang="en-US"/>
        </a:p>
      </dgm:t>
    </dgm:pt>
    <dgm:pt modelId="{81DCBBD7-33DD-46D9-8657-D312C0E0689E}" type="sibTrans" cxnId="{1DA77B56-89B9-4DBF-A1E5-109FBBB2B585}">
      <dgm:prSet/>
      <dgm:spPr/>
      <dgm:t>
        <a:bodyPr/>
        <a:lstStyle/>
        <a:p>
          <a:endParaRPr lang="en-US"/>
        </a:p>
      </dgm:t>
    </dgm:pt>
    <dgm:pt modelId="{37BB361C-BDFA-411D-A602-D030F7448986}">
      <dgm:prSet/>
      <dgm:spPr/>
      <dgm:t>
        <a:bodyPr/>
        <a:lstStyle/>
        <a:p>
          <a:r>
            <a:rPr lang="es-CO"/>
            <a:t>vacuna </a:t>
          </a:r>
          <a:endParaRPr lang="en-US"/>
        </a:p>
      </dgm:t>
    </dgm:pt>
    <dgm:pt modelId="{4E5EAF99-6539-402A-AF26-1C7C998F1AAC}" type="parTrans" cxnId="{CEE7933E-0FC9-45F9-B607-9DE5C919B951}">
      <dgm:prSet/>
      <dgm:spPr/>
      <dgm:t>
        <a:bodyPr/>
        <a:lstStyle/>
        <a:p>
          <a:endParaRPr lang="en-US"/>
        </a:p>
      </dgm:t>
    </dgm:pt>
    <dgm:pt modelId="{3A6481F1-F5E1-4EC9-BC7D-42962E221BFF}" type="sibTrans" cxnId="{CEE7933E-0FC9-45F9-B607-9DE5C919B951}">
      <dgm:prSet/>
      <dgm:spPr/>
      <dgm:t>
        <a:bodyPr/>
        <a:lstStyle/>
        <a:p>
          <a:endParaRPr lang="en-US"/>
        </a:p>
      </dgm:t>
    </dgm:pt>
    <dgm:pt modelId="{C64E2955-928F-4901-BD63-B94408BEAFB7}">
      <dgm:prSet/>
      <dgm:spPr/>
      <dgm:t>
        <a:bodyPr/>
        <a:lstStyle/>
        <a:p>
          <a:r>
            <a:rPr lang="es-CO"/>
            <a:t>Efectos de red:</a:t>
          </a:r>
          <a:endParaRPr lang="en-US"/>
        </a:p>
      </dgm:t>
    </dgm:pt>
    <dgm:pt modelId="{DBBD86DC-B532-4DEB-B913-287DBE0C7247}" type="parTrans" cxnId="{8C75472B-F02D-4467-A166-08870786D031}">
      <dgm:prSet/>
      <dgm:spPr/>
      <dgm:t>
        <a:bodyPr/>
        <a:lstStyle/>
        <a:p>
          <a:endParaRPr lang="en-US"/>
        </a:p>
      </dgm:t>
    </dgm:pt>
    <dgm:pt modelId="{0BF82FCE-9E97-4205-AE88-DB056731E9C0}" type="sibTrans" cxnId="{8C75472B-F02D-4467-A166-08870786D031}">
      <dgm:prSet/>
      <dgm:spPr/>
      <dgm:t>
        <a:bodyPr/>
        <a:lstStyle/>
        <a:p>
          <a:endParaRPr lang="en-US"/>
        </a:p>
      </dgm:t>
    </dgm:pt>
    <dgm:pt modelId="{320730C0-851B-42BD-ADD7-8C7168AE88EB}">
      <dgm:prSet/>
      <dgm:spPr/>
      <dgm:t>
        <a:bodyPr/>
        <a:lstStyle/>
        <a:p>
          <a:r>
            <a:rPr lang="es-CO"/>
            <a:t>información</a:t>
          </a:r>
          <a:endParaRPr lang="en-US"/>
        </a:p>
      </dgm:t>
    </dgm:pt>
    <dgm:pt modelId="{23692AAA-D786-4393-8B4C-468EC7394AD4}" type="parTrans" cxnId="{7B4FA149-7EFE-4BA6-9956-B32CF8EDEFBF}">
      <dgm:prSet/>
      <dgm:spPr/>
      <dgm:t>
        <a:bodyPr/>
        <a:lstStyle/>
        <a:p>
          <a:endParaRPr lang="en-US"/>
        </a:p>
      </dgm:t>
    </dgm:pt>
    <dgm:pt modelId="{0A55E62D-746E-4302-B0F2-549CD8ECE0EE}" type="sibTrans" cxnId="{7B4FA149-7EFE-4BA6-9956-B32CF8EDEFBF}">
      <dgm:prSet/>
      <dgm:spPr/>
      <dgm:t>
        <a:bodyPr/>
        <a:lstStyle/>
        <a:p>
          <a:endParaRPr lang="en-US"/>
        </a:p>
      </dgm:t>
    </dgm:pt>
    <dgm:pt modelId="{21468889-81CB-48DC-9600-84D2D351A02F}">
      <dgm:prSet/>
      <dgm:spPr/>
      <dgm:t>
        <a:bodyPr/>
        <a:lstStyle/>
        <a:p>
          <a:r>
            <a:rPr lang="es-CO"/>
            <a:t>Efectos de equilibrio económico general:</a:t>
          </a:r>
          <a:endParaRPr lang="en-US"/>
        </a:p>
      </dgm:t>
    </dgm:pt>
    <dgm:pt modelId="{381FA277-925B-44D5-A788-6037B9D33452}" type="parTrans" cxnId="{A3D137BA-6E5D-4289-8650-9ECF21FA3592}">
      <dgm:prSet/>
      <dgm:spPr/>
      <dgm:t>
        <a:bodyPr/>
        <a:lstStyle/>
        <a:p>
          <a:endParaRPr lang="en-US"/>
        </a:p>
      </dgm:t>
    </dgm:pt>
    <dgm:pt modelId="{CDF88038-C2E5-4C4E-8979-CCDCF4A09572}" type="sibTrans" cxnId="{A3D137BA-6E5D-4289-8650-9ECF21FA3592}">
      <dgm:prSet/>
      <dgm:spPr/>
      <dgm:t>
        <a:bodyPr/>
        <a:lstStyle/>
        <a:p>
          <a:endParaRPr lang="en-US"/>
        </a:p>
      </dgm:t>
    </dgm:pt>
    <dgm:pt modelId="{4191FB4A-9888-40B4-87DB-0BECAF98FFAC}">
      <dgm:prSet/>
      <dgm:spPr/>
      <dgm:t>
        <a:bodyPr/>
        <a:lstStyle/>
        <a:p>
          <a:r>
            <a:rPr lang="es-CO"/>
            <a:t>Escalar una intervención</a:t>
          </a:r>
          <a:endParaRPr lang="en-US"/>
        </a:p>
      </dgm:t>
    </dgm:pt>
    <dgm:pt modelId="{5DD18187-5941-43C8-9E78-D96F68244805}" type="parTrans" cxnId="{B42E81C2-01B9-4CF4-B132-B54D1525651E}">
      <dgm:prSet/>
      <dgm:spPr/>
      <dgm:t>
        <a:bodyPr/>
        <a:lstStyle/>
        <a:p>
          <a:endParaRPr lang="en-US"/>
        </a:p>
      </dgm:t>
    </dgm:pt>
    <dgm:pt modelId="{FEB9FF1B-F72F-47CF-972A-0495EA53D60E}" type="sibTrans" cxnId="{B42E81C2-01B9-4CF4-B132-B54D1525651E}">
      <dgm:prSet/>
      <dgm:spPr/>
      <dgm:t>
        <a:bodyPr/>
        <a:lstStyle/>
        <a:p>
          <a:endParaRPr lang="en-US"/>
        </a:p>
      </dgm:t>
    </dgm:pt>
    <dgm:pt modelId="{EF3BE77F-1A5C-4F5F-BD30-800B3E7216BA}" type="pres">
      <dgm:prSet presAssocID="{A66A07E9-69A9-4435-A778-C2455F5A10FA}" presName="linear" presStyleCnt="0">
        <dgm:presLayoutVars>
          <dgm:animLvl val="lvl"/>
          <dgm:resizeHandles val="exact"/>
        </dgm:presLayoutVars>
      </dgm:prSet>
      <dgm:spPr/>
    </dgm:pt>
    <dgm:pt modelId="{0368685F-6830-4FE4-B17B-556C9EAE00A5}" type="pres">
      <dgm:prSet presAssocID="{D7CC9695-5799-4518-A3A0-2CEB5DB6F15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E7C8033-5CB5-446E-8484-AEA0EF28E657}" type="pres">
      <dgm:prSet presAssocID="{D7CC9695-5799-4518-A3A0-2CEB5DB6F15C}" presName="childText" presStyleLbl="revTx" presStyleIdx="0" presStyleCnt="3">
        <dgm:presLayoutVars>
          <dgm:bulletEnabled val="1"/>
        </dgm:presLayoutVars>
      </dgm:prSet>
      <dgm:spPr/>
    </dgm:pt>
    <dgm:pt modelId="{10529841-4DD6-4918-8B2C-59AF1F220261}" type="pres">
      <dgm:prSet presAssocID="{C64E2955-928F-4901-BD63-B94408BEAFB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4675EB6-D15A-4E3A-8AC6-FDC17E9DC39B}" type="pres">
      <dgm:prSet presAssocID="{C64E2955-928F-4901-BD63-B94408BEAFB7}" presName="childText" presStyleLbl="revTx" presStyleIdx="1" presStyleCnt="3">
        <dgm:presLayoutVars>
          <dgm:bulletEnabled val="1"/>
        </dgm:presLayoutVars>
      </dgm:prSet>
      <dgm:spPr/>
    </dgm:pt>
    <dgm:pt modelId="{EE6EEADC-2D0D-46B1-A783-B5EC841690F7}" type="pres">
      <dgm:prSet presAssocID="{21468889-81CB-48DC-9600-84D2D351A02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CEA6075-33ED-4757-B1BE-A33441A93383}" type="pres">
      <dgm:prSet presAssocID="{21468889-81CB-48DC-9600-84D2D351A02F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5038961A-CE58-47A7-A77F-D35B79EA5E75}" type="presOf" srcId="{37BB361C-BDFA-411D-A602-D030F7448986}" destId="{DE7C8033-5CB5-446E-8484-AEA0EF28E657}" srcOrd="0" destOrd="0" presId="urn:microsoft.com/office/officeart/2005/8/layout/vList2"/>
    <dgm:cxn modelId="{8C75472B-F02D-4467-A166-08870786D031}" srcId="{A66A07E9-69A9-4435-A778-C2455F5A10FA}" destId="{C64E2955-928F-4901-BD63-B94408BEAFB7}" srcOrd="1" destOrd="0" parTransId="{DBBD86DC-B532-4DEB-B913-287DBE0C7247}" sibTransId="{0BF82FCE-9E97-4205-AE88-DB056731E9C0}"/>
    <dgm:cxn modelId="{CEE7933E-0FC9-45F9-B607-9DE5C919B951}" srcId="{D7CC9695-5799-4518-A3A0-2CEB5DB6F15C}" destId="{37BB361C-BDFA-411D-A602-D030F7448986}" srcOrd="0" destOrd="0" parTransId="{4E5EAF99-6539-402A-AF26-1C7C998F1AAC}" sibTransId="{3A6481F1-F5E1-4EC9-BC7D-42962E221BFF}"/>
    <dgm:cxn modelId="{7B4FA149-7EFE-4BA6-9956-B32CF8EDEFBF}" srcId="{C64E2955-928F-4901-BD63-B94408BEAFB7}" destId="{320730C0-851B-42BD-ADD7-8C7168AE88EB}" srcOrd="0" destOrd="0" parTransId="{23692AAA-D786-4393-8B4C-468EC7394AD4}" sibTransId="{0A55E62D-746E-4302-B0F2-549CD8ECE0EE}"/>
    <dgm:cxn modelId="{1E3A4D70-C2FA-40F6-892E-A383BCEA3C68}" type="presOf" srcId="{C64E2955-928F-4901-BD63-B94408BEAFB7}" destId="{10529841-4DD6-4918-8B2C-59AF1F220261}" srcOrd="0" destOrd="0" presId="urn:microsoft.com/office/officeart/2005/8/layout/vList2"/>
    <dgm:cxn modelId="{1DA77B56-89B9-4DBF-A1E5-109FBBB2B585}" srcId="{A66A07E9-69A9-4435-A778-C2455F5A10FA}" destId="{D7CC9695-5799-4518-A3A0-2CEB5DB6F15C}" srcOrd="0" destOrd="0" parTransId="{772FB969-EC53-4FFC-A0E0-534D2EC12F87}" sibTransId="{81DCBBD7-33DD-46D9-8657-D312C0E0689E}"/>
    <dgm:cxn modelId="{AB0C7392-54D0-4A2D-8E15-4E6C08C249F8}" type="presOf" srcId="{A66A07E9-69A9-4435-A778-C2455F5A10FA}" destId="{EF3BE77F-1A5C-4F5F-BD30-800B3E7216BA}" srcOrd="0" destOrd="0" presId="urn:microsoft.com/office/officeart/2005/8/layout/vList2"/>
    <dgm:cxn modelId="{F0FDE4B9-AD91-4CCB-9933-610AD792BD2B}" type="presOf" srcId="{D7CC9695-5799-4518-A3A0-2CEB5DB6F15C}" destId="{0368685F-6830-4FE4-B17B-556C9EAE00A5}" srcOrd="0" destOrd="0" presId="urn:microsoft.com/office/officeart/2005/8/layout/vList2"/>
    <dgm:cxn modelId="{A3D137BA-6E5D-4289-8650-9ECF21FA3592}" srcId="{A66A07E9-69A9-4435-A778-C2455F5A10FA}" destId="{21468889-81CB-48DC-9600-84D2D351A02F}" srcOrd="2" destOrd="0" parTransId="{381FA277-925B-44D5-A788-6037B9D33452}" sibTransId="{CDF88038-C2E5-4C4E-8979-CCDCF4A09572}"/>
    <dgm:cxn modelId="{B42E81C2-01B9-4CF4-B132-B54D1525651E}" srcId="{21468889-81CB-48DC-9600-84D2D351A02F}" destId="{4191FB4A-9888-40B4-87DB-0BECAF98FFAC}" srcOrd="0" destOrd="0" parTransId="{5DD18187-5941-43C8-9E78-D96F68244805}" sibTransId="{FEB9FF1B-F72F-47CF-972A-0495EA53D60E}"/>
    <dgm:cxn modelId="{D17194CD-990E-46A5-AA5D-F85F7B7193C9}" type="presOf" srcId="{320730C0-851B-42BD-ADD7-8C7168AE88EB}" destId="{B4675EB6-D15A-4E3A-8AC6-FDC17E9DC39B}" srcOrd="0" destOrd="0" presId="urn:microsoft.com/office/officeart/2005/8/layout/vList2"/>
    <dgm:cxn modelId="{2A5F64DA-FEA4-4D9A-973D-230F38752E5B}" type="presOf" srcId="{21468889-81CB-48DC-9600-84D2D351A02F}" destId="{EE6EEADC-2D0D-46B1-A783-B5EC841690F7}" srcOrd="0" destOrd="0" presId="urn:microsoft.com/office/officeart/2005/8/layout/vList2"/>
    <dgm:cxn modelId="{A9BBE1F7-E5C4-40C9-8D4E-D010C1EEF06F}" type="presOf" srcId="{4191FB4A-9888-40B4-87DB-0BECAF98FFAC}" destId="{2CEA6075-33ED-4757-B1BE-A33441A93383}" srcOrd="0" destOrd="0" presId="urn:microsoft.com/office/officeart/2005/8/layout/vList2"/>
    <dgm:cxn modelId="{5DBBA627-FE1B-463E-AB2F-39A7E5F20EA4}" type="presParOf" srcId="{EF3BE77F-1A5C-4F5F-BD30-800B3E7216BA}" destId="{0368685F-6830-4FE4-B17B-556C9EAE00A5}" srcOrd="0" destOrd="0" presId="urn:microsoft.com/office/officeart/2005/8/layout/vList2"/>
    <dgm:cxn modelId="{D3688183-5B04-4665-8913-3500C5BF1280}" type="presParOf" srcId="{EF3BE77F-1A5C-4F5F-BD30-800B3E7216BA}" destId="{DE7C8033-5CB5-446E-8484-AEA0EF28E657}" srcOrd="1" destOrd="0" presId="urn:microsoft.com/office/officeart/2005/8/layout/vList2"/>
    <dgm:cxn modelId="{35DB6E41-3682-42E4-8AC9-721E2F16B4A9}" type="presParOf" srcId="{EF3BE77F-1A5C-4F5F-BD30-800B3E7216BA}" destId="{10529841-4DD6-4918-8B2C-59AF1F220261}" srcOrd="2" destOrd="0" presId="urn:microsoft.com/office/officeart/2005/8/layout/vList2"/>
    <dgm:cxn modelId="{165D2BB4-63C5-467C-84A8-70030D793980}" type="presParOf" srcId="{EF3BE77F-1A5C-4F5F-BD30-800B3E7216BA}" destId="{B4675EB6-D15A-4E3A-8AC6-FDC17E9DC39B}" srcOrd="3" destOrd="0" presId="urn:microsoft.com/office/officeart/2005/8/layout/vList2"/>
    <dgm:cxn modelId="{F53D3DC0-FAA7-485D-94AB-19657A11139E}" type="presParOf" srcId="{EF3BE77F-1A5C-4F5F-BD30-800B3E7216BA}" destId="{EE6EEADC-2D0D-46B1-A783-B5EC841690F7}" srcOrd="4" destOrd="0" presId="urn:microsoft.com/office/officeart/2005/8/layout/vList2"/>
    <dgm:cxn modelId="{06B23DA8-9C8B-41A5-916A-60653A608CD6}" type="presParOf" srcId="{EF3BE77F-1A5C-4F5F-BD30-800B3E7216BA}" destId="{2CEA6075-33ED-4757-B1BE-A33441A93383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423512-EE0A-4E5E-80F2-8AB0B0BC553D}">
      <dsp:nvSpPr>
        <dsp:cNvPr id="0" name=""/>
        <dsp:cNvSpPr/>
      </dsp:nvSpPr>
      <dsp:spPr>
        <a:xfrm>
          <a:off x="0" y="4545037"/>
          <a:ext cx="6807333" cy="99434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En</a:t>
          </a:r>
          <a:r>
            <a:rPr lang="en-US" sz="1800" kern="1200" dirty="0"/>
            <a:t> general </a:t>
          </a:r>
          <a14:m xmlns:a14="http://schemas.microsoft.com/office/drawing/2010/main">
            <m:oMath xmlns:m="http://schemas.openxmlformats.org/officeDocument/2006/math">
              <m:sSubSup>
                <m:sSubSupPr>
                  <m:ctrlPr>
                    <a:rPr lang="es-CO" sz="1800" i="1" kern="1200" smtClean="0"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es-CO" sz="1800" b="0" i="1" kern="1200" smtClean="0">
                      <a:latin typeface="Cambria Math" panose="02040503050406030204" pitchFamily="18" charset="0"/>
                    </a:rPr>
                    <m:t>𝑌</m:t>
                  </m:r>
                </m:e>
                <m:sub>
                  <m:r>
                    <a:rPr lang="es-CO" sz="1800" b="0" i="1" kern="1200" smtClean="0">
                      <a:latin typeface="Cambria Math" panose="02040503050406030204" pitchFamily="18" charset="0"/>
                    </a:rPr>
                    <m:t>𝑖</m:t>
                  </m:r>
                </m:sub>
                <m:sup>
                  <m:r>
                    <a:rPr lang="es-CO" sz="1800" b="0" i="1" kern="1200" smtClean="0">
                      <a:latin typeface="Cambria Math" panose="02040503050406030204" pitchFamily="18" charset="0"/>
                    </a:rPr>
                    <m:t>0</m:t>
                  </m:r>
                </m:sup>
              </m:sSubSup>
            </m:oMath>
          </a14:m>
          <a:r>
            <a:rPr lang="en-US" sz="1800" kern="1200" dirty="0"/>
            <a:t> </a:t>
          </a:r>
          <a:r>
            <a:rPr lang="en-US" sz="1800" kern="1200" dirty="0" err="1"/>
            <a:t>observados</a:t>
          </a:r>
          <a:r>
            <a:rPr lang="en-US" sz="1800" kern="1200" dirty="0"/>
            <a:t> </a:t>
          </a:r>
          <a:r>
            <a:rPr lang="en-US" sz="1800" kern="1200" dirty="0" err="1"/>
            <a:t>sobre</a:t>
          </a:r>
          <a:r>
            <a:rPr lang="en-US" sz="1800" kern="1200" dirty="0"/>
            <a:t> D=0 no </a:t>
          </a:r>
          <a:r>
            <a:rPr lang="en-US" sz="1800" kern="1200" dirty="0" err="1"/>
            <a:t>estima</a:t>
          </a:r>
          <a:r>
            <a:rPr lang="en-US" sz="1800" kern="1200" dirty="0"/>
            <a:t> </a:t>
          </a:r>
          <a:r>
            <a:rPr lang="en-US" sz="1800" kern="1200" dirty="0" err="1"/>
            <a:t>correctamente</a:t>
          </a:r>
          <a:r>
            <a:rPr lang="en-US" sz="1800" kern="1200" dirty="0"/>
            <a:t> </a:t>
          </a:r>
          <a14:m xmlns:a14="http://schemas.microsoft.com/office/drawing/2010/main">
            <m:oMath xmlns:m="http://schemas.openxmlformats.org/officeDocument/2006/math">
              <m:sSubSup>
                <m:sSubSupPr>
                  <m:ctrlPr>
                    <a:rPr lang="es-CO" sz="1800" i="1" kern="1200" smtClean="0"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es-CO" sz="1800" b="0" i="1" kern="1200" smtClean="0">
                      <a:latin typeface="Cambria Math" panose="02040503050406030204" pitchFamily="18" charset="0"/>
                    </a:rPr>
                    <m:t>𝑌</m:t>
                  </m:r>
                </m:e>
                <m:sub>
                  <m:r>
                    <a:rPr lang="es-CO" sz="1800" b="0" i="1" kern="1200" smtClean="0">
                      <a:latin typeface="Cambria Math" panose="02040503050406030204" pitchFamily="18" charset="0"/>
                    </a:rPr>
                    <m:t>𝑖</m:t>
                  </m:r>
                </m:sub>
                <m:sup>
                  <m:r>
                    <a:rPr lang="es-CO" sz="1800" b="0" i="1" kern="1200" smtClean="0">
                      <a:latin typeface="Cambria Math" panose="02040503050406030204" pitchFamily="18" charset="0"/>
                    </a:rPr>
                    <m:t>0</m:t>
                  </m:r>
                </m:sup>
              </m:sSubSup>
            </m:oMath>
          </a14:m>
          <a:r>
            <a:rPr lang="en-US" sz="1800" kern="1200" dirty="0"/>
            <a:t> </a:t>
          </a:r>
          <a:r>
            <a:rPr lang="en-US" sz="1800" kern="1200" dirty="0" err="1"/>
            <a:t>sobre</a:t>
          </a:r>
          <a:r>
            <a:rPr lang="en-US" sz="1800" kern="1200" dirty="0"/>
            <a:t> D=1 </a:t>
          </a:r>
          <a:r>
            <a:rPr lang="en-US" sz="1800" kern="1200" dirty="0" err="1"/>
            <a:t>porque</a:t>
          </a:r>
          <a:r>
            <a:rPr lang="en-US" sz="1800" kern="1200" dirty="0"/>
            <a:t> D=0 y D=1 son “</a:t>
          </a:r>
          <a:r>
            <a:rPr lang="en-US" sz="1800" kern="1200" dirty="0" err="1"/>
            <a:t>diferentes</a:t>
          </a:r>
          <a:r>
            <a:rPr lang="en-US" sz="1800" kern="1200" dirty="0"/>
            <a:t>” </a:t>
          </a:r>
          <a:r>
            <a:rPr lang="en-US" sz="1800" kern="1200" dirty="0" err="1"/>
            <a:t>en</a:t>
          </a:r>
          <a:r>
            <a:rPr lang="en-US" sz="1800" kern="1200" dirty="0"/>
            <a:t> </a:t>
          </a:r>
          <a:r>
            <a:rPr lang="en-US" sz="1800" kern="1200" dirty="0" err="1"/>
            <a:t>varias</a:t>
          </a:r>
          <a:r>
            <a:rPr lang="en-US" sz="1800" kern="1200" dirty="0"/>
            <a:t> </a:t>
          </a:r>
          <a:r>
            <a:rPr lang="en-US" sz="1800" kern="1200" dirty="0" err="1"/>
            <a:t>dimensiones</a:t>
          </a:r>
          <a:r>
            <a:rPr lang="en-US" sz="1800" kern="1200" dirty="0"/>
            <a:t> </a:t>
          </a:r>
        </a:p>
      </dsp:txBody>
      <dsp:txXfrm>
        <a:off x="0" y="4545037"/>
        <a:ext cx="6807333" cy="994343"/>
      </dsp:txXfrm>
    </dsp:sp>
    <dsp:sp modelId="{2BB21C95-8449-4390-8792-CB42E7452242}">
      <dsp:nvSpPr>
        <dsp:cNvPr id="0" name=""/>
        <dsp:cNvSpPr/>
      </dsp:nvSpPr>
      <dsp:spPr>
        <a:xfrm rot="10800000">
          <a:off x="0" y="3030652"/>
          <a:ext cx="6807333" cy="1529299"/>
        </a:xfrm>
        <a:prstGeom prst="upArrowCallou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800" kern="1200" dirty="0"/>
            <a:t>Para poder estimar estos parámetros de interés necesitamos poder estimar los contrafactuales</a:t>
          </a:r>
          <a:endParaRPr lang="en-US" sz="1800" kern="1200" dirty="0"/>
        </a:p>
      </dsp:txBody>
      <dsp:txXfrm rot="10800000">
        <a:off x="0" y="3030652"/>
        <a:ext cx="6807333" cy="993693"/>
      </dsp:txXfrm>
    </dsp:sp>
    <dsp:sp modelId="{EFB92D60-E451-4238-BD8F-15CA3426B134}">
      <dsp:nvSpPr>
        <dsp:cNvPr id="0" name=""/>
        <dsp:cNvSpPr/>
      </dsp:nvSpPr>
      <dsp:spPr>
        <a:xfrm rot="10800000">
          <a:off x="0" y="1516268"/>
          <a:ext cx="6807333" cy="1529299"/>
        </a:xfrm>
        <a:prstGeom prst="upArrowCallou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800" kern="1200" dirty="0"/>
            <a:t>Definimos una serie de parámetros teóricos:</a:t>
          </a:r>
          <a:endParaRPr lang="en-US" sz="1800" kern="1200" dirty="0"/>
        </a:p>
      </dsp:txBody>
      <dsp:txXfrm rot="-10800000">
        <a:off x="0" y="1516268"/>
        <a:ext cx="6807333" cy="536784"/>
      </dsp:txXfrm>
    </dsp:sp>
    <dsp:sp modelId="{A6FA72F6-2D7A-4B5F-B41F-F6269D6E8E93}">
      <dsp:nvSpPr>
        <dsp:cNvPr id="0" name=""/>
        <dsp:cNvSpPr/>
      </dsp:nvSpPr>
      <dsp:spPr>
        <a:xfrm>
          <a:off x="0" y="2053052"/>
          <a:ext cx="1701833" cy="45726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/>
            <a:t>ATE</a:t>
          </a:r>
          <a:endParaRPr lang="en-US" sz="2000" kern="1200" dirty="0"/>
        </a:p>
      </dsp:txBody>
      <dsp:txXfrm>
        <a:off x="0" y="2053052"/>
        <a:ext cx="1701833" cy="457260"/>
      </dsp:txXfrm>
    </dsp:sp>
    <dsp:sp modelId="{289E3E13-FABD-450F-968A-7554640D2A69}">
      <dsp:nvSpPr>
        <dsp:cNvPr id="0" name=""/>
        <dsp:cNvSpPr/>
      </dsp:nvSpPr>
      <dsp:spPr>
        <a:xfrm>
          <a:off x="1701833" y="2053052"/>
          <a:ext cx="1701833" cy="457260"/>
        </a:xfrm>
        <a:prstGeom prst="rect">
          <a:avLst/>
        </a:prstGeom>
        <a:solidFill>
          <a:schemeClr val="accent5">
            <a:tint val="40000"/>
            <a:alpha val="90000"/>
            <a:hueOff val="-2246587"/>
            <a:satOff val="-7611"/>
            <a:lumOff val="-97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ATT</a:t>
          </a:r>
          <a:endParaRPr 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1701833" y="2053052"/>
        <a:ext cx="1701833" cy="457260"/>
      </dsp:txXfrm>
    </dsp:sp>
    <dsp:sp modelId="{F7C281F7-4425-4FFE-81D2-CD8E7DB7E26C}">
      <dsp:nvSpPr>
        <dsp:cNvPr id="0" name=""/>
        <dsp:cNvSpPr/>
      </dsp:nvSpPr>
      <dsp:spPr>
        <a:xfrm>
          <a:off x="3403666" y="2053052"/>
          <a:ext cx="1701833" cy="457260"/>
        </a:xfrm>
        <a:prstGeom prst="rect">
          <a:avLst/>
        </a:prstGeom>
        <a:solidFill>
          <a:schemeClr val="accent5">
            <a:tint val="40000"/>
            <a:alpha val="90000"/>
            <a:hueOff val="-4493175"/>
            <a:satOff val="-15221"/>
            <a:lumOff val="-195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/>
            <a:t>ATU</a:t>
          </a:r>
          <a:endParaRPr lang="en-US" sz="2000" kern="1200" dirty="0"/>
        </a:p>
      </dsp:txBody>
      <dsp:txXfrm>
        <a:off x="3403666" y="2053052"/>
        <a:ext cx="1701833" cy="457260"/>
      </dsp:txXfrm>
    </dsp:sp>
    <dsp:sp modelId="{18199894-F0FB-4219-ACCF-809599ED8F08}">
      <dsp:nvSpPr>
        <dsp:cNvPr id="0" name=""/>
        <dsp:cNvSpPr/>
      </dsp:nvSpPr>
      <dsp:spPr>
        <a:xfrm>
          <a:off x="5105499" y="2053052"/>
          <a:ext cx="1701833" cy="457260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/>
            <a:t>En general ATE no es igual a ATT o ATU (heterogeneidad)</a:t>
          </a:r>
          <a:endParaRPr lang="en-US" sz="1400" kern="1200" dirty="0"/>
        </a:p>
      </dsp:txBody>
      <dsp:txXfrm>
        <a:off x="5105499" y="2053052"/>
        <a:ext cx="1701833" cy="457260"/>
      </dsp:txXfrm>
    </dsp:sp>
    <dsp:sp modelId="{7587C0BF-22A6-45A4-B8E7-749ACFA8F2D6}">
      <dsp:nvSpPr>
        <dsp:cNvPr id="0" name=""/>
        <dsp:cNvSpPr/>
      </dsp:nvSpPr>
      <dsp:spPr>
        <a:xfrm rot="10800000">
          <a:off x="0" y="1883"/>
          <a:ext cx="6807333" cy="1529299"/>
        </a:xfrm>
        <a:prstGeom prst="upArrowCallou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800" kern="1200" dirty="0"/>
            <a:t>Definimos resultados alternativos potenciales </a:t>
          </a:r>
          <a14:m xmlns:a14="http://schemas.microsoft.com/office/drawing/2010/main">
            <m:oMath xmlns:m="http://schemas.openxmlformats.org/officeDocument/2006/math">
              <m:sSubSup>
                <m:sSubSupPr>
                  <m:ctrlPr>
                    <a:rPr lang="es-CO" sz="1800" i="1" kern="1200" smtClean="0"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es-CO" sz="1800" b="0" i="1" kern="1200" smtClean="0">
                      <a:latin typeface="Cambria Math" panose="02040503050406030204" pitchFamily="18" charset="0"/>
                    </a:rPr>
                    <m:t>𝑌</m:t>
                  </m:r>
                </m:e>
                <m:sub>
                  <m:r>
                    <a:rPr lang="es-CO" sz="1800" b="0" i="1" kern="1200" smtClean="0">
                      <a:latin typeface="Cambria Math" panose="02040503050406030204" pitchFamily="18" charset="0"/>
                    </a:rPr>
                    <m:t>𝑖</m:t>
                  </m:r>
                </m:sub>
                <m:sup>
                  <m:r>
                    <a:rPr lang="es-CO" sz="1800" b="0" i="1" kern="1200" smtClean="0">
                      <a:latin typeface="Cambria Math" panose="02040503050406030204" pitchFamily="18" charset="0"/>
                    </a:rPr>
                    <m:t>0</m:t>
                  </m:r>
                </m:sup>
              </m:sSubSup>
              <m:r>
                <a:rPr lang="es-CO" sz="1800" b="0" i="1" kern="1200" smtClean="0">
                  <a:latin typeface="Cambria Math" panose="02040503050406030204" pitchFamily="18" charset="0"/>
                </a:rPr>
                <m:t>,</m:t>
              </m:r>
              <m:sSubSup>
                <m:sSubSupPr>
                  <m:ctrlPr>
                    <a:rPr lang="es-CO" sz="1800" i="1" kern="1200" smtClean="0"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es-CO" sz="1800" b="0" i="1" kern="1200" smtClean="0">
                      <a:latin typeface="Cambria Math" panose="02040503050406030204" pitchFamily="18" charset="0"/>
                    </a:rPr>
                    <m:t>𝑌</m:t>
                  </m:r>
                </m:e>
                <m:sub>
                  <m:r>
                    <a:rPr lang="es-CO" sz="1800" b="0" i="1" kern="1200" smtClean="0">
                      <a:latin typeface="Cambria Math" panose="02040503050406030204" pitchFamily="18" charset="0"/>
                    </a:rPr>
                    <m:t>𝑖</m:t>
                  </m:r>
                </m:sub>
                <m:sup>
                  <m:r>
                    <a:rPr lang="es-CO" sz="1800" b="0" i="1" kern="1200" smtClean="0">
                      <a:latin typeface="Cambria Math" panose="02040503050406030204" pitchFamily="18" charset="0"/>
                    </a:rPr>
                    <m:t>1</m:t>
                  </m:r>
                </m:sup>
              </m:sSubSup>
            </m:oMath>
          </a14:m>
          <a:endParaRPr lang="en-US" sz="1800" kern="1200" dirty="0"/>
        </a:p>
      </dsp:txBody>
      <dsp:txXfrm rot="10800000">
        <a:off x="0" y="1883"/>
        <a:ext cx="6807333" cy="9936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FCE73A-815A-432A-AB91-5DCF7751A84F}">
      <dsp:nvSpPr>
        <dsp:cNvPr id="0" name=""/>
        <dsp:cNvSpPr/>
      </dsp:nvSpPr>
      <dsp:spPr>
        <a:xfrm>
          <a:off x="130938" y="1393"/>
          <a:ext cx="4224635" cy="26826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0E984F-4689-431E-89BC-B010CD40BB08}">
      <dsp:nvSpPr>
        <dsp:cNvPr id="0" name=""/>
        <dsp:cNvSpPr/>
      </dsp:nvSpPr>
      <dsp:spPr>
        <a:xfrm>
          <a:off x="600342" y="447327"/>
          <a:ext cx="4224635" cy="26826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200" kern="1200"/>
            <a:t>Porque en general nosotros trabajaremos con un conjunto (una muestra)</a:t>
          </a:r>
          <a:endParaRPr lang="en-US" sz="3200" kern="1200"/>
        </a:p>
      </dsp:txBody>
      <dsp:txXfrm>
        <a:off x="678914" y="525899"/>
        <a:ext cx="4067491" cy="2525499"/>
      </dsp:txXfrm>
    </dsp:sp>
    <dsp:sp modelId="{7C582EF2-A6E1-4DB8-9CB1-1BEA642ADCF5}">
      <dsp:nvSpPr>
        <dsp:cNvPr id="0" name=""/>
        <dsp:cNvSpPr/>
      </dsp:nvSpPr>
      <dsp:spPr>
        <a:xfrm>
          <a:off x="5294381" y="1393"/>
          <a:ext cx="4224635" cy="26826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4C4EF9-9057-4B96-80C0-05D53D1B3CAD}">
      <dsp:nvSpPr>
        <dsp:cNvPr id="0" name=""/>
        <dsp:cNvSpPr/>
      </dsp:nvSpPr>
      <dsp:spPr>
        <a:xfrm>
          <a:off x="5763785" y="447327"/>
          <a:ext cx="4224635" cy="26826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200" kern="1200"/>
            <a:t>De vuelta al excel</a:t>
          </a:r>
          <a:endParaRPr lang="en-US" sz="3200" kern="1200"/>
        </a:p>
      </dsp:txBody>
      <dsp:txXfrm>
        <a:off x="5842357" y="525899"/>
        <a:ext cx="4067491" cy="25254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68685F-6830-4FE4-B17B-556C9EAE00A5}">
      <dsp:nvSpPr>
        <dsp:cNvPr id="0" name=""/>
        <dsp:cNvSpPr/>
      </dsp:nvSpPr>
      <dsp:spPr>
        <a:xfrm>
          <a:off x="0" y="50656"/>
          <a:ext cx="5257800" cy="12712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200" kern="1200"/>
            <a:t>Efectos de spillover:</a:t>
          </a:r>
          <a:endParaRPr lang="en-US" sz="3200" kern="1200"/>
        </a:p>
      </dsp:txBody>
      <dsp:txXfrm>
        <a:off x="62055" y="112711"/>
        <a:ext cx="5133690" cy="1147095"/>
      </dsp:txXfrm>
    </dsp:sp>
    <dsp:sp modelId="{DE7C8033-5CB5-446E-8484-AEA0EF28E657}">
      <dsp:nvSpPr>
        <dsp:cNvPr id="0" name=""/>
        <dsp:cNvSpPr/>
      </dsp:nvSpPr>
      <dsp:spPr>
        <a:xfrm>
          <a:off x="0" y="1321861"/>
          <a:ext cx="5257800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935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O" sz="2500" kern="1200"/>
            <a:t>vacuna </a:t>
          </a:r>
          <a:endParaRPr lang="en-US" sz="2500" kern="1200"/>
        </a:p>
      </dsp:txBody>
      <dsp:txXfrm>
        <a:off x="0" y="1321861"/>
        <a:ext cx="5257800" cy="529920"/>
      </dsp:txXfrm>
    </dsp:sp>
    <dsp:sp modelId="{10529841-4DD6-4918-8B2C-59AF1F220261}">
      <dsp:nvSpPr>
        <dsp:cNvPr id="0" name=""/>
        <dsp:cNvSpPr/>
      </dsp:nvSpPr>
      <dsp:spPr>
        <a:xfrm>
          <a:off x="0" y="1851781"/>
          <a:ext cx="5257800" cy="1271205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200" kern="1200"/>
            <a:t>Efectos de red:</a:t>
          </a:r>
          <a:endParaRPr lang="en-US" sz="3200" kern="1200"/>
        </a:p>
      </dsp:txBody>
      <dsp:txXfrm>
        <a:off x="62055" y="1913836"/>
        <a:ext cx="5133690" cy="1147095"/>
      </dsp:txXfrm>
    </dsp:sp>
    <dsp:sp modelId="{B4675EB6-D15A-4E3A-8AC6-FDC17E9DC39B}">
      <dsp:nvSpPr>
        <dsp:cNvPr id="0" name=""/>
        <dsp:cNvSpPr/>
      </dsp:nvSpPr>
      <dsp:spPr>
        <a:xfrm>
          <a:off x="0" y="3122986"/>
          <a:ext cx="5257800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935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O" sz="2500" kern="1200"/>
            <a:t>información</a:t>
          </a:r>
          <a:endParaRPr lang="en-US" sz="2500" kern="1200"/>
        </a:p>
      </dsp:txBody>
      <dsp:txXfrm>
        <a:off x="0" y="3122986"/>
        <a:ext cx="5257800" cy="529920"/>
      </dsp:txXfrm>
    </dsp:sp>
    <dsp:sp modelId="{EE6EEADC-2D0D-46B1-A783-B5EC841690F7}">
      <dsp:nvSpPr>
        <dsp:cNvPr id="0" name=""/>
        <dsp:cNvSpPr/>
      </dsp:nvSpPr>
      <dsp:spPr>
        <a:xfrm>
          <a:off x="0" y="3652906"/>
          <a:ext cx="5257800" cy="127120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200" kern="1200"/>
            <a:t>Efectos de equilibrio económico general:</a:t>
          </a:r>
          <a:endParaRPr lang="en-US" sz="3200" kern="1200"/>
        </a:p>
      </dsp:txBody>
      <dsp:txXfrm>
        <a:off x="62055" y="3714961"/>
        <a:ext cx="5133690" cy="1147095"/>
      </dsp:txXfrm>
    </dsp:sp>
    <dsp:sp modelId="{2CEA6075-33ED-4757-B1BE-A33441A93383}">
      <dsp:nvSpPr>
        <dsp:cNvPr id="0" name=""/>
        <dsp:cNvSpPr/>
      </dsp:nvSpPr>
      <dsp:spPr>
        <a:xfrm>
          <a:off x="0" y="4924111"/>
          <a:ext cx="5257800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935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O" sz="2500" kern="1200"/>
            <a:t>Escalar una intervención</a:t>
          </a:r>
          <a:endParaRPr lang="en-US" sz="2500" kern="1200"/>
        </a:p>
      </dsp:txBody>
      <dsp:txXfrm>
        <a:off x="0" y="4924111"/>
        <a:ext cx="5257800" cy="529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9520F9-52E3-45C4-AF1B-8B3B392BE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23BC782-2D9D-46E8-AE72-700A1B29F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28ADB5-DC8F-4EEE-8BC9-F4CCC8C49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739A4-69B7-4D57-817E-3BAD52EDAA37}" type="datetimeFigureOut">
              <a:rPr lang="es-CO" smtClean="0"/>
              <a:t>2/09/2020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8258AD-C59C-49B6-A454-80FD97CF0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426A9E-B2F0-4435-AED5-D777CE19F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241E-715E-4A70-B260-CC3212C4AE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58693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DE2753-7BB7-46BD-AC6F-F861D06A1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E704199-07C6-4E7A-80B4-8C91DDBBA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9D9A32-2582-4F80-ABBC-D7081D516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739A4-69B7-4D57-817E-3BAD52EDAA37}" type="datetimeFigureOut">
              <a:rPr lang="es-CO" smtClean="0"/>
              <a:t>2/09/2020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01B208-D1D3-45BD-9723-9E81B631A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BF01B1-1786-43B1-9DCE-769AE07A1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241E-715E-4A70-B260-CC3212C4AE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7888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D062A79-115C-4F53-ABD1-614B43580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4A3996C-4AC2-4D9C-B2C1-10FD5B4E77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D804DA-A288-4427-AD66-CEF2DBD95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739A4-69B7-4D57-817E-3BAD52EDAA37}" type="datetimeFigureOut">
              <a:rPr lang="es-CO" smtClean="0"/>
              <a:t>2/09/2020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C0E3D1-67AE-4190-B124-64510D917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A2213F-F000-4E96-98F4-604135233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241E-715E-4A70-B260-CC3212C4AE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3762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CA32E8-9EA7-4449-8D2E-621D657F2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31D072-1B7F-4DEA-8A13-D2D855BEF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572760-7066-49D0-AD52-FD72A8112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739A4-69B7-4D57-817E-3BAD52EDAA37}" type="datetimeFigureOut">
              <a:rPr lang="es-CO" smtClean="0"/>
              <a:t>2/09/2020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8F76EA-6180-4CF6-81E9-892D79706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9B78E2-864C-4F29-A289-6F89A1922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241E-715E-4A70-B260-CC3212C4AE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6111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364719-A5FB-4DD9-8C59-626CD096F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8ADB2F-6BDB-4CF3-B594-29E4D8B98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0A6F4F-5327-442E-8ED9-71127A221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739A4-69B7-4D57-817E-3BAD52EDAA37}" type="datetimeFigureOut">
              <a:rPr lang="es-CO" smtClean="0"/>
              <a:t>2/09/2020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7F8BB3-6060-44FB-820D-E41B280AD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081466-41BF-4502-9025-C9101D644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241E-715E-4A70-B260-CC3212C4AE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539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167F17-F87E-4ED2-A158-295A56E16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C05011-AC29-4CDF-A6B1-48F1A5FCFF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5697221-B607-4A30-BE35-01C15056B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E8272C4-71D1-4F83-BE99-7B4BB61A7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739A4-69B7-4D57-817E-3BAD52EDAA37}" type="datetimeFigureOut">
              <a:rPr lang="es-CO" smtClean="0"/>
              <a:t>2/09/2020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63ACD73-021B-48EF-88D2-E4B3430BA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142D41-30F3-4DE5-ADD7-EECED088E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241E-715E-4A70-B260-CC3212C4AE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23443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C4D750-2EC5-4D2C-957F-F664F3C29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145FAD-5EBD-4E2F-A300-EE03CFB2A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93F386A-C619-4595-9AC5-0FAC9C113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D725066-4D04-4DC1-9640-B08FCAA02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8E71490-FA22-4155-AD97-3D20729E2D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43BB628-F4AB-4B17-9A6C-400E1229A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739A4-69B7-4D57-817E-3BAD52EDAA37}" type="datetimeFigureOut">
              <a:rPr lang="es-CO" smtClean="0"/>
              <a:t>2/09/2020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1B3406D-EC42-4404-B30F-2867E6AC3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AE9F055-C62B-49CD-A5E6-7EC2ABC73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241E-715E-4A70-B260-CC3212C4AE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07100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A45320-F8A3-4A03-8413-5080BF02F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2F5ED08-5442-45E5-AC19-3005C2B4A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739A4-69B7-4D57-817E-3BAD52EDAA37}" type="datetimeFigureOut">
              <a:rPr lang="es-CO" smtClean="0"/>
              <a:t>2/09/2020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6A88FD2-3059-49B9-BF5D-C3A26A30A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6C1653A-044F-44E4-8FFE-38668DC73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241E-715E-4A70-B260-CC3212C4AE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59647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901E2D6-A191-45B8-BCB8-637621A2D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739A4-69B7-4D57-817E-3BAD52EDAA37}" type="datetimeFigureOut">
              <a:rPr lang="es-CO" smtClean="0"/>
              <a:t>2/09/2020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E4F57D0-A1F8-458A-9120-B3C177A33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2B60154-4C29-4865-800A-650C67D10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241E-715E-4A70-B260-CC3212C4AE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1626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50A40-1F3A-45F3-A1E5-D45D3201A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B6288C-9805-4137-85EA-3BC7AF875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55A358D-0A1A-48C5-AFDB-342EFD577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291B919-5D67-4B3F-B28C-349A8B584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739A4-69B7-4D57-817E-3BAD52EDAA37}" type="datetimeFigureOut">
              <a:rPr lang="es-CO" smtClean="0"/>
              <a:t>2/09/2020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5CACF00-BE3B-49F5-9432-5BB5092D4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E07765-3844-48F5-BD27-6974D5335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241E-715E-4A70-B260-CC3212C4AE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99993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DD59C9-71EF-49E4-94D5-2122FEB52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82D0A16-7EA4-47E4-B0E6-2EEAE392F8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8F963E9-AE34-4ED9-8D1B-13A7450862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C5EFD4D-9DE6-436A-AE1F-433AB454F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739A4-69B7-4D57-817E-3BAD52EDAA37}" type="datetimeFigureOut">
              <a:rPr lang="es-CO" smtClean="0"/>
              <a:t>2/09/2020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DA38992-9504-4257-B228-66A6B4813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B07E63-6B44-42DC-8DCF-C4C25167E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241E-715E-4A70-B260-CC3212C4AE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7197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9093CDA-4379-4187-9BF3-FC2015169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7F09A89-22D3-444C-96A8-96183ABE7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0114CE-475C-4548-8382-295DF83201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739A4-69B7-4D57-817E-3BAD52EDAA37}" type="datetimeFigureOut">
              <a:rPr lang="es-CO" smtClean="0"/>
              <a:t>2/09/2020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CAEE80-9C0D-4D65-94B1-B60F00A277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B31245-C928-4304-96C1-5B04DD903E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6241E-715E-4A70-B260-CC3212C4AE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48058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F1D4E-2B05-465B-B445-7B86836F34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Evaluación de Impacto: </a:t>
            </a:r>
            <a:br>
              <a:rPr lang="es-CO" dirty="0"/>
            </a:br>
            <a:r>
              <a:rPr lang="es-CO" dirty="0"/>
              <a:t>El modelo causal de </a:t>
            </a:r>
            <a:r>
              <a:rPr lang="es-CO" dirty="0" err="1"/>
              <a:t>Rubin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10B385-1928-4BD2-8CE9-49553DD7A3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Francesco Bogliacino</a:t>
            </a:r>
          </a:p>
        </p:txBody>
      </p:sp>
    </p:spTree>
    <p:extLst>
      <p:ext uri="{BB962C8B-B14F-4D97-AF65-F5344CB8AC3E}">
        <p14:creationId xmlns:p14="http://schemas.microsoft.com/office/powerpoint/2010/main" val="2830259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D5B362-0C3A-495C-BA10-456D59DFB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s-CO" sz="4000" dirty="0">
                <a:solidFill>
                  <a:srgbClr val="FFFFFF"/>
                </a:solidFill>
              </a:rPr>
              <a:t>De dónde nace el problema de la evaluación?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50AC45-E6B9-4E33-9187-4D7B9DCB5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 lnSpcReduction="10000"/>
          </a:bodyPr>
          <a:lstStyle/>
          <a:p>
            <a:r>
              <a:rPr lang="es-CO" sz="2400" dirty="0"/>
              <a:t>Yo observo </a:t>
            </a:r>
          </a:p>
          <a:p>
            <a:pPr lvl="1"/>
            <a:r>
              <a:rPr lang="es-CO" dirty="0"/>
              <a:t>Y1 para los que D=1</a:t>
            </a:r>
          </a:p>
          <a:p>
            <a:pPr lvl="1"/>
            <a:r>
              <a:rPr lang="es-CO" dirty="0"/>
              <a:t>Y0 para los que D=0</a:t>
            </a:r>
          </a:p>
          <a:p>
            <a:r>
              <a:rPr lang="es-CO" sz="2400" dirty="0"/>
              <a:t>Pero quisiera observar </a:t>
            </a:r>
          </a:p>
          <a:p>
            <a:pPr lvl="1"/>
            <a:r>
              <a:rPr lang="es-CO" dirty="0"/>
              <a:t>Y0 para los que D=1</a:t>
            </a:r>
          </a:p>
          <a:p>
            <a:pPr lvl="1"/>
            <a:r>
              <a:rPr lang="es-CO" dirty="0"/>
              <a:t>Y1 para los que D=0</a:t>
            </a:r>
          </a:p>
          <a:p>
            <a:pPr lvl="1"/>
            <a:endParaRPr lang="es-CO" dirty="0"/>
          </a:p>
          <a:p>
            <a:pPr lvl="1"/>
            <a:r>
              <a:rPr lang="es-CO" dirty="0"/>
              <a:t>Para poder estimar parámetros causales</a:t>
            </a:r>
          </a:p>
          <a:p>
            <a:pPr lvl="1"/>
            <a:r>
              <a:rPr lang="es-CO" dirty="0"/>
              <a:t>De vuelta al </a:t>
            </a:r>
            <a:r>
              <a:rPr lang="es-CO" dirty="0" err="1"/>
              <a:t>excel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83151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3EAD12-AD07-4AF1-8A63-735BAF9BB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s-CO">
                <a:solidFill>
                  <a:srgbClr val="FFFFFF"/>
                </a:solidFill>
              </a:rPr>
              <a:t>SDO</a:t>
            </a:r>
          </a:p>
        </p:txBody>
      </p:sp>
      <p:sp>
        <p:nvSpPr>
          <p:cNvPr id="19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74D42D8-F5B6-4BDF-A014-8242AAEE31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47308" y="591344"/>
                <a:ext cx="6906491" cy="5585619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𝑆𝐷𝑂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O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s-CO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  <m:e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s-CO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e>
                        <m:e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O" b="0" dirty="0"/>
              </a:p>
              <a:p>
                <a:endParaRPr lang="es-CO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74D42D8-F5B6-4BDF-A014-8242AAEE31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47308" y="591344"/>
                <a:ext cx="6906491" cy="558561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adroTexto 3">
            <a:extLst>
              <a:ext uri="{FF2B5EF4-FFF2-40B4-BE49-F238E27FC236}">
                <a16:creationId xmlns:a16="http://schemas.microsoft.com/office/drawing/2014/main" id="{0F88F272-77E8-4DC8-AC1A-F1FAAE2896CB}"/>
              </a:ext>
            </a:extLst>
          </p:cNvPr>
          <p:cNvSpPr txBox="1"/>
          <p:nvPr/>
        </p:nvSpPr>
        <p:spPr>
          <a:xfrm>
            <a:off x="4167272" y="591343"/>
            <a:ext cx="64538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/>
              <a:t>Piensen en el caso de la educación que predice un incremento en el sueldo, qué pasa si usamos la diferencia en el sueldo para estimar impacto causal?</a:t>
            </a:r>
          </a:p>
        </p:txBody>
      </p:sp>
    </p:spTree>
    <p:extLst>
      <p:ext uri="{BB962C8B-B14F-4D97-AF65-F5344CB8AC3E}">
        <p14:creationId xmlns:p14="http://schemas.microsoft.com/office/powerpoint/2010/main" val="3470096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3EAD12-AD07-4AF1-8A63-735BAF9BB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s-CO">
                <a:solidFill>
                  <a:srgbClr val="FFFFFF"/>
                </a:solidFill>
              </a:rPr>
              <a:t>SDO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74D42D8-F5B6-4BDF-A014-8242AAEE31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6834" y="591344"/>
                <a:ext cx="10666965" cy="5585619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O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s-CO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  <m:e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s-CO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e>
                        <m:e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O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s-CO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  <m:e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s-CO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e>
                        <m:e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e>
                        <m:e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s-CO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e>
                        <m:e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O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s-CO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e>
                        <m:e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s-CO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e>
                        <m:e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s-CO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e>
                        <m:e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</m:oMath>
                  </m:oMathPara>
                </a14:m>
                <a:endParaRPr lang="es-CO" b="0" dirty="0"/>
              </a:p>
              <a:p>
                <a:endParaRPr lang="es-CO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74D42D8-F5B6-4BDF-A014-8242AAEE31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6834" y="591344"/>
                <a:ext cx="10666965" cy="558561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2322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3EAD12-AD07-4AF1-8A63-735BAF9BB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s-CO">
                <a:solidFill>
                  <a:srgbClr val="FFFFFF"/>
                </a:solidFill>
              </a:rPr>
              <a:t>SDO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74D42D8-F5B6-4BDF-A014-8242AAEE31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6834" y="591344"/>
                <a:ext cx="10666965" cy="5585619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O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𝑇𝑇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𝑆𝐵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O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s-CO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𝑇𝑇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s-CO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e>
                    </m:d>
                    <m:r>
                      <a:rPr lang="es-CO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s-CO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s-CO" i="1">
                        <a:latin typeface="Cambria Math" panose="02040503050406030204" pitchFamily="18" charset="0"/>
                      </a:rPr>
                      <m:t>𝐴𝑇𝑇</m:t>
                    </m:r>
                    <m:r>
                      <a:rPr lang="es-CO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s-CO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d>
                    <m:r>
                      <a:rPr lang="es-CO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s-CO" i="1">
                        <a:latin typeface="Cambria Math" panose="02040503050406030204" pitchFamily="18" charset="0"/>
                      </a:rPr>
                      <m:t>𝐴𝑇𝑈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𝑆𝐵</m:t>
                    </m:r>
                  </m:oMath>
                </a14:m>
                <a:r>
                  <a:rPr lang="es-CO" b="0" dirty="0"/>
                  <a:t>=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𝑇𝐸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d>
                      <m:r>
                        <a:rPr lang="es-CO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𝐴𝑇𝑇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d>
                      <m:r>
                        <a:rPr lang="es-CO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𝐴𝑇𝑈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𝑆𝐵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O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1" i="1" smtClean="0">
                          <a:latin typeface="Cambria Math" panose="02040503050406030204" pitchFamily="18" charset="0"/>
                        </a:rPr>
                        <m:t>𝑨𝑻𝑬</m:t>
                      </m:r>
                      <m:r>
                        <a:rPr lang="es-CO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s-CO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  <m: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</m:d>
                      <m:r>
                        <a:rPr lang="es-CO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O" b="1" i="1">
                          <a:latin typeface="Cambria Math" panose="02040503050406030204" pitchFamily="18" charset="0"/>
                        </a:rPr>
                        <m:t>𝑨𝑻𝑻</m:t>
                      </m:r>
                      <m:r>
                        <a:rPr lang="es-CO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b="1" i="1">
                          <a:latin typeface="Cambria Math" panose="02040503050406030204" pitchFamily="18" charset="0"/>
                        </a:rPr>
                        <m:t>𝑨𝑻𝑼</m:t>
                      </m:r>
                      <m:r>
                        <a:rPr lang="es-CO" b="1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s-CO" b="1" i="1" smtClean="0">
                          <a:latin typeface="Cambria Math" panose="02040503050406030204" pitchFamily="18" charset="0"/>
                        </a:rPr>
                        <m:t>𝑺𝑩</m:t>
                      </m:r>
                    </m:oMath>
                  </m:oMathPara>
                </a14:m>
                <a:endParaRPr lang="es-CO" b="1" dirty="0"/>
              </a:p>
              <a:p>
                <a:endParaRPr lang="es-CO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74D42D8-F5B6-4BDF-A014-8242AAEE31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6834" y="591344"/>
                <a:ext cx="10666965" cy="5585619"/>
              </a:xfrm>
              <a:blipFill>
                <a:blip r:embed="rId2"/>
                <a:stretch>
                  <a:fillRect r="-108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6900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9D2266-5D09-4601-90E5-ABA571D27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La teoría detrás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72238D-D373-4148-97A3-D4DEDBF8E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D=1 es el resultado de una elección [el político, el ciudadano, ….]</a:t>
            </a:r>
          </a:p>
          <a:p>
            <a:r>
              <a:rPr lang="es-CO" dirty="0"/>
              <a:t>Esta decisión se toma con base cierta información y un criterio decisional. ESTA ES LA TEORÍA ECONÓMICA</a:t>
            </a:r>
          </a:p>
        </p:txBody>
      </p:sp>
    </p:spTree>
    <p:extLst>
      <p:ext uri="{BB962C8B-B14F-4D97-AF65-F5344CB8AC3E}">
        <p14:creationId xmlns:p14="http://schemas.microsoft.com/office/powerpoint/2010/main" val="2111780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48B9D4-CFFB-4A52-A392-F43C35A4B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La </a:t>
            </a:r>
            <a:r>
              <a:rPr lang="es-CO" dirty="0" err="1"/>
              <a:t>switching</a:t>
            </a:r>
            <a:r>
              <a:rPr lang="es-CO" dirty="0"/>
              <a:t> </a:t>
            </a:r>
            <a:r>
              <a:rPr lang="es-CO" dirty="0" err="1"/>
              <a:t>regression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1FDBC23E-53A3-4C8A-8149-6088C8438D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O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s-CO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s-CO" b="0" i="0" smtClean="0">
                        <a:latin typeface="Cambria Math" panose="02040503050406030204" pitchFamily="18" charset="0"/>
                      </a:rPr>
                      <m:t>+(</m:t>
                    </m:r>
                    <m:sSubSup>
                      <m:sSubSup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s-CO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s-CO" b="0" i="0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s-CO" b="0" i="0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O" dirty="0"/>
                  <a:t>=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𝐸</m:t>
                      </m:r>
                      <m:sSubSup>
                        <m:sSubSup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]+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𝐸</m:t>
                      </m:r>
                      <m:sSubSup>
                        <m:sSubSup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s-CO" i="1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O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1FDBC23E-53A3-4C8A-8149-6088C8438D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3847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F97B28-12AB-40AB-A618-5CE257E94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La </a:t>
            </a:r>
            <a:r>
              <a:rPr lang="es-CO" dirty="0" err="1"/>
              <a:t>switching</a:t>
            </a:r>
            <a:r>
              <a:rPr lang="es-CO" dirty="0"/>
              <a:t> </a:t>
            </a:r>
            <a:r>
              <a:rPr lang="es-CO" dirty="0" err="1"/>
              <a:t>regression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2F23C7-9439-4442-97FC-808BA6112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La </a:t>
            </a:r>
            <a:r>
              <a:rPr lang="es-CO" i="1" dirty="0"/>
              <a:t>definición </a:t>
            </a:r>
            <a:r>
              <a:rPr lang="es-CO" dirty="0"/>
              <a:t>de </a:t>
            </a:r>
            <a:r>
              <a:rPr lang="es-CO" dirty="0" err="1"/>
              <a:t>outcome</a:t>
            </a:r>
            <a:r>
              <a:rPr lang="es-CO" dirty="0"/>
              <a:t> alternativo potencial nos lleva a definir el </a:t>
            </a:r>
            <a:r>
              <a:rPr lang="es-CO" dirty="0" err="1"/>
              <a:t>outcome</a:t>
            </a:r>
            <a:r>
              <a:rPr lang="es-CO" dirty="0"/>
              <a:t> a través de un modelo lineal</a:t>
            </a:r>
          </a:p>
          <a:p>
            <a:r>
              <a:rPr lang="es-CO" dirty="0"/>
              <a:t>Esto implica que:</a:t>
            </a:r>
          </a:p>
          <a:p>
            <a:pPr lvl="1"/>
            <a:r>
              <a:rPr lang="es-CO" dirty="0"/>
              <a:t>Necesitamos un estimador que estime correctamente ese Beta;</a:t>
            </a:r>
          </a:p>
          <a:p>
            <a:pPr lvl="1"/>
            <a:r>
              <a:rPr lang="es-CO" dirty="0"/>
              <a:t>Que si la asignación de ese D es exógena, ese estimador es OLS</a:t>
            </a:r>
          </a:p>
          <a:p>
            <a:r>
              <a:rPr lang="es-CO" dirty="0"/>
              <a:t>Esto no implica:</a:t>
            </a:r>
          </a:p>
          <a:p>
            <a:pPr lvl="1"/>
            <a:r>
              <a:rPr lang="es-CO" dirty="0"/>
              <a:t>Que OLS siempre me identifica Beta;</a:t>
            </a:r>
          </a:p>
          <a:p>
            <a:pPr lvl="1"/>
            <a:r>
              <a:rPr lang="es-CO" dirty="0"/>
              <a:t>Esto no tiene nada que ver con que yo pueda usar OLS (el software lo va a hacer si yo quiero pero depende de como interpreto los datos)  </a:t>
            </a:r>
          </a:p>
        </p:txBody>
      </p:sp>
    </p:spTree>
    <p:extLst>
      <p:ext uri="{BB962C8B-B14F-4D97-AF65-F5344CB8AC3E}">
        <p14:creationId xmlns:p14="http://schemas.microsoft.com/office/powerpoint/2010/main" val="3663097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271AFB-9CE6-48AC-827A-7C6CB6AA6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The</a:t>
            </a:r>
            <a:r>
              <a:rPr lang="es-CO" dirty="0"/>
              <a:t> OLS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65F8F3EC-DA20-4D80-B46F-8E5057D69B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CO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𝑂𝐿𝑆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d>
                            <m:d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</m:d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[</m:t>
                          </m:r>
                          <m:d>
                            <m:d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</m:d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[</m:t>
                          </m:r>
                          <m:d>
                            <m:d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</m:d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[</m:t>
                          </m:r>
                          <m:d>
                            <m:d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</m:d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s-CO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s-CO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</m:sSub>
                            </m:e>
                          </m:acc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acc>
                            <m:accPr>
                              <m:chr m:val="̅"/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</m:sSub>
                            </m:e>
                          </m:acc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acc>
                            <m:accPr>
                              <m:chr m:val="̅"/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</m:sSub>
                            </m:e>
                          </m:acc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  <m:acc>
                            <m:accPr>
                              <m:chr m:val="̅"/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</m:sSub>
                            </m:e>
                          </m:acc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CO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acc>
                            <m:accPr>
                              <m:chr m:val="̅"/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</m:sSub>
                            </m:e>
                          </m:acc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𝑃</m:t>
                          </m:r>
                          <m:acc>
                            <m:accPr>
                              <m:chr m:val="̅"/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</m:sSub>
                            </m:e>
                          </m:acc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  <m:acc>
                            <m:accPr>
                              <m:chr m:val="̅"/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</m:sSub>
                            </m:e>
                          </m:acc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</m:sSub>
                        </m:e>
                      </m:acc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65F8F3EC-DA20-4D80-B46F-8E5057D69B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2400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11EA1E-A02C-4E99-BDEC-08515582A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Otra manera de verla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9B258C7E-FFB6-406D-B4CB-2D1D153BE7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spcAft>
                    <a:spcPts val="24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α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α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m:rPr>
                              <m:sty m:val="p"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s-CO" b="0" i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O" b="0" i="1" dirty="0">
                  <a:latin typeface="Cambria Math" panose="02040503050406030204" pitchFamily="18" charset="0"/>
                </a:endParaRPr>
              </a:p>
              <a:p>
                <a:pPr marL="0" indent="0">
                  <a:spcAft>
                    <a:spcPts val="24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r>
                        <a:rPr lang="es-C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O" b="0" i="1" dirty="0">
                  <a:latin typeface="Cambria Math" panose="02040503050406030204" pitchFamily="18" charset="0"/>
                </a:endParaRPr>
              </a:p>
              <a:p>
                <a:pPr marL="0" indent="0">
                  <a:spcAft>
                    <a:spcPts val="24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s-C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</m:oMath>
                  </m:oMathPara>
                </a14:m>
                <a:endParaRPr lang="es-CO" dirty="0"/>
              </a:p>
              <a:p>
                <a:endParaRPr lang="es-CO" dirty="0"/>
              </a:p>
              <a:p>
                <a:endParaRPr lang="es-CO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9B258C7E-FFB6-406D-B4CB-2D1D153BE7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8639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ABD90C-F28D-4014-992C-069784BC9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En Stata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1798B6-6123-4113-BCAD-EBA35D0A0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s-CO" dirty="0" err="1"/>
              <a:t>clear</a:t>
            </a:r>
            <a:endParaRPr lang="es-CO" dirty="0"/>
          </a:p>
          <a:p>
            <a:r>
              <a:rPr lang="es-CO" dirty="0"/>
              <a:t>set more off</a:t>
            </a:r>
          </a:p>
          <a:p>
            <a:r>
              <a:rPr lang="es-CO" dirty="0" err="1"/>
              <a:t>prog</a:t>
            </a:r>
            <a:r>
              <a:rPr lang="es-CO" dirty="0"/>
              <a:t> </a:t>
            </a:r>
            <a:r>
              <a:rPr lang="es-CO" dirty="0" err="1"/>
              <a:t>drop</a:t>
            </a:r>
            <a:r>
              <a:rPr lang="es-CO" dirty="0"/>
              <a:t> _</a:t>
            </a:r>
            <a:r>
              <a:rPr lang="es-CO" dirty="0" err="1"/>
              <a:t>all</a:t>
            </a:r>
            <a:endParaRPr lang="es-CO" dirty="0"/>
          </a:p>
          <a:p>
            <a:endParaRPr lang="es-CO" dirty="0"/>
          </a:p>
          <a:p>
            <a:r>
              <a:rPr lang="es-CO" dirty="0"/>
              <a:t>set </a:t>
            </a:r>
            <a:r>
              <a:rPr lang="es-CO" dirty="0" err="1"/>
              <a:t>obs</a:t>
            </a:r>
            <a:r>
              <a:rPr lang="es-CO" dirty="0"/>
              <a:t> 200</a:t>
            </a:r>
          </a:p>
          <a:p>
            <a:r>
              <a:rPr lang="es-CO" dirty="0"/>
              <a:t>gen </a:t>
            </a:r>
            <a:r>
              <a:rPr lang="es-CO" dirty="0" err="1"/>
              <a:t>iid</a:t>
            </a:r>
            <a:r>
              <a:rPr lang="es-CO" dirty="0"/>
              <a:t>=_n</a:t>
            </a:r>
          </a:p>
          <a:p>
            <a:r>
              <a:rPr lang="es-CO" dirty="0"/>
              <a:t>gen W1=</a:t>
            </a:r>
            <a:r>
              <a:rPr lang="es-CO" dirty="0" err="1"/>
              <a:t>runiformint</a:t>
            </a:r>
            <a:r>
              <a:rPr lang="es-CO" dirty="0"/>
              <a:t>(1,6)</a:t>
            </a:r>
          </a:p>
          <a:p>
            <a:r>
              <a:rPr lang="es-CO" dirty="0"/>
              <a:t>gen W2=</a:t>
            </a:r>
            <a:r>
              <a:rPr lang="es-CO" dirty="0" err="1"/>
              <a:t>runiformint</a:t>
            </a:r>
            <a:r>
              <a:rPr lang="es-CO" dirty="0"/>
              <a:t>(0,1)</a:t>
            </a:r>
          </a:p>
          <a:p>
            <a:r>
              <a:rPr lang="es-CO" dirty="0"/>
              <a:t>gen D= .5 -.01 * W1 +.12 * W2 + </a:t>
            </a:r>
            <a:r>
              <a:rPr lang="es-CO" dirty="0" err="1"/>
              <a:t>runiform</a:t>
            </a:r>
            <a:r>
              <a:rPr lang="es-CO" dirty="0"/>
              <a:t>(-.2, +.2)</a:t>
            </a:r>
          </a:p>
          <a:p>
            <a:r>
              <a:rPr lang="es-CO" dirty="0" err="1"/>
              <a:t>replace</a:t>
            </a:r>
            <a:r>
              <a:rPr lang="es-CO" dirty="0"/>
              <a:t> D=1 </a:t>
            </a:r>
            <a:r>
              <a:rPr lang="es-CO" dirty="0" err="1"/>
              <a:t>if</a:t>
            </a:r>
            <a:r>
              <a:rPr lang="es-CO" dirty="0"/>
              <a:t> D&gt;.5</a:t>
            </a:r>
          </a:p>
          <a:p>
            <a:r>
              <a:rPr lang="es-CO" dirty="0" err="1"/>
              <a:t>replace</a:t>
            </a:r>
            <a:r>
              <a:rPr lang="es-CO" dirty="0"/>
              <a:t> D=0 </a:t>
            </a:r>
            <a:r>
              <a:rPr lang="es-CO" dirty="0" err="1"/>
              <a:t>if</a:t>
            </a:r>
            <a:r>
              <a:rPr lang="es-CO" dirty="0"/>
              <a:t> D&lt;=.5</a:t>
            </a:r>
          </a:p>
          <a:p>
            <a:r>
              <a:rPr lang="es-CO" dirty="0"/>
              <a:t>gen y = 600 +  1000 * D - 80* W1 + 300* W2 + </a:t>
            </a:r>
            <a:r>
              <a:rPr lang="es-CO" dirty="0" err="1"/>
              <a:t>runiform</a:t>
            </a:r>
            <a:r>
              <a:rPr lang="es-CO" dirty="0"/>
              <a:t>(-100, 300)</a:t>
            </a:r>
          </a:p>
          <a:p>
            <a:endParaRPr lang="es-CO" dirty="0"/>
          </a:p>
          <a:p>
            <a:r>
              <a:rPr lang="es-CO" dirty="0" err="1"/>
              <a:t>tabstat</a:t>
            </a:r>
            <a:r>
              <a:rPr lang="es-CO" dirty="0"/>
              <a:t> y </a:t>
            </a:r>
            <a:r>
              <a:rPr lang="es-CO" dirty="0" err="1"/>
              <a:t>if</a:t>
            </a:r>
            <a:r>
              <a:rPr lang="es-CO" dirty="0"/>
              <a:t> D==1, </a:t>
            </a:r>
            <a:r>
              <a:rPr lang="es-CO" dirty="0" err="1"/>
              <a:t>stat</a:t>
            </a:r>
            <a:r>
              <a:rPr lang="es-CO" dirty="0"/>
              <a:t>(mean)</a:t>
            </a:r>
          </a:p>
          <a:p>
            <a:r>
              <a:rPr lang="es-CO" dirty="0" err="1"/>
              <a:t>tabstat</a:t>
            </a:r>
            <a:r>
              <a:rPr lang="es-CO" dirty="0"/>
              <a:t> y </a:t>
            </a:r>
            <a:r>
              <a:rPr lang="es-CO" dirty="0" err="1"/>
              <a:t>if</a:t>
            </a:r>
            <a:r>
              <a:rPr lang="es-CO" dirty="0"/>
              <a:t> D==0, </a:t>
            </a:r>
            <a:r>
              <a:rPr lang="es-CO" dirty="0" err="1"/>
              <a:t>stat</a:t>
            </a:r>
            <a:r>
              <a:rPr lang="es-CO" dirty="0"/>
              <a:t>(mean)</a:t>
            </a:r>
          </a:p>
        </p:txBody>
      </p:sp>
    </p:spTree>
    <p:extLst>
      <p:ext uri="{BB962C8B-B14F-4D97-AF65-F5344CB8AC3E}">
        <p14:creationId xmlns:p14="http://schemas.microsoft.com/office/powerpoint/2010/main" val="56286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D69568D-B257-4F2D-A521-7BA3FB1CB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s-CO" sz="4000">
                <a:solidFill>
                  <a:srgbClr val="FFFFFF"/>
                </a:solidFill>
              </a:rPr>
              <a:t>Causalidad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385E6C-E57F-4BD7-9646-573ED2F7B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s-CO" sz="2400"/>
              <a:t>Si pongo unos policía en una cuadra x, reduzco la cantidad de actos criminales;</a:t>
            </a:r>
          </a:p>
          <a:p>
            <a:r>
              <a:rPr lang="es-CO" sz="2400"/>
              <a:t>Esto es diferente de pensar si hay alguna asociación entre policías y crimen;</a:t>
            </a:r>
          </a:p>
          <a:p>
            <a:r>
              <a:rPr lang="es-CO" sz="2400"/>
              <a:t>Piénsenlo: si yo fuera a ver que tipo de asociación hay entre policía y crimen seguramente sería positiva. </a:t>
            </a:r>
          </a:p>
          <a:p>
            <a:pPr lvl="1"/>
            <a:r>
              <a:rPr lang="es-CO" dirty="0"/>
              <a:t>¿Esto implicaría que los policías causan el crimen?</a:t>
            </a:r>
          </a:p>
        </p:txBody>
      </p:sp>
    </p:spTree>
    <p:extLst>
      <p:ext uri="{BB962C8B-B14F-4D97-AF65-F5344CB8AC3E}">
        <p14:creationId xmlns:p14="http://schemas.microsoft.com/office/powerpoint/2010/main" val="27560684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Slide Background Fill">
            <a:extLst>
              <a:ext uri="{FF2B5EF4-FFF2-40B4-BE49-F238E27FC236}">
                <a16:creationId xmlns:a16="http://schemas.microsoft.com/office/drawing/2014/main" id="{44D65982-4F00-4330-8DAA-DE6A9E4D6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lor Cover">
            <a:extLst>
              <a:ext uri="{FF2B5EF4-FFF2-40B4-BE49-F238E27FC236}">
                <a16:creationId xmlns:a16="http://schemas.microsoft.com/office/drawing/2014/main" id="{009115B9-5BFD-478D-9C87-29ADB3AF1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11">
            <a:extLst>
              <a:ext uri="{FF2B5EF4-FFF2-40B4-BE49-F238E27FC236}">
                <a16:creationId xmlns:a16="http://schemas.microsoft.com/office/drawing/2014/main" id="{8D57F946-2E03-4DE1-91F8-25BEDC663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-2"/>
            <a:ext cx="3468234" cy="6858000"/>
            <a:chOff x="651279" y="598259"/>
            <a:chExt cx="10889442" cy="5680742"/>
          </a:xfrm>
        </p:grpSpPr>
        <p:sp>
          <p:nvSpPr>
            <p:cNvPr id="13" name="Color">
              <a:extLst>
                <a:ext uri="{FF2B5EF4-FFF2-40B4-BE49-F238E27FC236}">
                  <a16:creationId xmlns:a16="http://schemas.microsoft.com/office/drawing/2014/main" id="{1598881B-E007-4AAF-BA50-0AD618219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87A6DD9E-16A5-46AE-A522-D46D6BEDF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C442F9A-9901-4922-B416-895CE003E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325880" y="1947672"/>
            <a:ext cx="5961888" cy="2788920"/>
          </a:xfrm>
        </p:spPr>
        <p:txBody>
          <a:bodyPr anchor="ctr">
            <a:normAutofit/>
          </a:bodyPr>
          <a:lstStyle/>
          <a:p>
            <a:r>
              <a:rPr lang="es-CO" sz="4800">
                <a:solidFill>
                  <a:schemeClr val="bg1"/>
                </a:solidFill>
              </a:rPr>
              <a:t>Randomization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658BDEBF-E531-4CFE-B062-BD6D43AB65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71068" y="841247"/>
                <a:ext cx="6877878" cy="5120640"/>
              </a:xfrm>
            </p:spPr>
            <p:txBody>
              <a:bodyPr anchor="ctr">
                <a:normAutofit/>
              </a:bodyPr>
              <a:lstStyle/>
              <a:p>
                <a:pPr algn="just"/>
                <a:r>
                  <a:rPr lang="es-CO" dirty="0">
                    <a:solidFill>
                      <a:schemeClr val="tx2"/>
                    </a:solidFill>
                  </a:rPr>
                  <a:t>Aleatorización garantiza EN LA POBLACIÓN que </a:t>
                </a:r>
                <a14:m>
                  <m:oMath xmlns:m="http://schemas.openxmlformats.org/officeDocument/2006/math">
                    <m:r>
                      <a:rPr lang="es-CO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CO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s-CO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CO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s-CO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s-CO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e>
                      <m:e>
                        <m:sSub>
                          <m:sSubPr>
                            <m:ctrlPr>
                              <a:rPr lang="es-CO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s-CO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CO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s-CO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CO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CO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s-CO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CO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s-CO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s-CO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e>
                      <m:e>
                        <m:sSub>
                          <m:sSubPr>
                            <m:ctrlPr>
                              <a:rPr lang="es-CO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s-CO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CO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s-CO" b="0" i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CO" dirty="0">
                    <a:solidFill>
                      <a:schemeClr val="tx2"/>
                    </a:solidFill>
                  </a:rPr>
                  <a:t>-&gt; SB desaparece</a:t>
                </a:r>
              </a:p>
              <a:p>
                <a:pPr algn="just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CO">
                        <a:solidFill>
                          <a:schemeClr val="tx2"/>
                        </a:solidFill>
                      </a:rPr>
                      <m:t>Aleatorizaci</m:t>
                    </m:r>
                    <m:r>
                      <m:rPr>
                        <m:nor/>
                      </m:rPr>
                      <a:rPr lang="es-CO">
                        <a:solidFill>
                          <a:schemeClr val="tx2"/>
                        </a:solidFill>
                      </a:rPr>
                      <m:t>ó</m:t>
                    </m:r>
                    <m:r>
                      <m:rPr>
                        <m:nor/>
                      </m:rPr>
                      <a:rPr lang="es-CO">
                        <a:solidFill>
                          <a:schemeClr val="tx2"/>
                        </a:solidFill>
                      </a:rPr>
                      <m:t>n</m:t>
                    </m:r>
                    <m:r>
                      <m:rPr>
                        <m:nor/>
                      </m:rPr>
                      <a:rPr lang="es-CO">
                        <a:solidFill>
                          <a:schemeClr val="tx2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s-CO">
                        <a:solidFill>
                          <a:schemeClr val="tx2"/>
                        </a:solidFill>
                      </a:rPr>
                      <m:t>garantiza</m:t>
                    </m:r>
                    <m:r>
                      <m:rPr>
                        <m:nor/>
                      </m:rPr>
                      <a:rPr lang="es-CO">
                        <a:solidFill>
                          <a:schemeClr val="tx2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s-CO">
                        <a:solidFill>
                          <a:schemeClr val="tx2"/>
                        </a:solidFill>
                      </a:rPr>
                      <m:t>EN</m:t>
                    </m:r>
                    <m:r>
                      <m:rPr>
                        <m:nor/>
                      </m:rPr>
                      <a:rPr lang="es-CO">
                        <a:solidFill>
                          <a:schemeClr val="tx2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s-CO">
                        <a:solidFill>
                          <a:schemeClr val="tx2"/>
                        </a:solidFill>
                      </a:rPr>
                      <m:t>LA</m:t>
                    </m:r>
                    <m:r>
                      <m:rPr>
                        <m:nor/>
                      </m:rPr>
                      <a:rPr lang="es-CO">
                        <a:solidFill>
                          <a:schemeClr val="tx2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s-CO">
                        <a:solidFill>
                          <a:schemeClr val="tx2"/>
                        </a:solidFill>
                      </a:rPr>
                      <m:t>POBLACI</m:t>
                    </m:r>
                    <m:r>
                      <m:rPr>
                        <m:nor/>
                      </m:rPr>
                      <a:rPr lang="es-CO">
                        <a:solidFill>
                          <a:schemeClr val="tx2"/>
                        </a:solidFill>
                      </a:rPr>
                      <m:t>Ó</m:t>
                    </m:r>
                    <m:r>
                      <m:rPr>
                        <m:nor/>
                      </m:rPr>
                      <a:rPr lang="es-CO">
                        <a:solidFill>
                          <a:schemeClr val="tx2"/>
                        </a:solidFill>
                      </a:rPr>
                      <m:t>N</m:t>
                    </m:r>
                    <m:r>
                      <m:rPr>
                        <m:nor/>
                      </m:rPr>
                      <a:rPr lang="es-CO">
                        <a:solidFill>
                          <a:schemeClr val="tx2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s-CO">
                        <a:solidFill>
                          <a:schemeClr val="tx2"/>
                        </a:solidFill>
                      </a:rPr>
                      <m:t>que</m:t>
                    </m:r>
                    <m:r>
                      <m:rPr>
                        <m:nor/>
                      </m:rPr>
                      <a:rPr lang="es-CO">
                        <a:solidFill>
                          <a:schemeClr val="tx2"/>
                        </a:solidFill>
                      </a:rPr>
                      <m:t> </m:t>
                    </m:r>
                    <m:r>
                      <a:rPr lang="es-CO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CO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s-CO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CO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s-CO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s-CO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e>
                      <m:e>
                        <m:sSub>
                          <m:sSubPr>
                            <m:ctrlPr>
                              <a:rPr lang="es-CO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s-CO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CO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s-CO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CO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CO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s-CO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CO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s-CO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s-CO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e>
                      <m:e>
                        <m:sSub>
                          <m:sSubPr>
                            <m:ctrlPr>
                              <a:rPr lang="es-CO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s-CO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CO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s-CO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→</m:t>
                    </m:r>
                    <m:r>
                      <a:rPr lang="es-CO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𝑨𝑻𝑻</m:t>
                    </m:r>
                    <m:r>
                      <a:rPr lang="es-CO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s-CO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𝑨𝑻𝑼</m:t>
                    </m:r>
                    <m:r>
                      <a:rPr lang="es-CO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CO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CO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CO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s-CO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CO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s-CO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s-CO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e>
                      <m:e>
                        <m:sSub>
                          <m:sSubPr>
                            <m:ctrlPr>
                              <a:rPr lang="es-CO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s-CO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CO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s-CO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s-CO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CO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s-CO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CO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s-CO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s-CO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e>
                      <m:e>
                        <m:sSub>
                          <m:sSubPr>
                            <m:ctrlPr>
                              <a:rPr lang="es-CO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s-CO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CO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CO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s-CO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s-CO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CO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s-CO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CO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s-CO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s-CO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e>
                      <m:e>
                        <m:sSub>
                          <m:sSubPr>
                            <m:ctrlPr>
                              <a:rPr lang="es-CO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s-CO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CO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CO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s-CO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s-CO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CO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s-CO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CO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s-CO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s-CO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e>
                      <m:e>
                        <m:sSub>
                          <m:sSubPr>
                            <m:ctrlPr>
                              <a:rPr lang="es-CO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s-CO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CO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r>
                  <a:rPr lang="es-CO" dirty="0">
                    <a:solidFill>
                      <a:schemeClr val="tx2"/>
                    </a:solidFill>
                  </a:rPr>
                  <a:t>=0</a:t>
                </a:r>
              </a:p>
              <a:p>
                <a:pPr algn="just"/>
                <a:r>
                  <a:rPr lang="es-CO" dirty="0">
                    <a:solidFill>
                      <a:schemeClr val="tx2"/>
                    </a:solidFill>
                  </a:rPr>
                  <a:t>Aleatorización implica que EN LA POBLACIÓN: SDO=ATE</a:t>
                </a:r>
              </a:p>
              <a:p>
                <a:endParaRPr lang="es-CO" sz="1800" dirty="0">
                  <a:solidFill>
                    <a:schemeClr val="tx2"/>
                  </a:solidFill>
                </a:endParaRPr>
              </a:p>
              <a:p>
                <a:endParaRPr lang="es-CO" sz="1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658BDEBF-E531-4CFE-B062-BD6D43AB65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71068" y="841247"/>
                <a:ext cx="6877878" cy="5120640"/>
              </a:xfrm>
              <a:blipFill>
                <a:blip r:embed="rId2"/>
                <a:stretch>
                  <a:fillRect l="-1596" t="-2500" r="-177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8069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09666A7-B2FA-4425-A108-60092EF1F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s-CO" sz="3700">
                <a:solidFill>
                  <a:srgbClr val="FFFFFF"/>
                </a:solidFill>
              </a:rPr>
              <a:t>Esta se llama la hipótesis de independencia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7756B195-A694-4EFA-AA59-BB8D083663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47308" y="591344"/>
                <a:ext cx="6906491" cy="5585619"/>
              </a:xfrm>
            </p:spPr>
            <p:txBody>
              <a:bodyPr anchor="ctr">
                <a:normAutofit/>
              </a:bodyPr>
              <a:lstStyle/>
              <a:p>
                <a:r>
                  <a:rPr lang="es-CO" dirty="0"/>
                  <a:t>Se usa esta notación algo inusual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s-CO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s-CO" b="0" i="1" smtClean="0">
                        <a:latin typeface="Cambria Math" panose="02040503050406030204" pitchFamily="18" charset="0"/>
                      </a:rPr>
                      <m:t>⊥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s-CO" dirty="0"/>
              </a:p>
              <a:p>
                <a:r>
                  <a:rPr lang="es-CO" dirty="0"/>
                  <a:t>Ojo! Esto no implica que </a:t>
                </a:r>
                <a14:m>
                  <m:oMath xmlns:m="http://schemas.openxmlformats.org/officeDocument/2006/math">
                    <m:r>
                      <a:rPr lang="es-CO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s-CO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e>
                      <m:e>
                        <m:sSub>
                          <m:sSubPr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CO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s-CO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CO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e>
                      <m:e>
                        <m:sSub>
                          <m:sSubPr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CO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s-CO" dirty="0"/>
                  <a:t>, implica solo que la asignación no depende del valor de los </a:t>
                </a:r>
                <a:r>
                  <a:rPr lang="es-CO" dirty="0" err="1"/>
                  <a:t>outcome</a:t>
                </a:r>
                <a:r>
                  <a:rPr lang="es-CO" dirty="0"/>
                  <a:t> alternativos potenciales 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7756B195-A694-4EFA-AA59-BB8D083663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47308" y="591344"/>
                <a:ext cx="6906491" cy="5585619"/>
              </a:xfrm>
              <a:blipFill>
                <a:blip r:embed="rId2"/>
                <a:stretch>
                  <a:fillRect l="-1590" r="-220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4098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AD2F5602-6586-46E4-8645-2CDA442AB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99434B85-DB0D-4010-A6A1-147F28D47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C46282C-0B70-4224-A4E3-F3B6641E2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320231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s-CO" sz="4000">
                <a:solidFill>
                  <a:schemeClr val="tx2"/>
                </a:solidFill>
              </a:rPr>
              <a:t>Por qué el énfasis en la población?</a:t>
            </a:r>
          </a:p>
        </p:txBody>
      </p:sp>
      <p:grpSp>
        <p:nvGrpSpPr>
          <p:cNvPr id="20" name="Group 12">
            <a:extLst>
              <a:ext uri="{FF2B5EF4-FFF2-40B4-BE49-F238E27FC236}">
                <a16:creationId xmlns:a16="http://schemas.microsoft.com/office/drawing/2014/main" id="{F2E5F4F0-80C0-49F3-84A2-453DE42F2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915607" cy="2187829"/>
            <a:chOff x="-305" y="-1"/>
            <a:chExt cx="3832880" cy="287613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42FEDB6-5432-4162-8648-3827572AF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FE345E-092D-4A20-A43A-0F9258D96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A313FCF-0EE7-4C6B-BAB3-EFC9451D3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B9ECD02-BE1B-4347-8C2E-EEA690082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1" name="Marcador de contenido 2">
            <a:extLst>
              <a:ext uri="{FF2B5EF4-FFF2-40B4-BE49-F238E27FC236}">
                <a16:creationId xmlns:a16="http://schemas.microsoft.com/office/drawing/2014/main" id="{9E9368AE-A341-4C74-9EB0-328A8A59C4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6386000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14187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F96DE3-AD06-4C47-AAC0-17281E134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Resumen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37062E-FA96-425E-A24B-B932E8227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Definición de causalidad</a:t>
            </a:r>
          </a:p>
          <a:p>
            <a:r>
              <a:rPr lang="es-CO" dirty="0"/>
              <a:t>Modelo de </a:t>
            </a:r>
            <a:r>
              <a:rPr lang="es-CO" dirty="0" err="1"/>
              <a:t>Rubin</a:t>
            </a:r>
            <a:r>
              <a:rPr lang="es-CO" dirty="0"/>
              <a:t>: </a:t>
            </a:r>
            <a:r>
              <a:rPr lang="es-CO" dirty="0" err="1"/>
              <a:t>outcome</a:t>
            </a:r>
            <a:r>
              <a:rPr lang="es-CO"/>
              <a:t> alternativos </a:t>
            </a:r>
            <a:r>
              <a:rPr lang="es-CO" dirty="0"/>
              <a:t>potenciales [concepto de contrafactual]</a:t>
            </a:r>
          </a:p>
          <a:p>
            <a:r>
              <a:rPr lang="es-CO" dirty="0"/>
              <a:t>Los parámetros causales: ATE, ATT, ATU</a:t>
            </a:r>
          </a:p>
          <a:p>
            <a:r>
              <a:rPr lang="es-CO" dirty="0"/>
              <a:t>En general comparar tratados y no tratados no estima parámetros causales, por el sesgo de selección</a:t>
            </a:r>
          </a:p>
          <a:p>
            <a:r>
              <a:rPr lang="es-CO" dirty="0"/>
              <a:t>Modelo lineal (por la definición de contrafactual) vs estimador lineal</a:t>
            </a:r>
          </a:p>
          <a:p>
            <a:r>
              <a:rPr lang="es-CO" dirty="0"/>
              <a:t>La aleatorización elimina el sesgo de selección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347221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592F99F-12CE-4514-BEF4-946CC7248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CO"/>
              <a:t>SUTVA</a:t>
            </a:r>
          </a:p>
        </p:txBody>
      </p:sp>
      <p:sp>
        <p:nvSpPr>
          <p:cNvPr id="28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12F56C-2DCB-4845-9525-E9C29362D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s-CO" dirty="0"/>
              <a:t>Han notado que nosotros escribimos Y1 o Y0 para la unidad i en general, esto tiene dos implicaciones:</a:t>
            </a:r>
          </a:p>
          <a:p>
            <a:pPr lvl="1"/>
            <a:r>
              <a:rPr lang="es-CO" dirty="0"/>
              <a:t>La dosis del tratamiento es la misma;</a:t>
            </a:r>
          </a:p>
          <a:p>
            <a:pPr lvl="1"/>
            <a:r>
              <a:rPr lang="es-CO" dirty="0"/>
              <a:t>Lo que pasa la unidad j no afecta el </a:t>
            </a:r>
            <a:r>
              <a:rPr lang="es-CO" dirty="0" err="1"/>
              <a:t>outcome</a:t>
            </a:r>
            <a:r>
              <a:rPr lang="es-CO" dirty="0"/>
              <a:t> de la unidad i</a:t>
            </a:r>
          </a:p>
          <a:p>
            <a:pPr lvl="1"/>
            <a:endParaRPr lang="es-CO" dirty="0"/>
          </a:p>
          <a:p>
            <a:pPr lvl="1"/>
            <a:r>
              <a:rPr lang="es-CO" dirty="0"/>
              <a:t>Hay razones para que esto no ocurra? </a:t>
            </a:r>
          </a:p>
        </p:txBody>
      </p:sp>
    </p:spTree>
    <p:extLst>
      <p:ext uri="{BB962C8B-B14F-4D97-AF65-F5344CB8AC3E}">
        <p14:creationId xmlns:p14="http://schemas.microsoft.com/office/powerpoint/2010/main" val="29860730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EBF577-9C4E-44EE-99B1-DB934F9E6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45" y="621792"/>
            <a:ext cx="5181503" cy="5504688"/>
          </a:xfrm>
        </p:spPr>
        <p:txBody>
          <a:bodyPr>
            <a:normAutofit/>
          </a:bodyPr>
          <a:lstStyle/>
          <a:p>
            <a:r>
              <a:rPr lang="es-CO" sz="4800" dirty="0"/>
              <a:t>SUTVA:</a:t>
            </a:r>
            <a:br>
              <a:rPr lang="es-CO" sz="4800" dirty="0"/>
            </a:br>
            <a:br>
              <a:rPr lang="es-CO" sz="4800" dirty="0"/>
            </a:br>
            <a:r>
              <a:rPr lang="es-CO" sz="4800" dirty="0" err="1"/>
              <a:t>Stable</a:t>
            </a:r>
            <a:br>
              <a:rPr lang="es-CO" sz="4800" dirty="0"/>
            </a:br>
            <a:r>
              <a:rPr lang="es-CO" sz="4800" dirty="0" err="1"/>
              <a:t>across</a:t>
            </a:r>
            <a:r>
              <a:rPr lang="es-CO" sz="4800" dirty="0"/>
              <a:t> </a:t>
            </a:r>
            <a:r>
              <a:rPr lang="es-CO" sz="4800" dirty="0" err="1"/>
              <a:t>all</a:t>
            </a:r>
            <a:r>
              <a:rPr lang="es-CO" sz="4800" dirty="0"/>
              <a:t> </a:t>
            </a:r>
            <a:r>
              <a:rPr lang="es-CO" sz="4800" dirty="0" err="1"/>
              <a:t>Units</a:t>
            </a:r>
            <a:br>
              <a:rPr lang="es-CO" sz="4800" dirty="0"/>
            </a:br>
            <a:r>
              <a:rPr lang="es-CO" sz="4800" dirty="0" err="1"/>
              <a:t>Treatment</a:t>
            </a:r>
            <a:r>
              <a:rPr lang="es-CO" sz="4800" dirty="0"/>
              <a:t> </a:t>
            </a:r>
            <a:r>
              <a:rPr lang="es-CO" sz="4800" dirty="0" err="1"/>
              <a:t>Value</a:t>
            </a:r>
            <a:br>
              <a:rPr lang="es-CO" sz="4800" dirty="0"/>
            </a:br>
            <a:r>
              <a:rPr lang="es-CO" sz="4800" dirty="0" err="1"/>
              <a:t>Assumption</a:t>
            </a:r>
            <a:r>
              <a:rPr lang="es-CO" sz="4800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56F8EA-3356-4455-9899-320874F6E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60096EA8-4D74-451D-AD64-612B5033C6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3125274"/>
              </p:ext>
            </p:extLst>
          </p:nvPr>
        </p:nvGraphicFramePr>
        <p:xfrm>
          <a:off x="6099048" y="621792"/>
          <a:ext cx="525780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91753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8DB8FA-F75E-4F71-A36D-5ED538CAF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Si es así, ¿qué hay de nuevo en </a:t>
            </a:r>
            <a:r>
              <a:rPr lang="es-CO" dirty="0" err="1"/>
              <a:t>Eval</a:t>
            </a:r>
            <a:r>
              <a:rPr lang="es-CO" dirty="0"/>
              <a:t> Impacto?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25856F-1B65-4348-A6EB-EC2F41A30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La econometría y la economía hacen eso desde siempre:</a:t>
            </a:r>
          </a:p>
          <a:p>
            <a:pPr lvl="1"/>
            <a:r>
              <a:rPr lang="es-CO" dirty="0"/>
              <a:t>¿Cuál es el impacto de un impuesto sobre el precio?</a:t>
            </a:r>
          </a:p>
          <a:p>
            <a:pPr lvl="1"/>
            <a:r>
              <a:rPr lang="es-CO" dirty="0"/>
              <a:t>¿Cuál es el multiplicador?</a:t>
            </a:r>
          </a:p>
          <a:p>
            <a:pPr lvl="1"/>
            <a:endParaRPr lang="es-CO" dirty="0"/>
          </a:p>
          <a:p>
            <a:pPr lvl="1"/>
            <a:endParaRPr lang="es-CO" dirty="0"/>
          </a:p>
          <a:p>
            <a:pPr lvl="1"/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278619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43B029-BA83-4D74-8885-85614B7D1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La Revolución de </a:t>
            </a:r>
            <a:r>
              <a:rPr lang="es-CO"/>
              <a:t>la Credibilidad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2DCCB05-DBAF-4B3A-B5AE-15740B6781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4062" y="2286794"/>
            <a:ext cx="8143875" cy="3429000"/>
          </a:xfrm>
        </p:spPr>
      </p:pic>
    </p:spTree>
    <p:extLst>
      <p:ext uri="{BB962C8B-B14F-4D97-AF65-F5344CB8AC3E}">
        <p14:creationId xmlns:p14="http://schemas.microsoft.com/office/powerpoint/2010/main" val="6427842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963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lor Cover">
            <a:extLst>
              <a:ext uri="{FF2B5EF4-FFF2-40B4-BE49-F238E27FC236}">
                <a16:creationId xmlns:a16="http://schemas.microsoft.com/office/drawing/2014/main" id="{8B2B1708-8CE4-4A20-94F5-55118AE2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4119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095D3E-C464-41D5-87FA-07742698A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7722DCE9-76F1-42AC-AC0A-487CFB0873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Color">
              <a:extLst>
                <a:ext uri="{FF2B5EF4-FFF2-40B4-BE49-F238E27FC236}">
                  <a16:creationId xmlns:a16="http://schemas.microsoft.com/office/drawing/2014/main" id="{B29A5FA1-D0E7-448B-AB7D-032F01D5B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Color">
            <a:extLst>
              <a:ext uri="{FF2B5EF4-FFF2-40B4-BE49-F238E27FC236}">
                <a16:creationId xmlns:a16="http://schemas.microsoft.com/office/drawing/2014/main" id="{C58F402F-FDB5-409B-8818-B6FCE06E5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2804" y="598259"/>
            <a:ext cx="10889442" cy="568074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6C524C9-4EA0-4D96-8EE0-D85759722A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7307" y="1292545"/>
            <a:ext cx="6711526" cy="4262144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EEB59A8-15DD-4B94-A137-D04ADC96B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644" y="842332"/>
            <a:ext cx="3585114" cy="27820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Ehrlich 1975</a:t>
            </a:r>
          </a:p>
        </p:txBody>
      </p:sp>
    </p:spTree>
    <p:extLst>
      <p:ext uri="{BB962C8B-B14F-4D97-AF65-F5344CB8AC3E}">
        <p14:creationId xmlns:p14="http://schemas.microsoft.com/office/powerpoint/2010/main" val="25288799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6C524C9-4EA0-4D96-8EE0-D85759722A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152" y="168812"/>
            <a:ext cx="11219682" cy="644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39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FBF7E9-89C6-46A0-9F9A-BE50FB5B5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Causalidad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65D98CD-81F9-457B-897F-397BD5AA27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951" y="3355130"/>
            <a:ext cx="2669407" cy="242733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500"/>
              <a:t>El skipper mueve constantemente el timón a la derecha y a la izquierda;</a:t>
            </a:r>
          </a:p>
          <a:p>
            <a:r>
              <a:rPr lang="en-US" sz="1500"/>
              <a:t>Y el barco sigue derecho;</a:t>
            </a:r>
          </a:p>
          <a:p>
            <a:r>
              <a:rPr lang="en-US" sz="1500"/>
              <a:t>No hay correlación entre el movimiento del timón y la dirección</a:t>
            </a:r>
          </a:p>
          <a:p>
            <a:r>
              <a:rPr lang="en-US" sz="1500"/>
              <a:t>¿Esto implicaría que el timón no causa la dirección? 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E2C6B4D3-3D3F-48C4-BA5B-73CAF084BA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62102" y="1153428"/>
            <a:ext cx="6903723" cy="442810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E9876D4-19B3-4E20-9223-71A86C2D6700}"/>
              </a:ext>
            </a:extLst>
          </p:cNvPr>
          <p:cNvSpPr txBox="1"/>
          <p:nvPr/>
        </p:nvSpPr>
        <p:spPr>
          <a:xfrm>
            <a:off x="4662102" y="5138725"/>
            <a:ext cx="6903723" cy="44281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s-CO" sz="1300">
                <a:solidFill>
                  <a:srgbClr val="FFFFFF"/>
                </a:solidFill>
              </a:rPr>
              <a:t>Fuente: Cunningham (2020)</a:t>
            </a:r>
          </a:p>
        </p:txBody>
      </p:sp>
    </p:spTree>
    <p:extLst>
      <p:ext uri="{BB962C8B-B14F-4D97-AF65-F5344CB8AC3E}">
        <p14:creationId xmlns:p14="http://schemas.microsoft.com/office/powerpoint/2010/main" val="17584862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Imagen que contiene competencia de atletismo&#10;&#10;Descripción generada automáticamente">
            <a:extLst>
              <a:ext uri="{FF2B5EF4-FFF2-40B4-BE49-F238E27FC236}">
                <a16:creationId xmlns:a16="http://schemas.microsoft.com/office/drawing/2014/main" id="{7F1A27C3-77E8-4F90-B7F8-CB83A8320F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79237" cy="6858000"/>
          </a:xfr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647F19A8-F2B5-407A-8953-6EC334823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CO" dirty="0"/>
              <a:t>Ehrlich 1975</a:t>
            </a:r>
          </a:p>
        </p:txBody>
      </p:sp>
    </p:spTree>
    <p:extLst>
      <p:ext uri="{BB962C8B-B14F-4D97-AF65-F5344CB8AC3E}">
        <p14:creationId xmlns:p14="http://schemas.microsoft.com/office/powerpoint/2010/main" val="25151278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7A43CD-37A8-46F0-AAA6-282EE4EEC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Ehrlich (1975)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8B0DE6D-8A75-4E24-95E1-19BCE8C3BF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5748" y="1583114"/>
            <a:ext cx="8384344" cy="4803618"/>
          </a:xfr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43B3DCFC-738F-4E11-BE4A-E0B4D7779C10}"/>
              </a:ext>
            </a:extLst>
          </p:cNvPr>
          <p:cNvSpPr txBox="1"/>
          <p:nvPr/>
        </p:nvSpPr>
        <p:spPr>
          <a:xfrm>
            <a:off x="436099" y="3984923"/>
            <a:ext cx="158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/>
              <a:t>Transparent</a:t>
            </a:r>
            <a:r>
              <a:rPr lang="es-CO" dirty="0"/>
              <a:t>-&gt;</a:t>
            </a:r>
          </a:p>
        </p:txBody>
      </p:sp>
    </p:spTree>
    <p:extLst>
      <p:ext uri="{BB962C8B-B14F-4D97-AF65-F5344CB8AC3E}">
        <p14:creationId xmlns:p14="http://schemas.microsoft.com/office/powerpoint/2010/main" val="19284902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708A89F-5789-45A4-A80F-1E92A299E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DONOHUE &amp; WOLFERS 58 STAN. L. REV. 791</a:t>
            </a:r>
          </a:p>
        </p:txBody>
      </p:sp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B229D683-07EB-41ED-B904-E3DFD6CB60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1807"/>
            <a:ext cx="4936067" cy="398515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Use of a comparison group</a:t>
            </a:r>
          </a:p>
          <a:p>
            <a:r>
              <a:rPr lang="en-US" sz="2000" dirty="0"/>
              <a:t>“emphasizing the importance of comparing results among those groups or regions receiving the “treatment” of the death penalty with a comparison group that is untreated, but otherwise susceptible to similar influences (a “placebo” or “control group”).”</a:t>
            </a:r>
          </a:p>
        </p:txBody>
      </p:sp>
      <p:pic>
        <p:nvPicPr>
          <p:cNvPr id="12" name="Marcador de contenido 11">
            <a:extLst>
              <a:ext uri="{FF2B5EF4-FFF2-40B4-BE49-F238E27FC236}">
                <a16:creationId xmlns:a16="http://schemas.microsoft.com/office/drawing/2014/main" id="{4E86A9D5-959E-4CDD-BCA3-8311465F28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74267" y="2191808"/>
            <a:ext cx="5579437" cy="398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5841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708A89F-5789-45A4-A80F-1E92A299E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DONOHUE &amp; WOLFERS 58 STAN. L. REV. 791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2EA48A-31E4-402B-8430-CFB22B819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endParaRPr lang="es-CO" sz="1600"/>
          </a:p>
        </p:txBody>
      </p:sp>
      <p:pic>
        <p:nvPicPr>
          <p:cNvPr id="12" name="Marcador de contenido 11">
            <a:extLst>
              <a:ext uri="{FF2B5EF4-FFF2-40B4-BE49-F238E27FC236}">
                <a16:creationId xmlns:a16="http://schemas.microsoft.com/office/drawing/2014/main" id="{4E86A9D5-959E-4CDD-BCA3-8311465F28E7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376646" y="-115475"/>
            <a:ext cx="10848402" cy="697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6575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80DDABF1-78E9-4287-8C3F-D95FA048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Credibility</a:t>
            </a:r>
            <a:r>
              <a:rPr lang="es-CO" dirty="0"/>
              <a:t> </a:t>
            </a:r>
            <a:r>
              <a:rPr lang="es-CO" dirty="0" err="1"/>
              <a:t>Revolution</a:t>
            </a:r>
            <a:endParaRPr lang="es-CO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A350BA9-642E-4EB0-8D67-F0926C808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Mejores y más datos </a:t>
            </a:r>
            <a:r>
              <a:rPr lang="es-CO" i="1" dirty="0"/>
              <a:t>(recolectar datos según un diseño)</a:t>
            </a:r>
          </a:p>
          <a:p>
            <a:r>
              <a:rPr lang="es-CO" dirty="0"/>
              <a:t>Menos distracciones (, </a:t>
            </a:r>
            <a:r>
              <a:rPr lang="es-CO" dirty="0" err="1"/>
              <a:t>robust</a:t>
            </a:r>
            <a:r>
              <a:rPr lang="es-CO" dirty="0"/>
              <a:t>)</a:t>
            </a:r>
          </a:p>
          <a:p>
            <a:r>
              <a:rPr lang="es-CO" dirty="0"/>
              <a:t>Diseño de investigación</a:t>
            </a:r>
          </a:p>
          <a:p>
            <a:pPr lvl="1"/>
            <a:r>
              <a:rPr lang="es-CO" dirty="0"/>
              <a:t>RCT como referente ideal</a:t>
            </a:r>
          </a:p>
          <a:p>
            <a:pPr lvl="1"/>
            <a:r>
              <a:rPr lang="es-CO" dirty="0"/>
              <a:t>RDD</a:t>
            </a:r>
          </a:p>
          <a:p>
            <a:pPr lvl="1"/>
            <a:r>
              <a:rPr lang="es-CO" dirty="0"/>
              <a:t>Diferencias in diferencias</a:t>
            </a:r>
          </a:p>
          <a:p>
            <a:pPr lvl="1"/>
            <a:r>
              <a:rPr lang="es-CO" i="1" dirty="0" err="1"/>
              <a:t>Identification</a:t>
            </a:r>
            <a:r>
              <a:rPr lang="es-CO" i="1" dirty="0"/>
              <a:t> </a:t>
            </a:r>
            <a:r>
              <a:rPr lang="es-CO" i="1" dirty="0" err="1"/>
              <a:t>strategy</a:t>
            </a:r>
            <a:endParaRPr lang="es-CO" i="1" dirty="0"/>
          </a:p>
        </p:txBody>
      </p:sp>
    </p:spTree>
    <p:extLst>
      <p:ext uri="{BB962C8B-B14F-4D97-AF65-F5344CB8AC3E}">
        <p14:creationId xmlns:p14="http://schemas.microsoft.com/office/powerpoint/2010/main" val="34461003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8DFAFA-E1E6-4E8D-A790-045ADA765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812"/>
            <a:ext cx="10515600" cy="60081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CO" dirty="0"/>
          </a:p>
          <a:p>
            <a:r>
              <a:rPr lang="es-CO" dirty="0" err="1"/>
              <a:t>What’s</a:t>
            </a:r>
            <a:r>
              <a:rPr lang="es-CO" dirty="0"/>
              <a:t> </a:t>
            </a:r>
            <a:r>
              <a:rPr lang="es-CO" dirty="0" err="1"/>
              <a:t>your</a:t>
            </a:r>
            <a:r>
              <a:rPr lang="es-CO" dirty="0"/>
              <a:t> </a:t>
            </a:r>
            <a:r>
              <a:rPr lang="es-CO" dirty="0" err="1"/>
              <a:t>identification</a:t>
            </a:r>
            <a:r>
              <a:rPr lang="es-CO" dirty="0"/>
              <a:t> </a:t>
            </a:r>
            <a:r>
              <a:rPr lang="es-CO" dirty="0" err="1"/>
              <a:t>strategy</a:t>
            </a:r>
            <a:r>
              <a:rPr lang="es-CO" dirty="0"/>
              <a:t>?</a:t>
            </a:r>
            <a:br>
              <a:rPr lang="es-CO" dirty="0"/>
            </a:br>
            <a:r>
              <a:rPr lang="es-CO" dirty="0"/>
              <a:t>More </a:t>
            </a:r>
            <a:r>
              <a:rPr lang="es-CO" dirty="0" err="1"/>
              <a:t>transparency</a:t>
            </a:r>
            <a:br>
              <a:rPr lang="es-CO" dirty="0"/>
            </a:br>
            <a:r>
              <a:rPr lang="es-CO" dirty="0" err="1"/>
              <a:t>Better</a:t>
            </a:r>
            <a:r>
              <a:rPr lang="es-CO" dirty="0"/>
              <a:t> </a:t>
            </a:r>
            <a:r>
              <a:rPr lang="es-CO" dirty="0" err="1"/>
              <a:t>communication</a:t>
            </a:r>
            <a:br>
              <a:rPr lang="es-CO" dirty="0"/>
            </a:br>
            <a:r>
              <a:rPr lang="es-CO" dirty="0"/>
              <a:t>More </a:t>
            </a:r>
            <a:r>
              <a:rPr lang="es-CO" dirty="0" err="1"/>
              <a:t>multidisciplinarity</a:t>
            </a:r>
            <a:br>
              <a:rPr lang="es-CO" dirty="0"/>
            </a:br>
            <a:r>
              <a:rPr lang="es-CO" dirty="0" err="1"/>
              <a:t>recovery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RDD and </a:t>
            </a:r>
            <a:r>
              <a:rPr lang="es-CO" dirty="0" err="1"/>
              <a:t>other</a:t>
            </a:r>
            <a:r>
              <a:rPr lang="es-CO" dirty="0"/>
              <a:t> </a:t>
            </a:r>
            <a:r>
              <a:rPr lang="es-CO" dirty="0" err="1"/>
              <a:t>literature</a:t>
            </a:r>
            <a:endParaRPr lang="es-CO" dirty="0"/>
          </a:p>
          <a:p>
            <a:r>
              <a:rPr lang="es-CO" dirty="0"/>
              <a:t> A </a:t>
            </a:r>
            <a:r>
              <a:rPr lang="es-CO" dirty="0" err="1"/>
              <a:t>lot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rethorical</a:t>
            </a:r>
            <a:r>
              <a:rPr lang="es-CO" dirty="0"/>
              <a:t> </a:t>
            </a:r>
            <a:r>
              <a:rPr lang="es-CO" dirty="0" err="1"/>
              <a:t>battle</a:t>
            </a:r>
            <a:br>
              <a:rPr lang="es-CO" dirty="0"/>
            </a:br>
            <a:r>
              <a:rPr lang="es-CO" dirty="0" err="1"/>
              <a:t>Funding</a:t>
            </a:r>
            <a:br>
              <a:rPr lang="es-CO" dirty="0"/>
            </a:br>
            <a:r>
              <a:rPr lang="es-CO" dirty="0"/>
              <a:t>Macho culture at </a:t>
            </a:r>
            <a:r>
              <a:rPr lang="es-CO" dirty="0" err="1"/>
              <a:t>seminars</a:t>
            </a:r>
            <a:endParaRPr lang="es-CO" dirty="0"/>
          </a:p>
          <a:p>
            <a:r>
              <a:rPr lang="es-CO" dirty="0" err="1"/>
              <a:t>Ethics</a:t>
            </a:r>
            <a:r>
              <a:rPr lang="es-CO" dirty="0"/>
              <a:t>?</a:t>
            </a:r>
            <a:br>
              <a:rPr lang="es-CO" dirty="0"/>
            </a:br>
            <a:r>
              <a:rPr lang="es-CO" dirty="0" err="1"/>
              <a:t>Theory</a:t>
            </a:r>
            <a:r>
              <a:rPr lang="es-CO" dirty="0"/>
              <a:t>?</a:t>
            </a:r>
            <a:br>
              <a:rPr lang="es-CO" dirty="0"/>
            </a:br>
            <a:r>
              <a:rPr lang="es-CO" dirty="0"/>
              <a:t>Non </a:t>
            </a:r>
            <a:r>
              <a:rPr lang="es-CO" dirty="0" err="1"/>
              <a:t>results</a:t>
            </a:r>
            <a:r>
              <a:rPr lang="es-CO" dirty="0"/>
              <a:t>?</a:t>
            </a:r>
            <a:br>
              <a:rPr lang="es-CO" dirty="0"/>
            </a:br>
            <a:br>
              <a:rPr lang="es-CO" dirty="0"/>
            </a:br>
            <a:endParaRPr lang="es-CO" dirty="0"/>
          </a:p>
        </p:txBody>
      </p:sp>
      <p:pic>
        <p:nvPicPr>
          <p:cNvPr id="1028" name="Picture 4" descr="Amazon.com: The Good, the Bad and the Ugly - 50th Anniversary ...">
            <a:extLst>
              <a:ext uri="{FF2B5EF4-FFF2-40B4-BE49-F238E27FC236}">
                <a16:creationId xmlns:a16="http://schemas.microsoft.com/office/drawing/2014/main" id="{6D9AA995-038E-4B56-A577-7C4642567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663" y="0"/>
            <a:ext cx="48593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2321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8EBDCD-E47E-4DD8-BBE4-FDCF3CAA7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LaLonde</a:t>
            </a:r>
            <a:r>
              <a:rPr lang="es-CO" dirty="0"/>
              <a:t> </a:t>
            </a:r>
            <a:r>
              <a:rPr lang="es-CO" dirty="0" err="1"/>
              <a:t>Study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34FDE5-C562-4474-9B41-EC2819BDE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150000"/>
              </a:lnSpc>
            </a:pPr>
            <a:r>
              <a:rPr lang="es-CO" sz="1800" b="0" i="0" u="none" strike="noStrike" baseline="0" dirty="0" err="1">
                <a:latin typeface="Times New Roman" panose="02020603050405020304" pitchFamily="18" charset="0"/>
              </a:rPr>
              <a:t>National</a:t>
            </a:r>
            <a:r>
              <a:rPr lang="es-CO" sz="1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s-CO" sz="1800" b="0" i="0" u="none" strike="noStrike" baseline="0" dirty="0" err="1">
                <a:latin typeface="Times New Roman" panose="02020603050405020304" pitchFamily="18" charset="0"/>
              </a:rPr>
              <a:t>Supported</a:t>
            </a:r>
            <a:r>
              <a:rPr lang="es-CO" sz="1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s-CO" sz="1800" b="0" i="0" u="none" strike="noStrike" baseline="0" dirty="0" err="1">
                <a:latin typeface="Times New Roman" panose="02020603050405020304" pitchFamily="18" charset="0"/>
              </a:rPr>
              <a:t>Work</a:t>
            </a:r>
            <a:r>
              <a:rPr lang="es-CO" sz="1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s-CO" sz="1800" b="0" i="0" u="none" strike="noStrike" baseline="0" dirty="0" err="1">
                <a:latin typeface="Times New Roman" panose="02020603050405020304" pitchFamily="18" charset="0"/>
              </a:rPr>
              <a:t>Demonstration</a:t>
            </a:r>
            <a:r>
              <a:rPr lang="es-CO" sz="1800" dirty="0">
                <a:latin typeface="Times New Roman" panose="02020603050405020304" pitchFamily="18" charset="0"/>
              </a:rPr>
              <a:t> </a:t>
            </a:r>
            <a:r>
              <a:rPr lang="es-CO" sz="1800" b="0" i="0" u="none" strike="noStrike" baseline="0" dirty="0">
                <a:latin typeface="Times New Roman" panose="02020603050405020304" pitchFamily="18" charset="0"/>
              </a:rPr>
              <a:t>(NSW): sujetos a baja empleabilidad (AFDC: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women, ex-drug addicts, ex-criminal offenders, and high school dropouts of both sexes y un similar male program</a:t>
            </a:r>
            <a:r>
              <a:rPr lang="es-CO" sz="1800" b="0" i="0" u="none" strike="noStrike" baseline="0" dirty="0">
                <a:latin typeface="Times New Roman" panose="02020603050405020304" pitchFamily="18" charset="0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s-CO" sz="1800" dirty="0" err="1">
                <a:latin typeface="Times New Roman" panose="02020603050405020304" pitchFamily="18" charset="0"/>
              </a:rPr>
              <a:t>Treatment</a:t>
            </a:r>
            <a:r>
              <a:rPr lang="es-CO" sz="1800" dirty="0">
                <a:latin typeface="Times New Roman" panose="02020603050405020304" pitchFamily="18" charset="0"/>
              </a:rPr>
              <a:t> versus control:</a:t>
            </a:r>
          </a:p>
          <a:p>
            <a:pPr lvl="1">
              <a:lnSpc>
                <a:spcPct val="150000"/>
              </a:lnSpc>
            </a:pPr>
            <a:r>
              <a:rPr lang="es-CO" sz="1400" dirty="0">
                <a:latin typeface="Times New Roman" panose="02020603050405020304" pitchFamily="18" charset="0"/>
              </a:rPr>
              <a:t>T: 9-18 meses de empleo &amp; profesional de apoyo para discutir de problemas y dar sugerencias</a:t>
            </a:r>
          </a:p>
          <a:p>
            <a:pPr lvl="1">
              <a:lnSpc>
                <a:spcPct val="150000"/>
              </a:lnSpc>
            </a:pPr>
            <a:r>
              <a:rPr lang="es-CO" sz="1400" dirty="0">
                <a:latin typeface="Times New Roman" panose="02020603050405020304" pitchFamily="18" charset="0"/>
              </a:rPr>
              <a:t>C: “Good </a:t>
            </a:r>
            <a:r>
              <a:rPr lang="es-CO" sz="1400" dirty="0" err="1">
                <a:latin typeface="Times New Roman" panose="02020603050405020304" pitchFamily="18" charset="0"/>
              </a:rPr>
              <a:t>luck</a:t>
            </a:r>
            <a:r>
              <a:rPr lang="es-CO" sz="1400" dirty="0">
                <a:latin typeface="Times New Roman" panose="02020603050405020304" pitchFamily="18" charset="0"/>
              </a:rPr>
              <a:t> </a:t>
            </a:r>
            <a:r>
              <a:rPr lang="es-CO" sz="1400" dirty="0" err="1">
                <a:latin typeface="Times New Roman" panose="02020603050405020304" pitchFamily="18" charset="0"/>
              </a:rPr>
              <a:t>with</a:t>
            </a:r>
            <a:r>
              <a:rPr lang="es-CO" sz="1400" dirty="0">
                <a:latin typeface="Times New Roman" panose="02020603050405020304" pitchFamily="18" charset="0"/>
              </a:rPr>
              <a:t> </a:t>
            </a:r>
            <a:r>
              <a:rPr lang="es-CO" sz="1400" dirty="0" err="1">
                <a:latin typeface="Times New Roman" panose="02020603050405020304" pitchFamily="18" charset="0"/>
              </a:rPr>
              <a:t>your</a:t>
            </a:r>
            <a:r>
              <a:rPr lang="es-CO" sz="1400" dirty="0">
                <a:latin typeface="Times New Roman" panose="02020603050405020304" pitchFamily="18" charset="0"/>
              </a:rPr>
              <a:t> </a:t>
            </a:r>
            <a:r>
              <a:rPr lang="es-CO" sz="1400" dirty="0" err="1">
                <a:latin typeface="Times New Roman" panose="02020603050405020304" pitchFamily="18" charset="0"/>
              </a:rPr>
              <a:t>life</a:t>
            </a:r>
            <a:r>
              <a:rPr lang="es-CO" sz="1400" dirty="0">
                <a:latin typeface="Times New Roman" panose="02020603050405020304" pitchFamily="18" charset="0"/>
              </a:rPr>
              <a:t>” </a:t>
            </a:r>
          </a:p>
          <a:p>
            <a:pPr algn="l">
              <a:lnSpc>
                <a:spcPct val="150000"/>
              </a:lnSpc>
            </a:pPr>
            <a:r>
              <a:rPr lang="es-CO" sz="1800" dirty="0" err="1">
                <a:latin typeface="Times New Roman" panose="02020603050405020304" pitchFamily="18" charset="0"/>
              </a:rPr>
              <a:t>Baseline</a:t>
            </a:r>
            <a:r>
              <a:rPr lang="es-CO" sz="1800" dirty="0">
                <a:latin typeface="Times New Roman" panose="02020603050405020304" pitchFamily="18" charset="0"/>
              </a:rPr>
              <a:t>, y datos cada 9 meses, hasta 4 recolecciones ex post pero con </a:t>
            </a:r>
            <a:r>
              <a:rPr lang="es-CO" sz="1800" dirty="0" err="1">
                <a:latin typeface="Times New Roman" panose="02020603050405020304" pitchFamily="18" charset="0"/>
              </a:rPr>
              <a:t>attrition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843756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424DCE9-0E7D-4A62-9D49-98FB6062BF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6470" y="643467"/>
            <a:ext cx="961905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3004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34D9FB0-B6E9-438D-BDD5-B04F330D1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 Experimental data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BAA197-3CEE-4918-8743-EA25E49F04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1807"/>
            <a:ext cx="4936067" cy="398515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 err="1"/>
              <a:t>Observen</a:t>
            </a:r>
            <a:r>
              <a:rPr lang="en-US" sz="2000" dirty="0"/>
              <a:t> que </a:t>
            </a:r>
            <a:r>
              <a:rPr lang="en-US" sz="2000" dirty="0" err="1"/>
              <a:t>como</a:t>
            </a:r>
            <a:r>
              <a:rPr lang="en-US" sz="2000" dirty="0"/>
              <a:t> uno se </a:t>
            </a:r>
            <a:r>
              <a:rPr lang="en-US" sz="2000" dirty="0" err="1"/>
              <a:t>esperaría</a:t>
            </a:r>
            <a:r>
              <a:rPr lang="en-US" sz="2000" dirty="0"/>
              <a:t> con </a:t>
            </a:r>
            <a:r>
              <a:rPr lang="en-US" sz="2000" dirty="0" err="1"/>
              <a:t>asignación</a:t>
            </a:r>
            <a:r>
              <a:rPr lang="en-US" sz="2000" dirty="0"/>
              <a:t> </a:t>
            </a:r>
            <a:r>
              <a:rPr lang="en-US" sz="2000" dirty="0" err="1"/>
              <a:t>aleatoria</a:t>
            </a:r>
            <a:r>
              <a:rPr lang="en-US" sz="2000" dirty="0"/>
              <a:t> los </a:t>
            </a:r>
            <a:r>
              <a:rPr lang="en-US" sz="2000" dirty="0" err="1"/>
              <a:t>sueldos</a:t>
            </a:r>
            <a:r>
              <a:rPr lang="en-US" sz="2000" dirty="0"/>
              <a:t> al </a:t>
            </a:r>
            <a:r>
              <a:rPr lang="en-US" sz="2000" dirty="0" err="1"/>
              <a:t>comienzo</a:t>
            </a:r>
            <a:r>
              <a:rPr lang="en-US" sz="2000" dirty="0"/>
              <a:t> son </a:t>
            </a:r>
            <a:r>
              <a:rPr lang="en-US" sz="2000" dirty="0" err="1"/>
              <a:t>muy</a:t>
            </a:r>
            <a:r>
              <a:rPr lang="en-US" sz="2000" dirty="0"/>
              <a:t> </a:t>
            </a:r>
            <a:r>
              <a:rPr lang="en-US" sz="2000" dirty="0" err="1"/>
              <a:t>parecidos</a:t>
            </a:r>
            <a:r>
              <a:rPr lang="en-US" sz="2000" dirty="0"/>
              <a:t>;</a:t>
            </a:r>
          </a:p>
          <a:p>
            <a:r>
              <a:rPr lang="en-US" sz="2000" dirty="0" err="1"/>
              <a:t>Esto</a:t>
            </a:r>
            <a:r>
              <a:rPr lang="en-US" sz="2000" dirty="0"/>
              <a:t> </a:t>
            </a:r>
            <a:r>
              <a:rPr lang="en-US" sz="2000" dirty="0" err="1"/>
              <a:t>nos</a:t>
            </a:r>
            <a:r>
              <a:rPr lang="en-US" sz="2000" dirty="0"/>
              <a:t> </a:t>
            </a:r>
            <a:r>
              <a:rPr lang="en-US" sz="2000" dirty="0" err="1"/>
              <a:t>permite</a:t>
            </a:r>
            <a:r>
              <a:rPr lang="en-US" sz="2000" dirty="0"/>
              <a:t> </a:t>
            </a:r>
            <a:r>
              <a:rPr lang="en-US" sz="2000" dirty="0" err="1"/>
              <a:t>inferir</a:t>
            </a:r>
            <a:r>
              <a:rPr lang="en-US" sz="2000" dirty="0"/>
              <a:t> que SDO=ATE;</a:t>
            </a:r>
          </a:p>
          <a:p>
            <a:r>
              <a:rPr lang="en-US" sz="2000" dirty="0" err="1"/>
              <a:t>Puedo</a:t>
            </a:r>
            <a:r>
              <a:rPr lang="en-US" sz="2000" dirty="0"/>
              <a:t> </a:t>
            </a:r>
            <a:r>
              <a:rPr lang="en-US" sz="2000" dirty="0" err="1"/>
              <a:t>hacer</a:t>
            </a:r>
            <a:r>
              <a:rPr lang="en-US" sz="2000" dirty="0"/>
              <a:t> algo </a:t>
            </a:r>
            <a:r>
              <a:rPr lang="en-US" sz="2000" dirty="0" err="1"/>
              <a:t>más</a:t>
            </a:r>
            <a:r>
              <a:rPr lang="en-US" sz="2000" dirty="0"/>
              <a:t> </a:t>
            </a:r>
            <a:r>
              <a:rPr lang="en-US" sz="2000" dirty="0" err="1"/>
              <a:t>sofisticado</a:t>
            </a:r>
            <a:r>
              <a:rPr lang="en-US" sz="2000" dirty="0"/>
              <a:t> </a:t>
            </a:r>
          </a:p>
          <a:p>
            <a:r>
              <a:rPr lang="en-US" sz="2000" dirty="0" err="1"/>
              <a:t>Puedo</a:t>
            </a:r>
            <a:r>
              <a:rPr lang="en-US" sz="2000" dirty="0"/>
              <a:t> </a:t>
            </a:r>
            <a:r>
              <a:rPr lang="en-US" sz="2000" dirty="0" err="1"/>
              <a:t>usar</a:t>
            </a:r>
            <a:r>
              <a:rPr lang="en-US" sz="2000" dirty="0"/>
              <a:t> </a:t>
            </a:r>
            <a:r>
              <a:rPr lang="en-US" sz="2000" dirty="0" err="1"/>
              <a:t>controles</a:t>
            </a:r>
            <a:r>
              <a:rPr lang="en-US" sz="2000" dirty="0"/>
              <a:t>:</a:t>
            </a:r>
          </a:p>
          <a:p>
            <a:pPr lvl="1"/>
            <a:r>
              <a:rPr lang="en-US" sz="1600" dirty="0"/>
              <a:t>Si, </a:t>
            </a:r>
            <a:r>
              <a:rPr lang="en-US" sz="1600" dirty="0" err="1"/>
              <a:t>si</a:t>
            </a:r>
            <a:r>
              <a:rPr lang="en-US" sz="1600" dirty="0"/>
              <a:t> son </a:t>
            </a:r>
            <a:r>
              <a:rPr lang="en-US" sz="1600" dirty="0" err="1"/>
              <a:t>explicativas</a:t>
            </a:r>
            <a:endParaRPr lang="en-US" sz="1600" dirty="0"/>
          </a:p>
          <a:p>
            <a:pPr lvl="1"/>
            <a:r>
              <a:rPr lang="en-US" sz="1600" dirty="0"/>
              <a:t>No </a:t>
            </a:r>
            <a:r>
              <a:rPr lang="en-US" sz="1600" dirty="0" err="1"/>
              <a:t>si</a:t>
            </a:r>
            <a:r>
              <a:rPr lang="en-US" sz="1600" dirty="0"/>
              <a:t> son </a:t>
            </a:r>
            <a:r>
              <a:rPr lang="en-US" sz="1600" dirty="0" err="1"/>
              <a:t>causalmente</a:t>
            </a:r>
            <a:r>
              <a:rPr lang="en-US" sz="1600" dirty="0"/>
              <a:t> </a:t>
            </a:r>
            <a:r>
              <a:rPr lang="en-US" sz="1600" dirty="0" err="1"/>
              <a:t>afectadas</a:t>
            </a:r>
            <a:r>
              <a:rPr lang="en-US" sz="1600" dirty="0"/>
              <a:t> por el treatment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3A68D743-EE0B-44E7-9CC7-C877D3E0B5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17734" y="2555515"/>
            <a:ext cx="4935970" cy="325774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C92AB60-7FF5-42F7-A86E-4F6092709DB2}"/>
              </a:ext>
            </a:extLst>
          </p:cNvPr>
          <p:cNvSpPr txBox="1"/>
          <p:nvPr/>
        </p:nvSpPr>
        <p:spPr>
          <a:xfrm>
            <a:off x="7197895" y="5514261"/>
            <a:ext cx="10550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/>
                </a:solidFill>
              </a:rPr>
              <a:t>1975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3D9B20A-07AF-4311-AF4D-37DFB2DB0FC8}"/>
              </a:ext>
            </a:extLst>
          </p:cNvPr>
          <p:cNvSpPr txBox="1"/>
          <p:nvPr/>
        </p:nvSpPr>
        <p:spPr>
          <a:xfrm>
            <a:off x="9987614" y="5463703"/>
            <a:ext cx="10550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/>
                </a:solidFill>
              </a:rPr>
              <a:t>1978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F8AC7AB-C7EB-4909-866D-FADB42D85A49}"/>
              </a:ext>
            </a:extLst>
          </p:cNvPr>
          <p:cNvSpPr txBox="1"/>
          <p:nvPr/>
        </p:nvSpPr>
        <p:spPr>
          <a:xfrm>
            <a:off x="6940013" y="2811398"/>
            <a:ext cx="1055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>
                <a:solidFill>
                  <a:schemeClr val="bg1"/>
                </a:solidFill>
              </a:rPr>
              <a:t>Wage</a:t>
            </a:r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7956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D129904A-81C8-495B-8690-306476DEEE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9336" y="643466"/>
            <a:ext cx="7593328" cy="5571067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5C97C75F-42D7-4352-A6B1-22A1492CA5B1}"/>
              </a:ext>
            </a:extLst>
          </p:cNvPr>
          <p:cNvSpPr/>
          <p:nvPr/>
        </p:nvSpPr>
        <p:spPr>
          <a:xfrm>
            <a:off x="1026942" y="2743200"/>
            <a:ext cx="9017390" cy="379828"/>
          </a:xfrm>
          <a:prstGeom prst="rect">
            <a:avLst/>
          </a:prstGeom>
          <a:noFill/>
          <a:ln w="603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AFC108D-EF5F-4E41-B8CB-776AF3D7E17D}"/>
              </a:ext>
            </a:extLst>
          </p:cNvPr>
          <p:cNvSpPr txBox="1"/>
          <p:nvPr/>
        </p:nvSpPr>
        <p:spPr>
          <a:xfrm>
            <a:off x="10466363" y="2461846"/>
            <a:ext cx="128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Miremos a STATA</a:t>
            </a:r>
          </a:p>
        </p:txBody>
      </p:sp>
    </p:spTree>
    <p:extLst>
      <p:ext uri="{BB962C8B-B14F-4D97-AF65-F5344CB8AC3E}">
        <p14:creationId xmlns:p14="http://schemas.microsoft.com/office/powerpoint/2010/main" val="2502435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0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2EC7A132-1B9C-4344-89FA-1D2FF55B9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s-CO" sz="4000">
                <a:solidFill>
                  <a:srgbClr val="FFFFFF"/>
                </a:solidFill>
              </a:rPr>
              <a:t>Outcome alternativo potencial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666FEB5-BC95-4497-AA60-260E56E2B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s-CO" sz="2200"/>
              <a:t>Los economistas (o cada vez más los científicos sociales) piensan la causalidad en términos de contrafactual;</a:t>
            </a:r>
          </a:p>
          <a:p>
            <a:r>
              <a:rPr lang="es-CO" sz="2200"/>
              <a:t>El contrafactual es la hipótesis de defecto (que habría pasado si no hubiéramos …);</a:t>
            </a:r>
          </a:p>
          <a:p>
            <a:r>
              <a:rPr lang="es-CO" sz="2200"/>
              <a:t>Otro concepto clave es </a:t>
            </a:r>
            <a:r>
              <a:rPr lang="es-CO" sz="2200" i="1"/>
              <a:t>ceteris paribus: </a:t>
            </a:r>
            <a:r>
              <a:rPr lang="es-CO" sz="2200"/>
              <a:t>a paridad de otras condiciones</a:t>
            </a:r>
          </a:p>
          <a:p>
            <a:r>
              <a:rPr lang="es-CO" sz="2200"/>
              <a:t>En otras palabras:</a:t>
            </a:r>
          </a:p>
          <a:p>
            <a:pPr lvl="1"/>
            <a:r>
              <a:rPr lang="es-CO" sz="2200"/>
              <a:t>Si comparamos qué pasa a la criminalidad en las cuadras con policías y en las cuadras sin policías podríamos equivocarnos en inferir algo, porque las cuadras sin policías son “diferentes” en muchas dimensiones</a:t>
            </a:r>
          </a:p>
          <a:p>
            <a:pPr marL="0" indent="0">
              <a:buNone/>
            </a:pPr>
            <a:endParaRPr lang="es-CO" sz="2200"/>
          </a:p>
        </p:txBody>
      </p:sp>
    </p:spTree>
    <p:extLst>
      <p:ext uri="{BB962C8B-B14F-4D97-AF65-F5344CB8AC3E}">
        <p14:creationId xmlns:p14="http://schemas.microsoft.com/office/powerpoint/2010/main" val="36818933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BDAB9E2-91BD-4D4D-A5FF-3CB62819D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Sin experimental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4">
                <a:extLst>
                  <a:ext uri="{FF2B5EF4-FFF2-40B4-BE49-F238E27FC236}">
                    <a16:creationId xmlns:a16="http://schemas.microsoft.com/office/drawing/2014/main" id="{762E6296-16CE-46BC-A4A4-06CF77DA63D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48931" y="2438400"/>
                <a:ext cx="3505494" cy="3785419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𝛿</m:t>
                    </m:r>
                    <m:sSub>
                      <m:sSub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00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𝜌𝜀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𝑖𝑡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b="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endParaRPr lang="en-US" sz="200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0"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sty m:val="p"/>
                      </m:rPr>
                      <a:rPr lang="en-US" sz="2000" b="0" i="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sz="2000" b="0" i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𝑖𝑠</m:t>
                        </m:r>
                      </m:sub>
                    </m:sSub>
                    <m:r>
                      <a:rPr lang="en-US" sz="2000" b="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𝜗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𝑖𝑠</m:t>
                        </m:r>
                      </m:sub>
                    </m:sSub>
                    <m:r>
                      <a:rPr lang="en-US" sz="2000" b="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2000"/>
              </a:p>
            </p:txBody>
          </p:sp>
        </mc:Choice>
        <mc:Fallback xmlns="">
          <p:sp>
            <p:nvSpPr>
              <p:cNvPr id="5" name="Marcador de contenido 4">
                <a:extLst>
                  <a:ext uri="{FF2B5EF4-FFF2-40B4-BE49-F238E27FC236}">
                    <a16:creationId xmlns:a16="http://schemas.microsoft.com/office/drawing/2014/main" id="{762E6296-16CE-46BC-A4A4-06CF77DA63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48931" y="2438400"/>
                <a:ext cx="3505494" cy="3785419"/>
              </a:xfrm>
              <a:blipFill>
                <a:blip r:embed="rId2"/>
                <a:stretch>
                  <a:fillRect l="-1563" t="-144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2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Marcador de contenido 7" descr="Imagen que contiene foto, tabla, esquiando, hombre&#10;&#10;Descripción generada automáticamente">
            <a:extLst>
              <a:ext uri="{FF2B5EF4-FFF2-40B4-BE49-F238E27FC236}">
                <a16:creationId xmlns:a16="http://schemas.microsoft.com/office/drawing/2014/main" id="{2804D104-05B6-497A-A08E-3AA99B6538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1380804"/>
            <a:ext cx="6019331" cy="409314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569011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D129904A-81C8-495B-8690-306476DEEE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9336" y="643466"/>
            <a:ext cx="7593328" cy="5571067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5C97C75F-42D7-4352-A6B1-22A1492CA5B1}"/>
              </a:ext>
            </a:extLst>
          </p:cNvPr>
          <p:cNvSpPr/>
          <p:nvPr/>
        </p:nvSpPr>
        <p:spPr>
          <a:xfrm>
            <a:off x="1587305" y="3049170"/>
            <a:ext cx="9017390" cy="2437229"/>
          </a:xfrm>
          <a:prstGeom prst="rect">
            <a:avLst/>
          </a:prstGeom>
          <a:noFill/>
          <a:ln w="603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59007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330434-4A16-4F07-B3ED-157608C59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122363"/>
            <a:ext cx="330813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 </a:t>
            </a:r>
            <a:r>
              <a:rPr lang="en-US" sz="5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modelos</a:t>
            </a:r>
            <a:r>
              <a:rPr lang="en-US" sz="5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5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selección</a:t>
            </a:r>
            <a:endParaRPr lang="en-US" sz="5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2062F3B-5D18-432D-955A-C1A3B53ED9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0996" y="1131333"/>
            <a:ext cx="6274296" cy="459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18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F4CBFA-B385-4B16-B63B-29D40EBF7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698CE04-5039-4B4D-B676-5DDF9467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13372" y="563918"/>
            <a:ext cx="4163968" cy="5978614"/>
            <a:chOff x="7513372" y="803186"/>
            <a:chExt cx="4163968" cy="5978614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A5B7FFC8-6FAA-4120-AC51-F1C9C825A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FF5B224B-4446-4B75-8B12-7FAFA8ED83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C807611F-497E-428E-9B8B-0192C7897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5D52C69-677C-4B59-9B83-647347BB5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5106" y="1132517"/>
            <a:ext cx="3246509" cy="4367531"/>
          </a:xfrm>
        </p:spPr>
        <p:txBody>
          <a:bodyPr>
            <a:normAutofit/>
          </a:bodyPr>
          <a:lstStyle/>
          <a:p>
            <a:r>
              <a:rPr lang="es-CO">
                <a:solidFill>
                  <a:srgbClr val="FFFFFF"/>
                </a:solidFill>
              </a:rPr>
              <a:t>Outcome alternativo potencial</a:t>
            </a:r>
          </a:p>
        </p:txBody>
      </p:sp>
      <p:sp>
        <p:nvSpPr>
          <p:cNvPr id="17" name="Marcador de contenido 2">
            <a:extLst>
              <a:ext uri="{FF2B5EF4-FFF2-40B4-BE49-F238E27FC236}">
                <a16:creationId xmlns:a16="http://schemas.microsoft.com/office/drawing/2014/main" id="{BB94D2AA-C55D-4F40-9B7B-0F4342738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2519"/>
            <a:ext cx="6300975" cy="4367530"/>
          </a:xfrm>
        </p:spPr>
        <p:txBody>
          <a:bodyPr anchor="ctr">
            <a:normAutofit/>
          </a:bodyPr>
          <a:lstStyle/>
          <a:p>
            <a:r>
              <a:rPr lang="es-CO" sz="2000" dirty="0"/>
              <a:t>A los experimentalistas nos gusta hablar de “control”</a:t>
            </a:r>
          </a:p>
          <a:p>
            <a:r>
              <a:rPr lang="es-CO" sz="2000" dirty="0"/>
              <a:t>Hume decía:</a:t>
            </a:r>
          </a:p>
          <a:p>
            <a:pPr marL="457200" lvl="1" indent="0">
              <a:buNone/>
            </a:pPr>
            <a:r>
              <a:rPr lang="es-CO" sz="2000" dirty="0"/>
              <a:t>“</a:t>
            </a:r>
            <a:r>
              <a:rPr lang="en-US" sz="2000" dirty="0"/>
              <a:t>When we require an action, or blame a person for not performing it.. we esteem it vicious in him to be regardless of it. If we find, upon enquiry, that the virtuous motive was still powerful… </a:t>
            </a:r>
            <a:r>
              <a:rPr lang="en-US" sz="2000" dirty="0" err="1"/>
              <a:t>tho</a:t>
            </a:r>
            <a:r>
              <a:rPr lang="en-US" sz="2000" dirty="0"/>
              <a:t>’ checked in its operation by some circumstances unknown to us, we retract out blame, … (Hume, 1739; 1985, pp. 529–30).</a:t>
            </a:r>
            <a:r>
              <a:rPr lang="es-CO" sz="2000" dirty="0"/>
              <a:t>”</a:t>
            </a:r>
          </a:p>
          <a:p>
            <a:pPr marL="457200" lvl="1" indent="0">
              <a:buNone/>
            </a:pPr>
            <a:endParaRPr lang="es-CO" sz="2000" dirty="0"/>
          </a:p>
          <a:p>
            <a:pPr lvl="1"/>
            <a:r>
              <a:rPr lang="es-CO" sz="2000" dirty="0"/>
              <a:t>Piensen en la violencia contra los menores y el </a:t>
            </a:r>
            <a:r>
              <a:rPr lang="es-CO" sz="2000" dirty="0" err="1"/>
              <a:t>lockdown</a:t>
            </a:r>
            <a:r>
              <a:rPr lang="es-CO" sz="2000" dirty="0"/>
              <a:t>. Con el </a:t>
            </a:r>
            <a:r>
              <a:rPr lang="es-CO" sz="2000" dirty="0" err="1"/>
              <a:t>lockdown</a:t>
            </a:r>
            <a:r>
              <a:rPr lang="es-CO" sz="2000" dirty="0"/>
              <a:t> cayó en número de denuncias…</a:t>
            </a:r>
          </a:p>
          <a:p>
            <a:pPr lvl="1"/>
            <a:r>
              <a:rPr lang="es-CO" sz="2000" dirty="0"/>
              <a:t>Piensen en las violencia contra las mujeres en Suecia y Arabia Saudí…</a:t>
            </a:r>
          </a:p>
        </p:txBody>
      </p:sp>
    </p:spTree>
    <p:extLst>
      <p:ext uri="{BB962C8B-B14F-4D97-AF65-F5344CB8AC3E}">
        <p14:creationId xmlns:p14="http://schemas.microsoft.com/office/powerpoint/2010/main" val="1129646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75360-A34C-41BE-8177-062D753DC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Primero una terminología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C82170-49D7-4D47-9E9F-5977BFFCB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Y: LHS, variable dependiente, </a:t>
            </a:r>
            <a:r>
              <a:rPr lang="es-CO" dirty="0" err="1"/>
              <a:t>outcome</a:t>
            </a:r>
            <a:r>
              <a:rPr lang="es-CO" dirty="0"/>
              <a:t>, variable explicada, variable </a:t>
            </a:r>
            <a:r>
              <a:rPr lang="es-CO" dirty="0" err="1"/>
              <a:t>predecida</a:t>
            </a:r>
            <a:endParaRPr lang="es-CO" dirty="0"/>
          </a:p>
          <a:p>
            <a:r>
              <a:rPr lang="es-CO" dirty="0"/>
              <a:t>X: RHS, variable independiente, explicativa, control, predictor, regresor</a:t>
            </a:r>
          </a:p>
          <a:p>
            <a:endParaRPr lang="es-CO" dirty="0"/>
          </a:p>
          <a:p>
            <a:r>
              <a:rPr lang="es-CO" dirty="0"/>
              <a:t>En casi todo el curso hablaremos de D=1 (tratamiento), D=0 (control)</a:t>
            </a:r>
          </a:p>
          <a:p>
            <a:pPr lvl="1"/>
            <a:r>
              <a:rPr lang="es-CO" dirty="0"/>
              <a:t>1 es la cuarentena, el policía en la cuadra, una elección, una institución,… depende del problema que estemos estudiando</a:t>
            </a:r>
          </a:p>
        </p:txBody>
      </p:sp>
    </p:spTree>
    <p:extLst>
      <p:ext uri="{BB962C8B-B14F-4D97-AF65-F5344CB8AC3E}">
        <p14:creationId xmlns:p14="http://schemas.microsoft.com/office/powerpoint/2010/main" val="1868964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537AB74-BD31-45A9-9AAF-01607ED84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s-CO" sz="3200" dirty="0">
                <a:solidFill>
                  <a:srgbClr val="FFFFFF"/>
                </a:solidFill>
              </a:rPr>
              <a:t>Cómo pensar el problema de la causalidad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2FCD4BD-AE89-48DC-ABBF-D435ADA8E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en-US" sz="1600" dirty="0"/>
              <a:t>El </a:t>
            </a:r>
            <a:r>
              <a:rPr lang="en-US" sz="1600" dirty="0" err="1"/>
              <a:t>impacto</a:t>
            </a:r>
            <a:r>
              <a:rPr lang="en-US" sz="1600" dirty="0"/>
              <a:t> causal </a:t>
            </a:r>
            <a:r>
              <a:rPr lang="en-US" sz="1600" dirty="0" err="1"/>
              <a:t>sobre</a:t>
            </a:r>
            <a:r>
              <a:rPr lang="en-US" sz="1600" dirty="0"/>
              <a:t> </a:t>
            </a:r>
            <a:r>
              <a:rPr lang="en-US" sz="1600" dirty="0" err="1"/>
              <a:t>cada</a:t>
            </a:r>
            <a:r>
              <a:rPr lang="en-US" sz="1600" dirty="0"/>
              <a:t> </a:t>
            </a:r>
            <a:r>
              <a:rPr lang="en-US" sz="1600" dirty="0" err="1"/>
              <a:t>unidad</a:t>
            </a:r>
            <a:r>
              <a:rPr lang="en-US" sz="1600" dirty="0"/>
              <a:t> se define </a:t>
            </a:r>
            <a:r>
              <a:rPr lang="en-US" sz="1600" i="1" dirty="0" err="1"/>
              <a:t>Teoricamente</a:t>
            </a:r>
            <a:endParaRPr lang="en-US" sz="1600" dirty="0"/>
          </a:p>
          <a:p>
            <a:r>
              <a:rPr lang="en-US" sz="1600" dirty="0"/>
              <a:t>Pero no lo Podemos </a:t>
            </a:r>
            <a:r>
              <a:rPr lang="en-US" sz="1600" dirty="0" err="1"/>
              <a:t>medir</a:t>
            </a:r>
            <a:r>
              <a:rPr lang="en-US" sz="1600" dirty="0"/>
              <a:t>, </a:t>
            </a:r>
            <a:r>
              <a:rPr lang="en-US" sz="1600" dirty="0" err="1"/>
              <a:t>porque</a:t>
            </a:r>
            <a:r>
              <a:rPr lang="en-US" sz="1600" dirty="0"/>
              <a:t> no Podemos </a:t>
            </a:r>
            <a:r>
              <a:rPr lang="en-US" sz="1600" dirty="0" err="1"/>
              <a:t>correr</a:t>
            </a:r>
            <a:r>
              <a:rPr lang="en-US" sz="1600" dirty="0"/>
              <a:t> la </a:t>
            </a:r>
            <a:r>
              <a:rPr lang="en-US" sz="1600" dirty="0" err="1"/>
              <a:t>historia</a:t>
            </a:r>
            <a:r>
              <a:rPr lang="en-US" sz="1600" dirty="0"/>
              <a:t> dos </a:t>
            </a:r>
            <a:r>
              <a:rPr lang="en-US" sz="1600" dirty="0" err="1"/>
              <a:t>veces</a:t>
            </a:r>
            <a:endParaRPr lang="en-US" sz="1600" dirty="0"/>
          </a:p>
          <a:p>
            <a:r>
              <a:rPr lang="en-US" sz="1600" i="1" dirty="0"/>
              <a:t>Sliding doors… </a:t>
            </a:r>
            <a:r>
              <a:rPr lang="en-US" sz="1600" dirty="0" err="1"/>
              <a:t>vamos</a:t>
            </a:r>
            <a:r>
              <a:rPr lang="en-US" sz="1600" dirty="0"/>
              <a:t> al excel un </a:t>
            </a:r>
            <a:r>
              <a:rPr lang="en-US" sz="1600" dirty="0" err="1"/>
              <a:t>momento</a:t>
            </a:r>
            <a:endParaRPr lang="en-US" sz="1600" dirty="0"/>
          </a:p>
        </p:txBody>
      </p:sp>
      <p:graphicFrame>
        <p:nvGraphicFramePr>
          <p:cNvPr id="7" name="Marcador de contenido 3">
            <a:extLst>
              <a:ext uri="{FF2B5EF4-FFF2-40B4-BE49-F238E27FC236}">
                <a16:creationId xmlns:a16="http://schemas.microsoft.com/office/drawing/2014/main" id="{B69B4505-E077-4854-A481-3F36CAE69976}"/>
              </a:ext>
            </a:extLst>
          </p:cNvPr>
          <p:cNvGraphicFramePr>
            <a:graphicFrameLocks/>
          </p:cNvGraphicFramePr>
          <p:nvPr/>
        </p:nvGraphicFramePr>
        <p:xfrm>
          <a:off x="4662102" y="1043895"/>
          <a:ext cx="6903726" cy="4647177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709036">
                  <a:extLst>
                    <a:ext uri="{9D8B030D-6E8A-4147-A177-3AD203B41FA5}">
                      <a16:colId xmlns:a16="http://schemas.microsoft.com/office/drawing/2014/main" val="2217759203"/>
                    </a:ext>
                  </a:extLst>
                </a:gridCol>
                <a:gridCol w="569507">
                  <a:extLst>
                    <a:ext uri="{9D8B030D-6E8A-4147-A177-3AD203B41FA5}">
                      <a16:colId xmlns:a16="http://schemas.microsoft.com/office/drawing/2014/main" val="678294553"/>
                    </a:ext>
                  </a:extLst>
                </a:gridCol>
                <a:gridCol w="569507">
                  <a:extLst>
                    <a:ext uri="{9D8B030D-6E8A-4147-A177-3AD203B41FA5}">
                      <a16:colId xmlns:a16="http://schemas.microsoft.com/office/drawing/2014/main" val="1088974522"/>
                    </a:ext>
                  </a:extLst>
                </a:gridCol>
                <a:gridCol w="618271">
                  <a:extLst>
                    <a:ext uri="{9D8B030D-6E8A-4147-A177-3AD203B41FA5}">
                      <a16:colId xmlns:a16="http://schemas.microsoft.com/office/drawing/2014/main" val="204725433"/>
                    </a:ext>
                  </a:extLst>
                </a:gridCol>
                <a:gridCol w="569507">
                  <a:extLst>
                    <a:ext uri="{9D8B030D-6E8A-4147-A177-3AD203B41FA5}">
                      <a16:colId xmlns:a16="http://schemas.microsoft.com/office/drawing/2014/main" val="2855185937"/>
                    </a:ext>
                  </a:extLst>
                </a:gridCol>
                <a:gridCol w="3867898">
                  <a:extLst>
                    <a:ext uri="{9D8B030D-6E8A-4147-A177-3AD203B41FA5}">
                      <a16:colId xmlns:a16="http://schemas.microsoft.com/office/drawing/2014/main" val="3574508099"/>
                    </a:ext>
                  </a:extLst>
                </a:gridCol>
              </a:tblGrid>
              <a:tr h="404350">
                <a:tc>
                  <a:txBody>
                    <a:bodyPr/>
                    <a:lstStyle/>
                    <a:p>
                      <a:pPr algn="l" fontAlgn="b"/>
                      <a:r>
                        <a:rPr lang="es-CO" sz="13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Unidad</a:t>
                      </a:r>
                      <a:endParaRPr lang="es-CO" sz="13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054" marR="8899" marT="85426" marB="85426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3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Y0</a:t>
                      </a:r>
                      <a:endParaRPr lang="es-CO" sz="13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054" marR="8899" marT="85426" marB="8542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3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Y1</a:t>
                      </a:r>
                      <a:endParaRPr lang="es-CO" sz="13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054" marR="8899" marT="85426" marB="8542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3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054" marR="8899" marT="85426" marB="8542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3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1=</a:t>
                      </a:r>
                      <a:endParaRPr lang="es-CO" sz="13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054" marR="8899" marT="85426" marB="8542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3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hace servicio militar</a:t>
                      </a:r>
                      <a:endParaRPr lang="es-CO" sz="13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054" marR="8899" marT="85426" marB="8542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320790"/>
                  </a:ext>
                </a:extLst>
              </a:tr>
              <a:tr h="404350">
                <a:tc>
                  <a:txBody>
                    <a:bodyPr/>
                    <a:lstStyle/>
                    <a:p>
                      <a:pPr algn="r" fontAlgn="b"/>
                      <a:r>
                        <a:rPr lang="es-CO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s-CO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054" marR="8899" marT="85426" marB="85426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s-CO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054" marR="8899" marT="85426" marB="8542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s-CO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054" marR="8899" marT="85426" marB="8542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054" marR="8899" marT="85426" marB="8542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0=</a:t>
                      </a:r>
                      <a:endParaRPr lang="es-CO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054" marR="8899" marT="85426" marB="8542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no hace servicio militar</a:t>
                      </a:r>
                      <a:endParaRPr lang="es-CO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054" marR="8899" marT="85426" marB="8542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5959570"/>
                  </a:ext>
                </a:extLst>
              </a:tr>
              <a:tr h="603677">
                <a:tc>
                  <a:txBody>
                    <a:bodyPr/>
                    <a:lstStyle/>
                    <a:p>
                      <a:pPr algn="r" fontAlgn="b"/>
                      <a:r>
                        <a:rPr lang="es-CO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s-CO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054" marR="8899" marT="85426" marB="8542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s-CO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054" marR="8899" marT="85426" marB="8542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3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s-CO" sz="13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054" marR="8899" marT="85426" marB="8542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054" marR="8899" marT="85426" marB="8542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Y </a:t>
                      </a:r>
                      <a:endParaRPr lang="es-CO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054" marR="8899" marT="85426" marB="8542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criminal record (número) cinco años después de la edad del servicio</a:t>
                      </a:r>
                      <a:endParaRPr lang="es-E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054" marR="8899" marT="85426" marB="8542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766347"/>
                  </a:ext>
                </a:extLst>
              </a:tr>
              <a:tr h="404350">
                <a:tc>
                  <a:txBody>
                    <a:bodyPr/>
                    <a:lstStyle/>
                    <a:p>
                      <a:pPr algn="r" fontAlgn="b"/>
                      <a:r>
                        <a:rPr lang="es-CO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s-CO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054" marR="8899" marT="85426" marB="85426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s-CO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054" marR="8899" marT="85426" marB="8542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s-CO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054" marR="8899" marT="85426" marB="8542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054" marR="8899" marT="85426" marB="8542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054" marR="8899" marT="85426" marB="8542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054" marR="8899" marT="85426" marB="8542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802524"/>
                  </a:ext>
                </a:extLst>
              </a:tr>
              <a:tr h="404350">
                <a:tc>
                  <a:txBody>
                    <a:bodyPr/>
                    <a:lstStyle/>
                    <a:p>
                      <a:pPr algn="r" fontAlgn="b"/>
                      <a:r>
                        <a:rPr lang="es-CO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s-CO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054" marR="8899" marT="85426" marB="8542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s-CO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054" marR="8899" marT="85426" marB="8542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s-CO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054" marR="8899" marT="85426" marB="8542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054" marR="8899" marT="85426" marB="8542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054" marR="8899" marT="85426" marB="8542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054" marR="8899" marT="85426" marB="8542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418093"/>
                  </a:ext>
                </a:extLst>
              </a:tr>
              <a:tr h="404350">
                <a:tc>
                  <a:txBody>
                    <a:bodyPr/>
                    <a:lstStyle/>
                    <a:p>
                      <a:pPr algn="r" fontAlgn="b"/>
                      <a:r>
                        <a:rPr lang="es-CO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s-CO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054" marR="8899" marT="85426" marB="85426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s-CO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054" marR="8899" marT="85426" marB="8542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s-CO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054" marR="8899" marT="85426" marB="8542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054" marR="8899" marT="85426" marB="8542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054" marR="8899" marT="85426" marB="8542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054" marR="8899" marT="85426" marB="8542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2265752"/>
                  </a:ext>
                </a:extLst>
              </a:tr>
              <a:tr h="404350">
                <a:tc>
                  <a:txBody>
                    <a:bodyPr/>
                    <a:lstStyle/>
                    <a:p>
                      <a:pPr algn="r" fontAlgn="b"/>
                      <a:r>
                        <a:rPr lang="es-CO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s-CO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054" marR="8899" marT="85426" marB="8542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s-CO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054" marR="8899" marT="85426" marB="8542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s-CO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054" marR="8899" marT="85426" marB="8542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054" marR="8899" marT="85426" marB="8542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054" marR="8899" marT="85426" marB="8542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054" marR="8899" marT="85426" marB="8542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973921"/>
                  </a:ext>
                </a:extLst>
              </a:tr>
              <a:tr h="404350">
                <a:tc>
                  <a:txBody>
                    <a:bodyPr/>
                    <a:lstStyle/>
                    <a:p>
                      <a:pPr algn="r" fontAlgn="b"/>
                      <a:r>
                        <a:rPr lang="es-CO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s-CO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054" marR="8899" marT="85426" marB="85426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s-CO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054" marR="8899" marT="85426" marB="8542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s-CO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054" marR="8899" marT="85426" marB="8542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054" marR="8899" marT="85426" marB="8542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054" marR="8899" marT="85426" marB="8542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054" marR="8899" marT="85426" marB="8542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1022135"/>
                  </a:ext>
                </a:extLst>
              </a:tr>
              <a:tr h="404350">
                <a:tc>
                  <a:txBody>
                    <a:bodyPr/>
                    <a:lstStyle/>
                    <a:p>
                      <a:pPr algn="r" fontAlgn="b"/>
                      <a:r>
                        <a:rPr lang="es-CO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s-CO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054" marR="8899" marT="85426" marB="8542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s-CO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054" marR="8899" marT="85426" marB="8542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s-CO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054" marR="8899" marT="85426" marB="8542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054" marR="8899" marT="85426" marB="8542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054" marR="8899" marT="85426" marB="8542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054" marR="8899" marT="85426" marB="8542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915903"/>
                  </a:ext>
                </a:extLst>
              </a:tr>
              <a:tr h="404350">
                <a:tc>
                  <a:txBody>
                    <a:bodyPr/>
                    <a:lstStyle/>
                    <a:p>
                      <a:pPr algn="r" fontAlgn="b"/>
                      <a:r>
                        <a:rPr lang="es-CO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s-CO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054" marR="8899" marT="85426" marB="85426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s-CO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054" marR="8899" marT="85426" marB="8542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s-CO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054" marR="8899" marT="85426" marB="8542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054" marR="8899" marT="85426" marB="8542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054" marR="8899" marT="85426" marB="8542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054" marR="8899" marT="85426" marB="8542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7073124"/>
                  </a:ext>
                </a:extLst>
              </a:tr>
              <a:tr h="404350">
                <a:tc>
                  <a:txBody>
                    <a:bodyPr/>
                    <a:lstStyle/>
                    <a:p>
                      <a:pPr algn="r" fontAlgn="b"/>
                      <a:r>
                        <a:rPr lang="es-CO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s-CO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054" marR="8899" marT="85426" marB="8542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s-CO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054" marR="8899" marT="85426" marB="8542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s-CO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054" marR="8899" marT="85426" marB="8542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054" marR="8899" marT="85426" marB="8542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054" marR="8899" marT="85426" marB="8542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3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054" marR="8899" marT="85426" marB="8542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030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1135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9A473-0A51-4740-9B3D-29EEFD316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25146BEF-839E-483B-A523-E90F3D7415AC}"/>
                  </a:ext>
                </a:extLst>
              </p:cNvPr>
              <p:cNvSpPr txBox="1"/>
              <p:nvPr/>
            </p:nvSpPr>
            <p:spPr>
              <a:xfrm>
                <a:off x="1350498" y="2909755"/>
                <a:ext cx="9021509" cy="19293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𝐴𝑇𝐸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CO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s-CO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s-CO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s-CO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e>
                      </m:nary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O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f>
                        <m:f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𝑁𝑇</m:t>
                          </m:r>
                        </m:num>
                        <m:den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𝑁𝑇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CO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CO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CO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bSup>
                            <m:sSubSupPr>
                              <m:ctrlPr>
                                <a:rPr lang="es-CO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s-CO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s-CO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s-CO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s-CO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s-CO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s-CO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e>
                      </m:nary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CO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O" sz="2400" i="1">
                              <a:latin typeface="Cambria Math" panose="02040503050406030204" pitchFamily="18" charset="0"/>
                            </a:rPr>
                            <m:t>𝑁𝑇</m:t>
                          </m:r>
                        </m:num>
                        <m:den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O" sz="2400" i="1">
                              <a:latin typeface="Cambria Math" panose="02040503050406030204" pitchFamily="18" charset="0"/>
                            </a:rPr>
                            <m:t>𝑁𝑇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CO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CO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O" sz="2400" i="1">
                              <a:latin typeface="Cambria Math" panose="02040503050406030204" pitchFamily="18" charset="0"/>
                            </a:rPr>
                            <m:t>𝑁𝑇</m:t>
                          </m:r>
                        </m:sup>
                        <m:e>
                          <m:sSubSup>
                            <m:sSubSupPr>
                              <m:ctrlPr>
                                <a:rPr lang="es-CO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s-CO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s-CO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s-CO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s-CO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s-CO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s-CO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s-CO" sz="2400" dirty="0"/>
              </a:p>
              <a:p>
                <a:r>
                  <a:rPr lang="es-CO" sz="2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CO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CO" sz="24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s-CO" sz="2400" dirty="0"/>
                  <a:t>[</a:t>
                </a:r>
                <a:r>
                  <a:rPr lang="es-CO" sz="2400" dirty="0" err="1"/>
                  <a:t>Nt</a:t>
                </a:r>
                <a:r>
                  <a:rPr lang="es-CO" sz="2400" dirty="0"/>
                  <a:t> ATT + (N-NT)ATU]=P(D=1)ATT+(1-P(D=1))ATU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0|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=0]</m:t>
                      </m:r>
                    </m:oMath>
                  </m:oMathPara>
                </a14:m>
                <a:endParaRPr lang="es-CO" sz="2400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25146BEF-839E-483B-A523-E90F3D741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498" y="2909755"/>
                <a:ext cx="9021509" cy="1929374"/>
              </a:xfrm>
              <a:prstGeom prst="rect">
                <a:avLst/>
              </a:prstGeom>
              <a:blipFill>
                <a:blip r:embed="rId2"/>
                <a:stretch>
                  <a:fillRect l="-2096" b="-567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1791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E1224E-6618-482E-BE87-321A7FC1C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35CD62D-7483-426D-A5B9-5A9EF9592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4" y="957447"/>
            <a:ext cx="3383280" cy="4943105"/>
          </a:xfrm>
        </p:spPr>
        <p:txBody>
          <a:bodyPr anchor="ctr">
            <a:normAutofit/>
          </a:bodyPr>
          <a:lstStyle/>
          <a:p>
            <a:r>
              <a:rPr lang="es-CO" sz="4000"/>
              <a:t>El problema de la evaluación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8126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9234" y="6163056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Marcador de contenido 2">
                <a:extLst>
                  <a:ext uri="{FF2B5EF4-FFF2-40B4-BE49-F238E27FC236}">
                    <a16:creationId xmlns:a16="http://schemas.microsoft.com/office/drawing/2014/main" id="{4D7CCE20-E3C5-402D-8804-BB05AD9FE2F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72177781"/>
                  </p:ext>
                </p:extLst>
              </p:nvPr>
            </p:nvGraphicFramePr>
            <p:xfrm>
              <a:off x="4549514" y="621792"/>
              <a:ext cx="6807333" cy="554126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5" name="Marcador de contenido 2">
                <a:extLst>
                  <a:ext uri="{FF2B5EF4-FFF2-40B4-BE49-F238E27FC236}">
                    <a16:creationId xmlns:a16="http://schemas.microsoft.com/office/drawing/2014/main" id="{4D7CCE20-E3C5-402D-8804-BB05AD9FE2F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72177781"/>
                  </p:ext>
                </p:extLst>
              </p:nvPr>
            </p:nvGraphicFramePr>
            <p:xfrm>
              <a:off x="4549514" y="621792"/>
              <a:ext cx="6807333" cy="554126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077181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1792</Words>
  <Application>Microsoft Office PowerPoint</Application>
  <PresentationFormat>Panorámica</PresentationFormat>
  <Paragraphs>229</Paragraphs>
  <Slides>42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Times New Roman</vt:lpstr>
      <vt:lpstr>Tema de Office</vt:lpstr>
      <vt:lpstr>Evaluación de Impacto:  El modelo causal de Rubin</vt:lpstr>
      <vt:lpstr>Causalidad</vt:lpstr>
      <vt:lpstr>Causalidad</vt:lpstr>
      <vt:lpstr>Outcome alternativo potencial</vt:lpstr>
      <vt:lpstr>Outcome alternativo potencial</vt:lpstr>
      <vt:lpstr>Primero una terminología</vt:lpstr>
      <vt:lpstr>Cómo pensar el problema de la causalidad</vt:lpstr>
      <vt:lpstr>Presentación de PowerPoint</vt:lpstr>
      <vt:lpstr>El problema de la evaluación</vt:lpstr>
      <vt:lpstr>De dónde nace el problema de la evaluación?</vt:lpstr>
      <vt:lpstr>SDO</vt:lpstr>
      <vt:lpstr>SDO</vt:lpstr>
      <vt:lpstr>SDO</vt:lpstr>
      <vt:lpstr>La teoría detrás</vt:lpstr>
      <vt:lpstr>La switching regression</vt:lpstr>
      <vt:lpstr>La switching regression</vt:lpstr>
      <vt:lpstr>The OLS formula</vt:lpstr>
      <vt:lpstr>Otra manera de verla</vt:lpstr>
      <vt:lpstr>En Stata</vt:lpstr>
      <vt:lpstr>Randomization</vt:lpstr>
      <vt:lpstr>Esta se llama la hipótesis de independencia</vt:lpstr>
      <vt:lpstr>Por qué el énfasis en la población?</vt:lpstr>
      <vt:lpstr>Resumen </vt:lpstr>
      <vt:lpstr>SUTVA</vt:lpstr>
      <vt:lpstr>SUTVA:  Stable across all Units Treatment Value Assumption </vt:lpstr>
      <vt:lpstr>Si es así, ¿qué hay de nuevo en Eval Impacto?</vt:lpstr>
      <vt:lpstr>La Revolución de la Credibilidad</vt:lpstr>
      <vt:lpstr>Ehrlich 1975</vt:lpstr>
      <vt:lpstr>Presentación de PowerPoint</vt:lpstr>
      <vt:lpstr>Ehrlich 1975</vt:lpstr>
      <vt:lpstr>Ehrlich (1975)</vt:lpstr>
      <vt:lpstr>DONOHUE &amp; WOLFERS 58 STAN. L. REV. 791</vt:lpstr>
      <vt:lpstr>DONOHUE &amp; WOLFERS 58 STAN. L. REV. 791</vt:lpstr>
      <vt:lpstr>Credibility Revolution</vt:lpstr>
      <vt:lpstr>Presentación de PowerPoint</vt:lpstr>
      <vt:lpstr>LaLonde Study</vt:lpstr>
      <vt:lpstr>Presentación de PowerPoint</vt:lpstr>
      <vt:lpstr>Con Experimental data</vt:lpstr>
      <vt:lpstr>Presentación de PowerPoint</vt:lpstr>
      <vt:lpstr>Sin experimental data</vt:lpstr>
      <vt:lpstr>Presentación de PowerPoint</vt:lpstr>
      <vt:lpstr>Con modelos de selección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Evaluación de Impacto:  El modelo causal de Rubin</dc:title>
  <dc:creator>Francesco Bogliacino</dc:creator>
  <cp:lastModifiedBy>Francesco Bogliacino</cp:lastModifiedBy>
  <cp:revision>20</cp:revision>
  <dcterms:created xsi:type="dcterms:W3CDTF">2020-09-01T21:11:43Z</dcterms:created>
  <dcterms:modified xsi:type="dcterms:W3CDTF">2020-09-02T16:00:05Z</dcterms:modified>
</cp:coreProperties>
</file>