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69" r:id="rId4"/>
    <p:sldId id="270" r:id="rId5"/>
    <p:sldId id="271" r:id="rId6"/>
    <p:sldId id="273" r:id="rId7"/>
    <p:sldId id="274" r:id="rId8"/>
    <p:sldId id="275" r:id="rId9"/>
    <p:sldId id="276" r:id="rId10"/>
    <p:sldId id="277" r:id="rId11"/>
    <p:sldId id="265" r:id="rId12"/>
    <p:sldId id="278" r:id="rId13"/>
    <p:sldId id="266" r:id="rId14"/>
    <p:sldId id="267" r:id="rId15"/>
    <p:sldId id="268" r:id="rId16"/>
    <p:sldId id="261" r:id="rId17"/>
    <p:sldId id="279" r:id="rId18"/>
    <p:sldId id="262" r:id="rId19"/>
    <p:sldId id="263"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ertz, Brian" userId="722b4b55-932a-47f0-9d67-950cab89756e" providerId="ADAL" clId="{7E481377-7DBA-4EB4-A1E7-13249036CEAE}"/>
    <pc:docChg chg="custSel modSld">
      <pc:chgData name="Bonertz, Brian" userId="722b4b55-932a-47f0-9d67-950cab89756e" providerId="ADAL" clId="{7E481377-7DBA-4EB4-A1E7-13249036CEAE}" dt="2024-12-18T00:14:16.360" v="43" actId="20577"/>
      <pc:docMkLst>
        <pc:docMk/>
      </pc:docMkLst>
      <pc:sldChg chg="modSp mod">
        <pc:chgData name="Bonertz, Brian" userId="722b4b55-932a-47f0-9d67-950cab89756e" providerId="ADAL" clId="{7E481377-7DBA-4EB4-A1E7-13249036CEAE}" dt="2024-12-18T00:14:16.360" v="43" actId="20577"/>
        <pc:sldMkLst>
          <pc:docMk/>
          <pc:sldMk cId="1648084184" sldId="256"/>
        </pc:sldMkLst>
        <pc:spChg chg="mod">
          <ac:chgData name="Bonertz, Brian" userId="722b4b55-932a-47f0-9d67-950cab89756e" providerId="ADAL" clId="{7E481377-7DBA-4EB4-A1E7-13249036CEAE}" dt="2024-12-18T00:14:16.360" v="43" actId="20577"/>
          <ac:spMkLst>
            <pc:docMk/>
            <pc:sldMk cId="1648084184" sldId="256"/>
            <ac:spMk id="2" creationId="{D94E608F-16D7-30B7-E947-7DAC79DDC7C1}"/>
          </ac:spMkLst>
        </pc:spChg>
      </pc:sldChg>
    </pc:docChg>
  </pc:docChgLst>
  <pc:docChgLst>
    <pc:chgData name="Bonertz, Brian" userId="722b4b55-932a-47f0-9d67-950cab89756e" providerId="ADAL" clId="{6E989BFA-83FB-4CE9-885F-EDF8CAE7C3C5}"/>
    <pc:docChg chg="undo custSel modSld">
      <pc:chgData name="Bonertz, Brian" userId="722b4b55-932a-47f0-9d67-950cab89756e" providerId="ADAL" clId="{6E989BFA-83FB-4CE9-885F-EDF8CAE7C3C5}" dt="2024-12-18T00:09:31.595" v="23" actId="20577"/>
      <pc:docMkLst>
        <pc:docMk/>
      </pc:docMkLst>
      <pc:sldChg chg="modSp mod">
        <pc:chgData name="Bonertz, Brian" userId="722b4b55-932a-47f0-9d67-950cab89756e" providerId="ADAL" clId="{6E989BFA-83FB-4CE9-885F-EDF8CAE7C3C5}" dt="2024-12-18T00:09:31.595" v="23" actId="20577"/>
        <pc:sldMkLst>
          <pc:docMk/>
          <pc:sldMk cId="1648084184" sldId="256"/>
        </pc:sldMkLst>
        <pc:spChg chg="mod">
          <ac:chgData name="Bonertz, Brian" userId="722b4b55-932a-47f0-9d67-950cab89756e" providerId="ADAL" clId="{6E989BFA-83FB-4CE9-885F-EDF8CAE7C3C5}" dt="2024-12-18T00:09:31.595" v="23" actId="20577"/>
          <ac:spMkLst>
            <pc:docMk/>
            <pc:sldMk cId="1648084184" sldId="256"/>
            <ac:spMk id="2" creationId="{D94E608F-16D7-30B7-E947-7DAC79DDC7C1}"/>
          </ac:spMkLst>
        </pc:spChg>
      </pc:sldChg>
    </pc:docChg>
  </pc:docChgLst>
  <pc:docChgLst>
    <pc:chgData name="Bonertz, Brian" userId="722b4b55-932a-47f0-9d67-950cab89756e" providerId="ADAL" clId="{E23ECE61-F8F8-43E6-89E1-57E7509594AB}"/>
    <pc:docChg chg="addSld modSld">
      <pc:chgData name="Bonertz, Brian" userId="722b4b55-932a-47f0-9d67-950cab89756e" providerId="ADAL" clId="{E23ECE61-F8F8-43E6-89E1-57E7509594AB}" dt="2023-08-11T08:41:37.388" v="37" actId="5793"/>
      <pc:docMkLst>
        <pc:docMk/>
      </pc:docMkLst>
      <pc:sldChg chg="modSp mod">
        <pc:chgData name="Bonertz, Brian" userId="722b4b55-932a-47f0-9d67-950cab89756e" providerId="ADAL" clId="{E23ECE61-F8F8-43E6-89E1-57E7509594AB}" dt="2023-08-11T08:00:24.927" v="13" actId="20577"/>
        <pc:sldMkLst>
          <pc:docMk/>
          <pc:sldMk cId="3402669338" sldId="269"/>
        </pc:sldMkLst>
        <pc:spChg chg="mod">
          <ac:chgData name="Bonertz, Brian" userId="722b4b55-932a-47f0-9d67-950cab89756e" providerId="ADAL" clId="{E23ECE61-F8F8-43E6-89E1-57E7509594AB}" dt="2023-08-11T08:00:24.927" v="13" actId="20577"/>
          <ac:spMkLst>
            <pc:docMk/>
            <pc:sldMk cId="3402669338" sldId="269"/>
            <ac:spMk id="3" creationId="{BDE0C7A7-EBCC-A7D9-6E62-E249E32F399E}"/>
          </ac:spMkLst>
        </pc:spChg>
      </pc:sldChg>
      <pc:sldChg chg="modSp new mod">
        <pc:chgData name="Bonertz, Brian" userId="722b4b55-932a-47f0-9d67-950cab89756e" providerId="ADAL" clId="{E23ECE61-F8F8-43E6-89E1-57E7509594AB}" dt="2023-08-11T08:41:37.388" v="37" actId="5793"/>
        <pc:sldMkLst>
          <pc:docMk/>
          <pc:sldMk cId="4212231194" sldId="281"/>
        </pc:sldMkLst>
        <pc:spChg chg="mod">
          <ac:chgData name="Bonertz, Brian" userId="722b4b55-932a-47f0-9d67-950cab89756e" providerId="ADAL" clId="{E23ECE61-F8F8-43E6-89E1-57E7509594AB}" dt="2023-08-11T08:40:57.529" v="29" actId="20577"/>
          <ac:spMkLst>
            <pc:docMk/>
            <pc:sldMk cId="4212231194" sldId="281"/>
            <ac:spMk id="2" creationId="{E7351964-01ED-E38F-ED28-E5F732D8EE5A}"/>
          </ac:spMkLst>
        </pc:spChg>
        <pc:spChg chg="mod">
          <ac:chgData name="Bonertz, Brian" userId="722b4b55-932a-47f0-9d67-950cab89756e" providerId="ADAL" clId="{E23ECE61-F8F8-43E6-89E1-57E7509594AB}" dt="2023-08-11T08:41:37.388" v="37" actId="5793"/>
          <ac:spMkLst>
            <pc:docMk/>
            <pc:sldMk cId="4212231194" sldId="281"/>
            <ac:spMk id="3" creationId="{F4B44F25-A184-8A02-7FF5-44A4857A105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ACE3B-E109-7C83-830B-BCA4932A54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B7778B-8965-C31F-DB48-5D2780FDEC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B2C4FD-DC1D-A179-E02F-64DF8DA437C3}"/>
              </a:ext>
            </a:extLst>
          </p:cNvPr>
          <p:cNvSpPr>
            <a:spLocks noGrp="1"/>
          </p:cNvSpPr>
          <p:nvPr>
            <p:ph type="dt" sz="half" idx="10"/>
          </p:nvPr>
        </p:nvSpPr>
        <p:spPr/>
        <p:txBody>
          <a:bodyPr/>
          <a:lstStyle/>
          <a:p>
            <a:fld id="{579E33EE-D04A-443D-805C-78C30D1CA0EB}" type="datetimeFigureOut">
              <a:rPr lang="en-US" smtClean="0"/>
              <a:t>12/17/2024</a:t>
            </a:fld>
            <a:endParaRPr lang="en-US"/>
          </a:p>
        </p:txBody>
      </p:sp>
      <p:sp>
        <p:nvSpPr>
          <p:cNvPr id="5" name="Footer Placeholder 4">
            <a:extLst>
              <a:ext uri="{FF2B5EF4-FFF2-40B4-BE49-F238E27FC236}">
                <a16:creationId xmlns:a16="http://schemas.microsoft.com/office/drawing/2014/main" id="{CC221401-2CE0-4214-F76A-5360718DD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5E1F1-1899-9ADA-73E3-63CD5430FE3D}"/>
              </a:ext>
            </a:extLst>
          </p:cNvPr>
          <p:cNvSpPr>
            <a:spLocks noGrp="1"/>
          </p:cNvSpPr>
          <p:nvPr>
            <p:ph type="sldNum" sz="quarter" idx="12"/>
          </p:nvPr>
        </p:nvSpPr>
        <p:spPr/>
        <p:txBody>
          <a:bodyPr/>
          <a:lstStyle/>
          <a:p>
            <a:fld id="{3C8840C8-2341-4D60-9211-9F08DA7B93CC}" type="slidenum">
              <a:rPr lang="en-US" smtClean="0"/>
              <a:t>‹#›</a:t>
            </a:fld>
            <a:endParaRPr lang="en-US"/>
          </a:p>
        </p:txBody>
      </p:sp>
    </p:spTree>
    <p:extLst>
      <p:ext uri="{BB962C8B-B14F-4D97-AF65-F5344CB8AC3E}">
        <p14:creationId xmlns:p14="http://schemas.microsoft.com/office/powerpoint/2010/main" val="1232025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0F7D-4487-C778-B25E-EB8AEB313C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819885-B7E1-2A25-1FC2-A53B79B0BC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E9099-70E7-BEDF-6704-6303FDC3D09B}"/>
              </a:ext>
            </a:extLst>
          </p:cNvPr>
          <p:cNvSpPr>
            <a:spLocks noGrp="1"/>
          </p:cNvSpPr>
          <p:nvPr>
            <p:ph type="dt" sz="half" idx="10"/>
          </p:nvPr>
        </p:nvSpPr>
        <p:spPr/>
        <p:txBody>
          <a:bodyPr/>
          <a:lstStyle/>
          <a:p>
            <a:fld id="{579E33EE-D04A-443D-805C-78C30D1CA0EB}" type="datetimeFigureOut">
              <a:rPr lang="en-US" smtClean="0"/>
              <a:t>12/17/2024</a:t>
            </a:fld>
            <a:endParaRPr lang="en-US"/>
          </a:p>
        </p:txBody>
      </p:sp>
      <p:sp>
        <p:nvSpPr>
          <p:cNvPr id="5" name="Footer Placeholder 4">
            <a:extLst>
              <a:ext uri="{FF2B5EF4-FFF2-40B4-BE49-F238E27FC236}">
                <a16:creationId xmlns:a16="http://schemas.microsoft.com/office/drawing/2014/main" id="{C0792CB5-BB78-5B03-E592-656D039FF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26DFDC-E547-52A3-1FCE-7EFEC16CF522}"/>
              </a:ext>
            </a:extLst>
          </p:cNvPr>
          <p:cNvSpPr>
            <a:spLocks noGrp="1"/>
          </p:cNvSpPr>
          <p:nvPr>
            <p:ph type="sldNum" sz="quarter" idx="12"/>
          </p:nvPr>
        </p:nvSpPr>
        <p:spPr/>
        <p:txBody>
          <a:bodyPr/>
          <a:lstStyle/>
          <a:p>
            <a:fld id="{3C8840C8-2341-4D60-9211-9F08DA7B93CC}" type="slidenum">
              <a:rPr lang="en-US" smtClean="0"/>
              <a:t>‹#›</a:t>
            </a:fld>
            <a:endParaRPr lang="en-US"/>
          </a:p>
        </p:txBody>
      </p:sp>
    </p:spTree>
    <p:extLst>
      <p:ext uri="{BB962C8B-B14F-4D97-AF65-F5344CB8AC3E}">
        <p14:creationId xmlns:p14="http://schemas.microsoft.com/office/powerpoint/2010/main" val="1558745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A663A5-7E76-D12F-E23E-949197374C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9F15F4-ACFA-8503-3474-5F23E0FC43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6DD31-5EFC-F563-836E-490E103E4E29}"/>
              </a:ext>
            </a:extLst>
          </p:cNvPr>
          <p:cNvSpPr>
            <a:spLocks noGrp="1"/>
          </p:cNvSpPr>
          <p:nvPr>
            <p:ph type="dt" sz="half" idx="10"/>
          </p:nvPr>
        </p:nvSpPr>
        <p:spPr/>
        <p:txBody>
          <a:bodyPr/>
          <a:lstStyle/>
          <a:p>
            <a:fld id="{579E33EE-D04A-443D-805C-78C30D1CA0EB}" type="datetimeFigureOut">
              <a:rPr lang="en-US" smtClean="0"/>
              <a:t>12/17/2024</a:t>
            </a:fld>
            <a:endParaRPr lang="en-US"/>
          </a:p>
        </p:txBody>
      </p:sp>
      <p:sp>
        <p:nvSpPr>
          <p:cNvPr id="5" name="Footer Placeholder 4">
            <a:extLst>
              <a:ext uri="{FF2B5EF4-FFF2-40B4-BE49-F238E27FC236}">
                <a16:creationId xmlns:a16="http://schemas.microsoft.com/office/drawing/2014/main" id="{4A42CC87-ED38-7D9C-CD4D-0901DE73CD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A6C68-8E48-2037-060E-931F284B9EE5}"/>
              </a:ext>
            </a:extLst>
          </p:cNvPr>
          <p:cNvSpPr>
            <a:spLocks noGrp="1"/>
          </p:cNvSpPr>
          <p:nvPr>
            <p:ph type="sldNum" sz="quarter" idx="12"/>
          </p:nvPr>
        </p:nvSpPr>
        <p:spPr/>
        <p:txBody>
          <a:bodyPr/>
          <a:lstStyle/>
          <a:p>
            <a:fld id="{3C8840C8-2341-4D60-9211-9F08DA7B93CC}" type="slidenum">
              <a:rPr lang="en-US" smtClean="0"/>
              <a:t>‹#›</a:t>
            </a:fld>
            <a:endParaRPr lang="en-US"/>
          </a:p>
        </p:txBody>
      </p:sp>
    </p:spTree>
    <p:extLst>
      <p:ext uri="{BB962C8B-B14F-4D97-AF65-F5344CB8AC3E}">
        <p14:creationId xmlns:p14="http://schemas.microsoft.com/office/powerpoint/2010/main" val="713229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0AED4-7798-5B2A-8ACD-C8D57A8AFD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C14173-021F-1622-E6E4-94F4999B0B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7D1DF-0E5F-7A1C-FF6A-3A6D8E7C018A}"/>
              </a:ext>
            </a:extLst>
          </p:cNvPr>
          <p:cNvSpPr>
            <a:spLocks noGrp="1"/>
          </p:cNvSpPr>
          <p:nvPr>
            <p:ph type="dt" sz="half" idx="10"/>
          </p:nvPr>
        </p:nvSpPr>
        <p:spPr/>
        <p:txBody>
          <a:bodyPr/>
          <a:lstStyle/>
          <a:p>
            <a:fld id="{579E33EE-D04A-443D-805C-78C30D1CA0EB}" type="datetimeFigureOut">
              <a:rPr lang="en-US" smtClean="0"/>
              <a:t>12/17/2024</a:t>
            </a:fld>
            <a:endParaRPr lang="en-US"/>
          </a:p>
        </p:txBody>
      </p:sp>
      <p:sp>
        <p:nvSpPr>
          <p:cNvPr id="5" name="Footer Placeholder 4">
            <a:extLst>
              <a:ext uri="{FF2B5EF4-FFF2-40B4-BE49-F238E27FC236}">
                <a16:creationId xmlns:a16="http://schemas.microsoft.com/office/drawing/2014/main" id="{E9EEBB18-3987-B23F-9F61-82DCE0D93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163FD-F2C4-E76C-9FBE-3943FFA54A8A}"/>
              </a:ext>
            </a:extLst>
          </p:cNvPr>
          <p:cNvSpPr>
            <a:spLocks noGrp="1"/>
          </p:cNvSpPr>
          <p:nvPr>
            <p:ph type="sldNum" sz="quarter" idx="12"/>
          </p:nvPr>
        </p:nvSpPr>
        <p:spPr/>
        <p:txBody>
          <a:bodyPr/>
          <a:lstStyle/>
          <a:p>
            <a:fld id="{3C8840C8-2341-4D60-9211-9F08DA7B93CC}" type="slidenum">
              <a:rPr lang="en-US" smtClean="0"/>
              <a:t>‹#›</a:t>
            </a:fld>
            <a:endParaRPr lang="en-US"/>
          </a:p>
        </p:txBody>
      </p:sp>
    </p:spTree>
    <p:extLst>
      <p:ext uri="{BB962C8B-B14F-4D97-AF65-F5344CB8AC3E}">
        <p14:creationId xmlns:p14="http://schemas.microsoft.com/office/powerpoint/2010/main" val="3720844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D548A-7EFD-4C71-A6D9-4752380C1C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1F422B-60B4-632C-F787-96786770A2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255B9-BA35-045D-6184-620808A12843}"/>
              </a:ext>
            </a:extLst>
          </p:cNvPr>
          <p:cNvSpPr>
            <a:spLocks noGrp="1"/>
          </p:cNvSpPr>
          <p:nvPr>
            <p:ph type="dt" sz="half" idx="10"/>
          </p:nvPr>
        </p:nvSpPr>
        <p:spPr/>
        <p:txBody>
          <a:bodyPr/>
          <a:lstStyle/>
          <a:p>
            <a:fld id="{579E33EE-D04A-443D-805C-78C30D1CA0EB}" type="datetimeFigureOut">
              <a:rPr lang="en-US" smtClean="0"/>
              <a:t>12/17/2024</a:t>
            </a:fld>
            <a:endParaRPr lang="en-US"/>
          </a:p>
        </p:txBody>
      </p:sp>
      <p:sp>
        <p:nvSpPr>
          <p:cNvPr id="5" name="Footer Placeholder 4">
            <a:extLst>
              <a:ext uri="{FF2B5EF4-FFF2-40B4-BE49-F238E27FC236}">
                <a16:creationId xmlns:a16="http://schemas.microsoft.com/office/drawing/2014/main" id="{5A4C6869-B071-CA37-1BD3-D5E4FB72C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8CC39-1913-E900-4B62-FB3C268FF85B}"/>
              </a:ext>
            </a:extLst>
          </p:cNvPr>
          <p:cNvSpPr>
            <a:spLocks noGrp="1"/>
          </p:cNvSpPr>
          <p:nvPr>
            <p:ph type="sldNum" sz="quarter" idx="12"/>
          </p:nvPr>
        </p:nvSpPr>
        <p:spPr/>
        <p:txBody>
          <a:bodyPr/>
          <a:lstStyle/>
          <a:p>
            <a:fld id="{3C8840C8-2341-4D60-9211-9F08DA7B93CC}" type="slidenum">
              <a:rPr lang="en-US" smtClean="0"/>
              <a:t>‹#›</a:t>
            </a:fld>
            <a:endParaRPr lang="en-US"/>
          </a:p>
        </p:txBody>
      </p:sp>
    </p:spTree>
    <p:extLst>
      <p:ext uri="{BB962C8B-B14F-4D97-AF65-F5344CB8AC3E}">
        <p14:creationId xmlns:p14="http://schemas.microsoft.com/office/powerpoint/2010/main" val="3164426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2912E-7A8A-4E94-1FB1-510F811E5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AC3AA1-366E-BA0D-B0DF-ED094B4FBB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6413E1-D7D3-96C4-5D5E-53E0477055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8773A1-521F-9AB7-70EC-CD779D55DB2B}"/>
              </a:ext>
            </a:extLst>
          </p:cNvPr>
          <p:cNvSpPr>
            <a:spLocks noGrp="1"/>
          </p:cNvSpPr>
          <p:nvPr>
            <p:ph type="dt" sz="half" idx="10"/>
          </p:nvPr>
        </p:nvSpPr>
        <p:spPr/>
        <p:txBody>
          <a:bodyPr/>
          <a:lstStyle/>
          <a:p>
            <a:fld id="{579E33EE-D04A-443D-805C-78C30D1CA0EB}" type="datetimeFigureOut">
              <a:rPr lang="en-US" smtClean="0"/>
              <a:t>12/17/2024</a:t>
            </a:fld>
            <a:endParaRPr lang="en-US"/>
          </a:p>
        </p:txBody>
      </p:sp>
      <p:sp>
        <p:nvSpPr>
          <p:cNvPr id="6" name="Footer Placeholder 5">
            <a:extLst>
              <a:ext uri="{FF2B5EF4-FFF2-40B4-BE49-F238E27FC236}">
                <a16:creationId xmlns:a16="http://schemas.microsoft.com/office/drawing/2014/main" id="{896A0CF4-A355-100F-4B8C-B6A55BB58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5306EB-8E24-EA0A-1DB5-5A9B2D62D84A}"/>
              </a:ext>
            </a:extLst>
          </p:cNvPr>
          <p:cNvSpPr>
            <a:spLocks noGrp="1"/>
          </p:cNvSpPr>
          <p:nvPr>
            <p:ph type="sldNum" sz="quarter" idx="12"/>
          </p:nvPr>
        </p:nvSpPr>
        <p:spPr/>
        <p:txBody>
          <a:bodyPr/>
          <a:lstStyle/>
          <a:p>
            <a:fld id="{3C8840C8-2341-4D60-9211-9F08DA7B93CC}" type="slidenum">
              <a:rPr lang="en-US" smtClean="0"/>
              <a:t>‹#›</a:t>
            </a:fld>
            <a:endParaRPr lang="en-US"/>
          </a:p>
        </p:txBody>
      </p:sp>
    </p:spTree>
    <p:extLst>
      <p:ext uri="{BB962C8B-B14F-4D97-AF65-F5344CB8AC3E}">
        <p14:creationId xmlns:p14="http://schemas.microsoft.com/office/powerpoint/2010/main" val="691408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0850-38C4-1864-388D-D9D8FBD32A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2FC360-E7D7-5A41-491B-19A7E795C5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57577-A481-A21B-FBF9-2F5F7306BE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DA2C92-1BA3-5F64-7F5B-4F29AA94D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323540-331A-07E4-ACC4-287B7BAD3E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31400D-FAF1-C75F-56AD-AFC9E20045C9}"/>
              </a:ext>
            </a:extLst>
          </p:cNvPr>
          <p:cNvSpPr>
            <a:spLocks noGrp="1"/>
          </p:cNvSpPr>
          <p:nvPr>
            <p:ph type="dt" sz="half" idx="10"/>
          </p:nvPr>
        </p:nvSpPr>
        <p:spPr/>
        <p:txBody>
          <a:bodyPr/>
          <a:lstStyle/>
          <a:p>
            <a:fld id="{579E33EE-D04A-443D-805C-78C30D1CA0EB}" type="datetimeFigureOut">
              <a:rPr lang="en-US" smtClean="0"/>
              <a:t>12/17/2024</a:t>
            </a:fld>
            <a:endParaRPr lang="en-US"/>
          </a:p>
        </p:txBody>
      </p:sp>
      <p:sp>
        <p:nvSpPr>
          <p:cNvPr id="8" name="Footer Placeholder 7">
            <a:extLst>
              <a:ext uri="{FF2B5EF4-FFF2-40B4-BE49-F238E27FC236}">
                <a16:creationId xmlns:a16="http://schemas.microsoft.com/office/drawing/2014/main" id="{82188712-4F88-F3C8-8066-FE0CB0CAD1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3311F0-8F7B-3D9A-2567-5777E8D9EEBD}"/>
              </a:ext>
            </a:extLst>
          </p:cNvPr>
          <p:cNvSpPr>
            <a:spLocks noGrp="1"/>
          </p:cNvSpPr>
          <p:nvPr>
            <p:ph type="sldNum" sz="quarter" idx="12"/>
          </p:nvPr>
        </p:nvSpPr>
        <p:spPr/>
        <p:txBody>
          <a:bodyPr/>
          <a:lstStyle/>
          <a:p>
            <a:fld id="{3C8840C8-2341-4D60-9211-9F08DA7B93CC}" type="slidenum">
              <a:rPr lang="en-US" smtClean="0"/>
              <a:t>‹#›</a:t>
            </a:fld>
            <a:endParaRPr lang="en-US"/>
          </a:p>
        </p:txBody>
      </p:sp>
    </p:spTree>
    <p:extLst>
      <p:ext uri="{BB962C8B-B14F-4D97-AF65-F5344CB8AC3E}">
        <p14:creationId xmlns:p14="http://schemas.microsoft.com/office/powerpoint/2010/main" val="233692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A62A-29D9-69A0-C109-40E8DCF3C7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FB6B44-7D07-A85C-B15C-8D109675E3C2}"/>
              </a:ext>
            </a:extLst>
          </p:cNvPr>
          <p:cNvSpPr>
            <a:spLocks noGrp="1"/>
          </p:cNvSpPr>
          <p:nvPr>
            <p:ph type="dt" sz="half" idx="10"/>
          </p:nvPr>
        </p:nvSpPr>
        <p:spPr/>
        <p:txBody>
          <a:bodyPr/>
          <a:lstStyle/>
          <a:p>
            <a:fld id="{579E33EE-D04A-443D-805C-78C30D1CA0EB}" type="datetimeFigureOut">
              <a:rPr lang="en-US" smtClean="0"/>
              <a:t>12/17/2024</a:t>
            </a:fld>
            <a:endParaRPr lang="en-US"/>
          </a:p>
        </p:txBody>
      </p:sp>
      <p:sp>
        <p:nvSpPr>
          <p:cNvPr id="4" name="Footer Placeholder 3">
            <a:extLst>
              <a:ext uri="{FF2B5EF4-FFF2-40B4-BE49-F238E27FC236}">
                <a16:creationId xmlns:a16="http://schemas.microsoft.com/office/drawing/2014/main" id="{8B8BEB6A-E8A3-E269-89FF-2D331446DA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27A7B6-E716-0FBD-B010-8EFF2BD79D0B}"/>
              </a:ext>
            </a:extLst>
          </p:cNvPr>
          <p:cNvSpPr>
            <a:spLocks noGrp="1"/>
          </p:cNvSpPr>
          <p:nvPr>
            <p:ph type="sldNum" sz="quarter" idx="12"/>
          </p:nvPr>
        </p:nvSpPr>
        <p:spPr/>
        <p:txBody>
          <a:bodyPr/>
          <a:lstStyle/>
          <a:p>
            <a:fld id="{3C8840C8-2341-4D60-9211-9F08DA7B93CC}" type="slidenum">
              <a:rPr lang="en-US" smtClean="0"/>
              <a:t>‹#›</a:t>
            </a:fld>
            <a:endParaRPr lang="en-US"/>
          </a:p>
        </p:txBody>
      </p:sp>
    </p:spTree>
    <p:extLst>
      <p:ext uri="{BB962C8B-B14F-4D97-AF65-F5344CB8AC3E}">
        <p14:creationId xmlns:p14="http://schemas.microsoft.com/office/powerpoint/2010/main" val="364737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BED9A4-790B-3067-DCC8-561032AE2D0A}"/>
              </a:ext>
            </a:extLst>
          </p:cNvPr>
          <p:cNvSpPr>
            <a:spLocks noGrp="1"/>
          </p:cNvSpPr>
          <p:nvPr>
            <p:ph type="dt" sz="half" idx="10"/>
          </p:nvPr>
        </p:nvSpPr>
        <p:spPr/>
        <p:txBody>
          <a:bodyPr/>
          <a:lstStyle/>
          <a:p>
            <a:fld id="{579E33EE-D04A-443D-805C-78C30D1CA0EB}" type="datetimeFigureOut">
              <a:rPr lang="en-US" smtClean="0"/>
              <a:t>12/17/2024</a:t>
            </a:fld>
            <a:endParaRPr lang="en-US"/>
          </a:p>
        </p:txBody>
      </p:sp>
      <p:sp>
        <p:nvSpPr>
          <p:cNvPr id="3" name="Footer Placeholder 2">
            <a:extLst>
              <a:ext uri="{FF2B5EF4-FFF2-40B4-BE49-F238E27FC236}">
                <a16:creationId xmlns:a16="http://schemas.microsoft.com/office/drawing/2014/main" id="{8155166B-5373-70F3-CBB2-8DDE3DFFD7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9EC791-8EC4-2A2E-D7F8-B511577E765A}"/>
              </a:ext>
            </a:extLst>
          </p:cNvPr>
          <p:cNvSpPr>
            <a:spLocks noGrp="1"/>
          </p:cNvSpPr>
          <p:nvPr>
            <p:ph type="sldNum" sz="quarter" idx="12"/>
          </p:nvPr>
        </p:nvSpPr>
        <p:spPr/>
        <p:txBody>
          <a:bodyPr/>
          <a:lstStyle/>
          <a:p>
            <a:fld id="{3C8840C8-2341-4D60-9211-9F08DA7B93CC}" type="slidenum">
              <a:rPr lang="en-US" smtClean="0"/>
              <a:t>‹#›</a:t>
            </a:fld>
            <a:endParaRPr lang="en-US"/>
          </a:p>
        </p:txBody>
      </p:sp>
    </p:spTree>
    <p:extLst>
      <p:ext uri="{BB962C8B-B14F-4D97-AF65-F5344CB8AC3E}">
        <p14:creationId xmlns:p14="http://schemas.microsoft.com/office/powerpoint/2010/main" val="4272977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C8AB1-A444-CF7E-212A-F0A58E657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342D59-A242-93CD-8FBA-0E78F29C07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99102F-76F6-97BF-9F4F-339E5BA45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F9F78-9365-F70A-3B3D-23D8FA5C5946}"/>
              </a:ext>
            </a:extLst>
          </p:cNvPr>
          <p:cNvSpPr>
            <a:spLocks noGrp="1"/>
          </p:cNvSpPr>
          <p:nvPr>
            <p:ph type="dt" sz="half" idx="10"/>
          </p:nvPr>
        </p:nvSpPr>
        <p:spPr/>
        <p:txBody>
          <a:bodyPr/>
          <a:lstStyle/>
          <a:p>
            <a:fld id="{579E33EE-D04A-443D-805C-78C30D1CA0EB}" type="datetimeFigureOut">
              <a:rPr lang="en-US" smtClean="0"/>
              <a:t>12/17/2024</a:t>
            </a:fld>
            <a:endParaRPr lang="en-US"/>
          </a:p>
        </p:txBody>
      </p:sp>
      <p:sp>
        <p:nvSpPr>
          <p:cNvPr id="6" name="Footer Placeholder 5">
            <a:extLst>
              <a:ext uri="{FF2B5EF4-FFF2-40B4-BE49-F238E27FC236}">
                <a16:creationId xmlns:a16="http://schemas.microsoft.com/office/drawing/2014/main" id="{5ED38612-97C9-AA4D-227E-BBA6BA952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971264-0C32-C20D-9F47-43CDB7038C18}"/>
              </a:ext>
            </a:extLst>
          </p:cNvPr>
          <p:cNvSpPr>
            <a:spLocks noGrp="1"/>
          </p:cNvSpPr>
          <p:nvPr>
            <p:ph type="sldNum" sz="quarter" idx="12"/>
          </p:nvPr>
        </p:nvSpPr>
        <p:spPr/>
        <p:txBody>
          <a:bodyPr/>
          <a:lstStyle/>
          <a:p>
            <a:fld id="{3C8840C8-2341-4D60-9211-9F08DA7B93CC}" type="slidenum">
              <a:rPr lang="en-US" smtClean="0"/>
              <a:t>‹#›</a:t>
            </a:fld>
            <a:endParaRPr lang="en-US"/>
          </a:p>
        </p:txBody>
      </p:sp>
    </p:spTree>
    <p:extLst>
      <p:ext uri="{BB962C8B-B14F-4D97-AF65-F5344CB8AC3E}">
        <p14:creationId xmlns:p14="http://schemas.microsoft.com/office/powerpoint/2010/main" val="13976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23BF-5DBA-0B28-EDB7-D3B22A8A48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950BC3-4376-BD23-F5DA-8D4717772F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AA79FA-D2AF-A7F2-BFEC-D14EA47EE3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4B6BC2-878F-07E4-0DA1-1AFE6E3B0556}"/>
              </a:ext>
            </a:extLst>
          </p:cNvPr>
          <p:cNvSpPr>
            <a:spLocks noGrp="1"/>
          </p:cNvSpPr>
          <p:nvPr>
            <p:ph type="dt" sz="half" idx="10"/>
          </p:nvPr>
        </p:nvSpPr>
        <p:spPr/>
        <p:txBody>
          <a:bodyPr/>
          <a:lstStyle/>
          <a:p>
            <a:fld id="{579E33EE-D04A-443D-805C-78C30D1CA0EB}" type="datetimeFigureOut">
              <a:rPr lang="en-US" smtClean="0"/>
              <a:t>12/17/2024</a:t>
            </a:fld>
            <a:endParaRPr lang="en-US"/>
          </a:p>
        </p:txBody>
      </p:sp>
      <p:sp>
        <p:nvSpPr>
          <p:cNvPr id="6" name="Footer Placeholder 5">
            <a:extLst>
              <a:ext uri="{FF2B5EF4-FFF2-40B4-BE49-F238E27FC236}">
                <a16:creationId xmlns:a16="http://schemas.microsoft.com/office/drawing/2014/main" id="{B30EFD2B-D4F2-B563-61C8-787DC3C159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2EAB0-5ACB-069B-2A23-1308100657FF}"/>
              </a:ext>
            </a:extLst>
          </p:cNvPr>
          <p:cNvSpPr>
            <a:spLocks noGrp="1"/>
          </p:cNvSpPr>
          <p:nvPr>
            <p:ph type="sldNum" sz="quarter" idx="12"/>
          </p:nvPr>
        </p:nvSpPr>
        <p:spPr/>
        <p:txBody>
          <a:bodyPr/>
          <a:lstStyle/>
          <a:p>
            <a:fld id="{3C8840C8-2341-4D60-9211-9F08DA7B93CC}" type="slidenum">
              <a:rPr lang="en-US" smtClean="0"/>
              <a:t>‹#›</a:t>
            </a:fld>
            <a:endParaRPr lang="en-US"/>
          </a:p>
        </p:txBody>
      </p:sp>
    </p:spTree>
    <p:extLst>
      <p:ext uri="{BB962C8B-B14F-4D97-AF65-F5344CB8AC3E}">
        <p14:creationId xmlns:p14="http://schemas.microsoft.com/office/powerpoint/2010/main" val="1635339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85DE61-6A35-B960-84D0-7CF00803A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BB8D97-0345-8704-A952-534B20B28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032A7A-CE7E-5FDE-7837-3AB6E57E3A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E33EE-D04A-443D-805C-78C30D1CA0EB}" type="datetimeFigureOut">
              <a:rPr lang="en-US" smtClean="0"/>
              <a:t>12/17/2024</a:t>
            </a:fld>
            <a:endParaRPr lang="en-US"/>
          </a:p>
        </p:txBody>
      </p:sp>
      <p:sp>
        <p:nvSpPr>
          <p:cNvPr id="5" name="Footer Placeholder 4">
            <a:extLst>
              <a:ext uri="{FF2B5EF4-FFF2-40B4-BE49-F238E27FC236}">
                <a16:creationId xmlns:a16="http://schemas.microsoft.com/office/drawing/2014/main" id="{596EE430-8CDF-42CF-E58B-A54549E96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18DDF3-2211-2299-E85E-7D29127CA0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8840C8-2341-4D60-9211-9F08DA7B93CC}" type="slidenum">
              <a:rPr lang="en-US" smtClean="0"/>
              <a:t>‹#›</a:t>
            </a:fld>
            <a:endParaRPr lang="en-US"/>
          </a:p>
        </p:txBody>
      </p:sp>
    </p:spTree>
    <p:extLst>
      <p:ext uri="{BB962C8B-B14F-4D97-AF65-F5344CB8AC3E}">
        <p14:creationId xmlns:p14="http://schemas.microsoft.com/office/powerpoint/2010/main" val="1430554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9.tmp"/></Relationships>
</file>

<file path=ppt/slides/_rels/slide17.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20.tmp"/><Relationship Id="rId1" Type="http://schemas.openxmlformats.org/officeDocument/2006/relationships/slideLayout" Target="../slideLayouts/slideLayout2.xml"/><Relationship Id="rId4" Type="http://schemas.openxmlformats.org/officeDocument/2006/relationships/image" Target="../media/image22.tmp"/></Relationships>
</file>

<file path=ppt/slides/_rels/slide18.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608F-16D7-30B7-E947-7DAC79DDC7C1}"/>
              </a:ext>
            </a:extLst>
          </p:cNvPr>
          <p:cNvSpPr>
            <a:spLocks noGrp="1"/>
          </p:cNvSpPr>
          <p:nvPr>
            <p:ph type="ctrTitle"/>
          </p:nvPr>
        </p:nvSpPr>
        <p:spPr>
          <a:xfrm>
            <a:off x="2337682" y="612250"/>
            <a:ext cx="7050157" cy="3088544"/>
          </a:xfrm>
        </p:spPr>
        <p:txBody>
          <a:bodyPr>
            <a:normAutofit/>
          </a:bodyPr>
          <a:lstStyle/>
          <a:p>
            <a:r>
              <a:rPr lang="en-US" dirty="0"/>
              <a:t>Team Member </a:t>
            </a:r>
            <a:r>
              <a:rPr lang="en-US" dirty="0" err="1"/>
              <a:t>Attenadence</a:t>
            </a:r>
            <a:r>
              <a:rPr lang="en-US" dirty="0"/>
              <a:t> Data Analysis</a:t>
            </a:r>
          </a:p>
        </p:txBody>
      </p:sp>
      <p:sp>
        <p:nvSpPr>
          <p:cNvPr id="3" name="Subtitle 2">
            <a:extLst>
              <a:ext uri="{FF2B5EF4-FFF2-40B4-BE49-F238E27FC236}">
                <a16:creationId xmlns:a16="http://schemas.microsoft.com/office/drawing/2014/main" id="{570198A9-3311-59BD-0B0C-0813D190CED2}"/>
              </a:ext>
            </a:extLst>
          </p:cNvPr>
          <p:cNvSpPr>
            <a:spLocks noGrp="1"/>
          </p:cNvSpPr>
          <p:nvPr>
            <p:ph type="subTitle" idx="1"/>
          </p:nvPr>
        </p:nvSpPr>
        <p:spPr>
          <a:xfrm>
            <a:off x="1524000" y="4142630"/>
            <a:ext cx="9144000" cy="1115170"/>
          </a:xfrm>
        </p:spPr>
        <p:txBody>
          <a:bodyPr/>
          <a:lstStyle/>
          <a:p>
            <a:r>
              <a:rPr lang="en-US" dirty="0"/>
              <a:t>Human Resource Dataset</a:t>
            </a:r>
          </a:p>
        </p:txBody>
      </p:sp>
    </p:spTree>
    <p:extLst>
      <p:ext uri="{BB962C8B-B14F-4D97-AF65-F5344CB8AC3E}">
        <p14:creationId xmlns:p14="http://schemas.microsoft.com/office/powerpoint/2010/main" val="1648084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BE4C4F-2748-C4A1-0303-F4982CCA9F29}"/>
              </a:ext>
            </a:extLst>
          </p:cNvPr>
          <p:cNvSpPr>
            <a:spLocks noGrp="1"/>
          </p:cNvSpPr>
          <p:nvPr>
            <p:ph type="title"/>
          </p:nvPr>
        </p:nvSpPr>
        <p:spPr>
          <a:xfrm>
            <a:off x="1137034" y="245807"/>
            <a:ext cx="9392421" cy="1694632"/>
          </a:xfrm>
        </p:spPr>
        <p:txBody>
          <a:bodyPr>
            <a:normAutofit fontScale="90000"/>
          </a:bodyPr>
          <a:lstStyle/>
          <a:p>
            <a:r>
              <a:rPr lang="en-US" sz="2100" dirty="0">
                <a:latin typeface="Arial" panose="020B0604020202020204" pitchFamily="34" charset="0"/>
                <a:cs typeface="Arial" panose="020B0604020202020204" pitchFamily="34" charset="0"/>
              </a:rPr>
              <a:t>Because my first “histogram” was more like a bar chart, I decided to dive deeper into the absence variable, and it helped me formulate my project around what conditions or variables contribute to team member absence. </a:t>
            </a:r>
            <a:br>
              <a:rPr lang="en-US" sz="2100" dirty="0">
                <a:latin typeface="Arial" panose="020B0604020202020204" pitchFamily="34" charset="0"/>
                <a:cs typeface="Arial" panose="020B0604020202020204" pitchFamily="34" charset="0"/>
              </a:rPr>
            </a:br>
            <a:br>
              <a:rPr lang="en-US" sz="2100" b="0" i="0" dirty="0">
                <a:effectLst/>
                <a:latin typeface="Arial" panose="020B0604020202020204" pitchFamily="34" charset="0"/>
                <a:cs typeface="Arial" panose="020B0604020202020204" pitchFamily="34" charset="0"/>
              </a:rPr>
            </a:br>
            <a:r>
              <a:rPr lang="en-US" sz="2100" b="0" i="0" dirty="0">
                <a:effectLst/>
                <a:latin typeface="Arial" panose="020B0604020202020204" pitchFamily="34" charset="0"/>
                <a:cs typeface="Arial" panose="020B0604020202020204" pitchFamily="34" charset="0"/>
              </a:rPr>
              <a:t>With this histogram, I split out absences by gender to see if there was a difference in the distribution between gender A and gender B. </a:t>
            </a:r>
            <a:endParaRPr lang="en-US" sz="21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13933D3-06CF-E8E9-81AF-F76FFB30538A}"/>
              </a:ext>
            </a:extLst>
          </p:cNvPr>
          <p:cNvSpPr>
            <a:spLocks noGrp="1"/>
          </p:cNvSpPr>
          <p:nvPr>
            <p:ph idx="1"/>
          </p:nvPr>
        </p:nvSpPr>
        <p:spPr>
          <a:xfrm>
            <a:off x="1137034" y="2198362"/>
            <a:ext cx="4958966" cy="3917773"/>
          </a:xfrm>
        </p:spPr>
        <p:txBody>
          <a:bodyPr>
            <a:normAutofit/>
          </a:bodyPr>
          <a:lstStyle/>
          <a:p>
            <a:r>
              <a:rPr lang="en-US" sz="1300" dirty="0"/>
              <a:t>Histogram 6 – Absences by gender</a:t>
            </a:r>
          </a:p>
          <a:p>
            <a:r>
              <a:rPr kumimoji="0" lang="en-US" altLang="en-US" sz="1300" b="0" u="none" strike="noStrike" cap="none" normalizeH="0" baseline="0" dirty="0">
                <a:ln>
                  <a:noFill/>
                </a:ln>
                <a:effectLst/>
                <a:latin typeface="Arial Unicode MS"/>
              </a:rPr>
              <a:t>With this histogram, i split the difference in employee absences between gender A and gender B. </a:t>
            </a:r>
          </a:p>
          <a:p>
            <a:r>
              <a:rPr kumimoji="0" lang="en-US" altLang="en-US" sz="1300" b="0" u="none" strike="noStrike" cap="none" normalizeH="0" baseline="0" dirty="0">
                <a:ln>
                  <a:noFill/>
                </a:ln>
                <a:effectLst/>
                <a:latin typeface="Arial Unicode MS"/>
              </a:rPr>
              <a:t>Gender B has a lot more absences (1806) than Gender A (1378), however the mean of both genders is about the same. (10.2) </a:t>
            </a:r>
          </a:p>
          <a:p>
            <a:r>
              <a:rPr kumimoji="0" lang="en-US" altLang="en-US" sz="1300" b="0" u="none" strike="noStrike" cap="none" normalizeH="0" baseline="0" dirty="0">
                <a:ln>
                  <a:noFill/>
                </a:ln>
                <a:effectLst/>
                <a:latin typeface="Arial Unicode MS"/>
              </a:rPr>
              <a:t>The distribution shows that the number of absences are distributed evenly until we get to those employees with 10 or more absences. There seems to be a bigger separation between the two at the 12, 13, 16, 17, and 19 values, however one may speculate what this means. </a:t>
            </a:r>
          </a:p>
          <a:p>
            <a:r>
              <a:rPr kumimoji="0" lang="en-US" altLang="en-US" sz="1300" b="0" u="none" strike="noStrike" cap="none" normalizeH="0" baseline="0" dirty="0">
                <a:ln>
                  <a:noFill/>
                </a:ln>
                <a:effectLst/>
                <a:latin typeface="Arial Unicode MS"/>
              </a:rPr>
              <a:t>Absences can be a result of many reasons, so correlation with these values and trying to compare between genders with this data doesn't really force us to favor one or the other. </a:t>
            </a:r>
          </a:p>
        </p:txBody>
      </p:sp>
      <p:pic>
        <p:nvPicPr>
          <p:cNvPr id="6" name="Picture 5" descr="A graph of blue and white bars&#10;&#10;Description automatically generated with medium confidence">
            <a:extLst>
              <a:ext uri="{FF2B5EF4-FFF2-40B4-BE49-F238E27FC236}">
                <a16:creationId xmlns:a16="http://schemas.microsoft.com/office/drawing/2014/main" id="{8117066F-2E3D-1009-896A-0E3AD4A045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267182"/>
            <a:ext cx="4788505" cy="3591378"/>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50766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5FB952F-8503-C223-04DA-D2EDC5E96561}"/>
              </a:ext>
            </a:extLst>
          </p:cNvPr>
          <p:cNvSpPr>
            <a:spLocks noGrp="1"/>
          </p:cNvSpPr>
          <p:nvPr>
            <p:ph type="title"/>
          </p:nvPr>
        </p:nvSpPr>
        <p:spPr>
          <a:xfrm>
            <a:off x="371094" y="1161288"/>
            <a:ext cx="3438144" cy="1239012"/>
          </a:xfrm>
        </p:spPr>
        <p:txBody>
          <a:bodyPr anchor="ctr">
            <a:normAutofit/>
          </a:bodyPr>
          <a:lstStyle/>
          <a:p>
            <a:r>
              <a:rPr lang="en-US" sz="2000" b="0" i="0">
                <a:effectLst/>
                <a:latin typeface="arial" panose="020B0604020202020204" pitchFamily="34" charset="0"/>
              </a:rPr>
              <a:t>5) Using pg. 29 of your text as an example, compare two scenarios in your data using a PMF.</a:t>
            </a:r>
            <a:endParaRPr lang="en-US" sz="2000" dirty="0"/>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DE0C7A7-EBCC-A7D9-6E62-E249E32F399E}"/>
              </a:ext>
            </a:extLst>
          </p:cNvPr>
          <p:cNvSpPr>
            <a:spLocks noGrp="1"/>
          </p:cNvSpPr>
          <p:nvPr>
            <p:ph idx="1"/>
          </p:nvPr>
        </p:nvSpPr>
        <p:spPr>
          <a:xfrm>
            <a:off x="371094" y="2718054"/>
            <a:ext cx="3438906" cy="3207258"/>
          </a:xfrm>
        </p:spPr>
        <p:txBody>
          <a:bodyPr anchor="t">
            <a:normAutofit/>
          </a:bodyPr>
          <a:lstStyle/>
          <a:p>
            <a:r>
              <a:rPr lang="en-US" sz="1700"/>
              <a:t>Scenario 1 </a:t>
            </a:r>
          </a:p>
          <a:p>
            <a:r>
              <a:rPr lang="en-US" sz="1700"/>
              <a:t>PMF of Gender / Absence</a:t>
            </a:r>
          </a:p>
        </p:txBody>
      </p:sp>
      <p:pic>
        <p:nvPicPr>
          <p:cNvPr id="5" name="Picture 4" descr="A graph of blue bars&#10;&#10;Description automatically generated with medium confidence">
            <a:extLst>
              <a:ext uri="{FF2B5EF4-FFF2-40B4-BE49-F238E27FC236}">
                <a16:creationId xmlns:a16="http://schemas.microsoft.com/office/drawing/2014/main" id="{36AF605F-DFCE-8063-2C66-66B6A94B1D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184" y="961412"/>
            <a:ext cx="6922008" cy="5035760"/>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88B210F2-218E-733E-09FA-792584B74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992" y="4323122"/>
            <a:ext cx="4444385" cy="1025627"/>
          </a:xfrm>
          <a:prstGeom prst="rect">
            <a:avLst/>
          </a:prstGeom>
        </p:spPr>
      </p:pic>
    </p:spTree>
    <p:extLst>
      <p:ext uri="{BB962C8B-B14F-4D97-AF65-F5344CB8AC3E}">
        <p14:creationId xmlns:p14="http://schemas.microsoft.com/office/powerpoint/2010/main" val="3135837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B952F-8503-C223-04DA-D2EDC5E96561}"/>
              </a:ext>
            </a:extLst>
          </p:cNvPr>
          <p:cNvSpPr>
            <a:spLocks noGrp="1"/>
          </p:cNvSpPr>
          <p:nvPr>
            <p:ph type="title"/>
          </p:nvPr>
        </p:nvSpPr>
        <p:spPr>
          <a:xfrm>
            <a:off x="630936" y="639520"/>
            <a:ext cx="3429000" cy="1719072"/>
          </a:xfrm>
        </p:spPr>
        <p:txBody>
          <a:bodyPr anchor="b">
            <a:normAutofit/>
          </a:bodyPr>
          <a:lstStyle/>
          <a:p>
            <a:r>
              <a:rPr lang="en-US" sz="2200" b="0" i="0">
                <a:effectLst/>
                <a:latin typeface="arial" panose="020B0604020202020204" pitchFamily="34" charset="0"/>
              </a:rPr>
              <a:t>5) Using pg. 29 of your text as an example, compare two scenarios in your data using a PMF.</a:t>
            </a:r>
            <a:endParaRPr lang="en-US" sz="220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DE0C7A7-EBCC-A7D9-6E62-E249E32F399E}"/>
              </a:ext>
            </a:extLst>
          </p:cNvPr>
          <p:cNvSpPr>
            <a:spLocks noGrp="1"/>
          </p:cNvSpPr>
          <p:nvPr>
            <p:ph idx="1"/>
          </p:nvPr>
        </p:nvSpPr>
        <p:spPr>
          <a:xfrm>
            <a:off x="630936" y="2807208"/>
            <a:ext cx="3429000" cy="3410712"/>
          </a:xfrm>
        </p:spPr>
        <p:txBody>
          <a:bodyPr anchor="t">
            <a:normAutofit/>
          </a:bodyPr>
          <a:lstStyle/>
          <a:p>
            <a:r>
              <a:rPr lang="en-US" sz="2200" dirty="0"/>
              <a:t>Scenario 2</a:t>
            </a:r>
          </a:p>
          <a:p>
            <a:r>
              <a:rPr lang="en-US" sz="2200" dirty="0"/>
              <a:t>PMF of Married ID / Absence</a:t>
            </a:r>
          </a:p>
        </p:txBody>
      </p:sp>
      <p:pic>
        <p:nvPicPr>
          <p:cNvPr id="6" name="Picture 5" descr="A graph of blue bars&#10;&#10;Description automatically generated with medium confidence">
            <a:extLst>
              <a:ext uri="{FF2B5EF4-FFF2-40B4-BE49-F238E27FC236}">
                <a16:creationId xmlns:a16="http://schemas.microsoft.com/office/drawing/2014/main" id="{44D4A2E9-5B48-6BB1-DEBC-571EA8262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926401"/>
            <a:ext cx="6903720" cy="5005198"/>
          </a:xfrm>
          <a:prstGeom prst="rect">
            <a:avLst/>
          </a:prstGeom>
        </p:spPr>
      </p:pic>
      <p:pic>
        <p:nvPicPr>
          <p:cNvPr id="8" name="Picture 7" descr="A close up of numbers&#10;&#10;Description automatically generated">
            <a:extLst>
              <a:ext uri="{FF2B5EF4-FFF2-40B4-BE49-F238E27FC236}">
                <a16:creationId xmlns:a16="http://schemas.microsoft.com/office/drawing/2014/main" id="{A6ABC49F-766B-0810-0BC7-0A9314EB1B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711" y="4367619"/>
            <a:ext cx="4379698" cy="990962"/>
          </a:xfrm>
          <a:prstGeom prst="rect">
            <a:avLst/>
          </a:prstGeom>
        </p:spPr>
      </p:pic>
    </p:spTree>
    <p:extLst>
      <p:ext uri="{BB962C8B-B14F-4D97-AF65-F5344CB8AC3E}">
        <p14:creationId xmlns:p14="http://schemas.microsoft.com/office/powerpoint/2010/main" val="210336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2542E3-1EF9-9394-6757-70B79D359825}"/>
              </a:ext>
            </a:extLst>
          </p:cNvPr>
          <p:cNvSpPr>
            <a:spLocks noGrp="1"/>
          </p:cNvSpPr>
          <p:nvPr>
            <p:ph type="title"/>
          </p:nvPr>
        </p:nvSpPr>
        <p:spPr>
          <a:xfrm>
            <a:off x="793662" y="386930"/>
            <a:ext cx="10066122" cy="1611438"/>
          </a:xfrm>
        </p:spPr>
        <p:txBody>
          <a:bodyPr anchor="b">
            <a:normAutofit fontScale="90000"/>
          </a:bodyPr>
          <a:lstStyle/>
          <a:p>
            <a:r>
              <a:rPr lang="en-US" sz="1900" dirty="0">
                <a:latin typeface="Arial" panose="020B0604020202020204" pitchFamily="34" charset="0"/>
                <a:cs typeface="Arial" panose="020B0604020202020204" pitchFamily="34" charset="0"/>
              </a:rPr>
              <a:t>6) </a:t>
            </a:r>
            <a:r>
              <a:rPr lang="en-US" sz="1900" b="0" i="0" dirty="0">
                <a:effectLst/>
                <a:latin typeface="Arial" panose="020B0604020202020204" pitchFamily="34" charset="0"/>
                <a:cs typeface="Arial" panose="020B0604020202020204" pitchFamily="34" charset="0"/>
              </a:rPr>
              <a:t>Create 1 CDF with one of your variables, using page 41-44 as your guide, what does this tell you about your variable and how does it address the question you are trying to answer</a:t>
            </a:r>
            <a:br>
              <a:rPr lang="en-US" sz="1900" b="0" i="0" dirty="0">
                <a:effectLst/>
                <a:latin typeface="Arial" panose="020B0604020202020204" pitchFamily="34" charset="0"/>
                <a:cs typeface="Arial" panose="020B0604020202020204" pitchFamily="34" charset="0"/>
              </a:rPr>
            </a:br>
            <a:br>
              <a:rPr lang="en-US" sz="1900" b="0" i="0" dirty="0">
                <a:effectLst/>
                <a:latin typeface="Arial" panose="020B0604020202020204" pitchFamily="34" charset="0"/>
                <a:cs typeface="Arial" panose="020B0604020202020204" pitchFamily="34" charset="0"/>
              </a:rPr>
            </a:br>
            <a:r>
              <a:rPr lang="en-US" sz="1900" b="0" i="0" dirty="0">
                <a:effectLst/>
                <a:latin typeface="Arial" panose="020B0604020202020204" pitchFamily="34" charset="0"/>
                <a:cs typeface="Arial" panose="020B0604020202020204" pitchFamily="34" charset="0"/>
              </a:rPr>
              <a:t>CDF of Absences</a:t>
            </a:r>
            <a:br>
              <a:rPr lang="en-US" sz="1900" b="0" i="0" dirty="0">
                <a:effectLst/>
                <a:latin typeface="Arial" panose="020B0604020202020204" pitchFamily="34" charset="0"/>
                <a:cs typeface="Arial" panose="020B0604020202020204" pitchFamily="34" charset="0"/>
              </a:rPr>
            </a:br>
            <a:r>
              <a:rPr lang="en-US" sz="1600" b="0" i="0" dirty="0">
                <a:solidFill>
                  <a:srgbClr val="000000"/>
                </a:solidFill>
                <a:effectLst/>
                <a:latin typeface="Helvetica Neue"/>
              </a:rPr>
              <a:t>This comparison CDF makes the shape of the distribution and the differences between them much clearer. While Gender A seems to have less absences up to the mean of 10, the number of absences rises above Gender </a:t>
            </a:r>
            <a:r>
              <a:rPr lang="en-US" sz="1600" dirty="0">
                <a:solidFill>
                  <a:srgbClr val="000000"/>
                </a:solidFill>
                <a:latin typeface="Helvetica Neue"/>
              </a:rPr>
              <a:t>B</a:t>
            </a:r>
            <a:r>
              <a:rPr lang="en-US" sz="1600" b="0" i="0" dirty="0">
                <a:solidFill>
                  <a:srgbClr val="000000"/>
                </a:solidFill>
                <a:effectLst/>
                <a:latin typeface="Helvetica Neue"/>
              </a:rPr>
              <a:t> above that point. Gender B has a higher absence level under 10 absences but seems to increase after that point.</a:t>
            </a:r>
            <a:endParaRPr lang="en-US" sz="1600" dirty="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person and person&#10;&#10;Description automatically generated">
            <a:extLst>
              <a:ext uri="{FF2B5EF4-FFF2-40B4-BE49-F238E27FC236}">
                <a16:creationId xmlns:a16="http://schemas.microsoft.com/office/drawing/2014/main" id="{9082E649-7B9B-2740-6E6F-43F1AE1663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0909" y="2780068"/>
            <a:ext cx="4901512" cy="3664237"/>
          </a:xfrm>
        </p:spPr>
      </p:pic>
      <p:pic>
        <p:nvPicPr>
          <p:cNvPr id="5" name="Content Placeholder 4" descr="A graph of a staircase&#10;&#10;Description automatically generated with medium confidence">
            <a:extLst>
              <a:ext uri="{FF2B5EF4-FFF2-40B4-BE49-F238E27FC236}">
                <a16:creationId xmlns:a16="http://schemas.microsoft.com/office/drawing/2014/main" id="{89CE1397-4F8D-97C7-E05D-8053E41D74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19" y="2756826"/>
            <a:ext cx="4985561" cy="3714244"/>
          </a:xfrm>
          <a:prstGeom prst="rect">
            <a:avLst/>
          </a:prstGeom>
        </p:spPr>
      </p:pic>
      <p:sp>
        <p:nvSpPr>
          <p:cNvPr id="18" name="Rectangle 1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959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1BBE4C4F-2748-C4A1-0303-F4982CCA9F29}"/>
              </a:ext>
            </a:extLst>
          </p:cNvPr>
          <p:cNvSpPr>
            <a:spLocks noGrp="1"/>
          </p:cNvSpPr>
          <p:nvPr>
            <p:ph type="title"/>
          </p:nvPr>
        </p:nvSpPr>
        <p:spPr>
          <a:xfrm>
            <a:off x="506899" y="388651"/>
            <a:ext cx="4772975" cy="5599643"/>
          </a:xfrm>
        </p:spPr>
        <p:txBody>
          <a:bodyPr>
            <a:normAutofit/>
          </a:bodyPr>
          <a:lstStyle/>
          <a:p>
            <a:r>
              <a:rPr lang="en-US" sz="1800" b="0" i="0" dirty="0">
                <a:effectLst/>
                <a:latin typeface="arial" panose="020B0604020202020204" pitchFamily="34" charset="0"/>
              </a:rPr>
              <a:t>7) Plot 1 analytical distribution and provide your analysis on how it applies to the dataset you have chosen</a:t>
            </a:r>
            <a:br>
              <a:rPr lang="en-US" sz="1800" b="0" i="0" dirty="0">
                <a:effectLst/>
                <a:latin typeface="arial" panose="020B0604020202020204" pitchFamily="34" charset="0"/>
              </a:rPr>
            </a:br>
            <a:br>
              <a:rPr lang="en-US" sz="1800" b="0" i="0" dirty="0">
                <a:effectLst/>
                <a:latin typeface="arial" panose="020B0604020202020204" pitchFamily="34" charset="0"/>
              </a:rPr>
            </a:br>
            <a:r>
              <a:rPr lang="en-US" sz="1800" b="0" i="0" dirty="0">
                <a:effectLst/>
                <a:latin typeface="arial" panose="020B0604020202020204" pitchFamily="34" charset="0"/>
              </a:rPr>
              <a:t>I chose exponential distribution because I wanted to see if the series of events are equally likely to occur at any time and make a curve shape of an exponential distribution. Plotting below shows a slight exponential curve.</a:t>
            </a:r>
            <a:br>
              <a:rPr lang="en-US" sz="1800" b="0" i="0" dirty="0">
                <a:effectLst/>
                <a:latin typeface="arial" panose="020B0604020202020204" pitchFamily="34" charset="0"/>
              </a:rPr>
            </a:br>
            <a:br>
              <a:rPr lang="en-US" sz="1800" b="0" i="0" dirty="0">
                <a:effectLst/>
                <a:latin typeface="arial" panose="020B0604020202020204" pitchFamily="34" charset="0"/>
              </a:rPr>
            </a:br>
            <a:r>
              <a:rPr lang="en-US" sz="1800" b="0" i="0" dirty="0">
                <a:effectLst/>
                <a:latin typeface="arial" panose="020B0604020202020204" pitchFamily="34" charset="0"/>
              </a:rPr>
              <a:t>We check the exponential distribution by using a complimentary CDF. For data from an exponential distribution, the result is a straight line. In the figure below, the results is not exactly straight, which indicates that the exponential distribution for absences may not be the perfect model for this data.</a:t>
            </a:r>
            <a:br>
              <a:rPr lang="en-US" sz="1100" b="0" i="0" dirty="0">
                <a:effectLst/>
                <a:latin typeface="arial" panose="020B0604020202020204" pitchFamily="34" charset="0"/>
              </a:rPr>
            </a:br>
            <a:br>
              <a:rPr lang="en-US" sz="1100" b="0" i="0" dirty="0">
                <a:effectLst/>
                <a:latin typeface="arial" panose="020B0604020202020204" pitchFamily="34" charset="0"/>
              </a:rPr>
            </a:br>
            <a:br>
              <a:rPr lang="en-US" sz="1100" b="0" i="0" dirty="0">
                <a:effectLst/>
                <a:latin typeface="arial" panose="020B0604020202020204" pitchFamily="34" charset="0"/>
              </a:rPr>
            </a:br>
            <a:endParaRPr lang="en-US" sz="1100" dirty="0"/>
          </a:p>
        </p:txBody>
      </p:sp>
      <p:pic>
        <p:nvPicPr>
          <p:cNvPr id="7" name="Content Placeholder 6" descr="A graph of a number of individuals&#10;&#10;Description automatically generated with medium confidence">
            <a:extLst>
              <a:ext uri="{FF2B5EF4-FFF2-40B4-BE49-F238E27FC236}">
                <a16:creationId xmlns:a16="http://schemas.microsoft.com/office/drawing/2014/main" id="{8DC2678A-7309-A5A6-5918-1B55FE71E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1135" y="3429000"/>
            <a:ext cx="4431261" cy="3301290"/>
          </a:xfrm>
          <a:prstGeom prst="rect">
            <a:avLst/>
          </a:prstGeom>
        </p:spPr>
      </p:pic>
      <p:pic>
        <p:nvPicPr>
          <p:cNvPr id="5" name="Content Placeholder 4" descr="A graph of a number of people&#10;&#10;Description automatically generated">
            <a:extLst>
              <a:ext uri="{FF2B5EF4-FFF2-40B4-BE49-F238E27FC236}">
                <a16:creationId xmlns:a16="http://schemas.microsoft.com/office/drawing/2014/main" id="{EE43A796-A872-204D-1EA6-90D79CB4B7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714" y="127710"/>
            <a:ext cx="4154285" cy="3250730"/>
          </a:xfrm>
          <a:prstGeom prst="rect">
            <a:avLst/>
          </a:prstGeom>
        </p:spPr>
      </p:pic>
    </p:spTree>
    <p:extLst>
      <p:ext uri="{BB962C8B-B14F-4D97-AF65-F5344CB8AC3E}">
        <p14:creationId xmlns:p14="http://schemas.microsoft.com/office/powerpoint/2010/main" val="332053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D18969DA-E869-40AF-94FC-E40F96D7D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4F0755-A1E9-CDF1-5F8B-8AEB47639B05}"/>
              </a:ext>
            </a:extLst>
          </p:cNvPr>
          <p:cNvSpPr>
            <a:spLocks noGrp="1"/>
          </p:cNvSpPr>
          <p:nvPr>
            <p:ph type="title"/>
          </p:nvPr>
        </p:nvSpPr>
        <p:spPr>
          <a:xfrm>
            <a:off x="499192" y="135472"/>
            <a:ext cx="4958632" cy="2135692"/>
          </a:xfrm>
        </p:spPr>
        <p:txBody>
          <a:bodyPr vert="horz" lIns="91440" tIns="45720" rIns="91440" bIns="45720" rtlCol="0" anchor="b">
            <a:normAutofit/>
          </a:bodyPr>
          <a:lstStyle/>
          <a:p>
            <a:pPr algn="ctr"/>
            <a:r>
              <a:rPr lang="en-US" sz="2800" b="0" i="0" kern="1200" dirty="0">
                <a:solidFill>
                  <a:schemeClr val="tx1"/>
                </a:solidFill>
                <a:effectLst/>
                <a:latin typeface="+mj-lt"/>
                <a:ea typeface="+mj-ea"/>
                <a:cs typeface="+mj-cs"/>
              </a:rPr>
              <a:t>7) Plot 1 analytical distribution and provide your analysis on how it applies to the dataset you have chosen</a:t>
            </a:r>
            <a:endParaRPr lang="en-US" sz="28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00A6AB50-F3DC-B501-388D-19AF298420D3}"/>
              </a:ext>
            </a:extLst>
          </p:cNvPr>
          <p:cNvSpPr>
            <a:spLocks noGrp="1"/>
          </p:cNvSpPr>
          <p:nvPr>
            <p:ph idx="1"/>
          </p:nvPr>
        </p:nvSpPr>
        <p:spPr>
          <a:xfrm>
            <a:off x="499193" y="2554411"/>
            <a:ext cx="4958632" cy="3878193"/>
          </a:xfrm>
        </p:spPr>
        <p:txBody>
          <a:bodyPr vert="horz" lIns="91440" tIns="45720" rIns="91440" bIns="45720" rtlCol="0">
            <a:normAutofit/>
          </a:bodyPr>
          <a:lstStyle/>
          <a:p>
            <a:pPr marL="0" indent="0" algn="ctr">
              <a:buNone/>
            </a:pPr>
            <a:r>
              <a:rPr lang="en-US" sz="1800" kern="1200" dirty="0">
                <a:solidFill>
                  <a:schemeClr val="tx1"/>
                </a:solidFill>
                <a:latin typeface="+mn-lt"/>
                <a:ea typeface="+mn-ea"/>
                <a:cs typeface="+mn-cs"/>
              </a:rPr>
              <a:t>The figure shows results for both Gender A and Gender B. </a:t>
            </a:r>
          </a:p>
          <a:p>
            <a:pPr marL="0" indent="0" algn="ctr">
              <a:buNone/>
            </a:pPr>
            <a:r>
              <a:rPr lang="en-US" sz="1800" kern="1200" dirty="0">
                <a:solidFill>
                  <a:schemeClr val="tx1"/>
                </a:solidFill>
                <a:latin typeface="+mn-lt"/>
                <a:ea typeface="+mn-ea"/>
                <a:cs typeface="+mn-cs"/>
              </a:rPr>
              <a:t>Both curves match the model near the mean but deviate at the tails. </a:t>
            </a:r>
          </a:p>
          <a:p>
            <a:pPr marL="0" indent="0" algn="ctr">
              <a:buNone/>
            </a:pPr>
            <a:r>
              <a:rPr lang="en-US" sz="1800" kern="1200" dirty="0">
                <a:solidFill>
                  <a:schemeClr val="tx1"/>
                </a:solidFill>
                <a:latin typeface="+mn-lt"/>
                <a:ea typeface="+mn-ea"/>
                <a:cs typeface="+mn-cs"/>
              </a:rPr>
              <a:t>Both genders curves are slightly lower than what the model expects below the mean and the curves are slightly higher than what the model expects above the mean. </a:t>
            </a:r>
          </a:p>
          <a:p>
            <a:pPr marL="0" indent="0" algn="ctr">
              <a:buNone/>
            </a:pPr>
            <a:r>
              <a:rPr lang="en-US" sz="1800" kern="1200" dirty="0">
                <a:solidFill>
                  <a:schemeClr val="tx1"/>
                </a:solidFill>
                <a:latin typeface="+mn-lt"/>
                <a:ea typeface="+mn-ea"/>
                <a:cs typeface="+mn-cs"/>
              </a:rPr>
              <a:t>The plot suggest that the normal model describes the distribution well for both Gender A and Gender B, within a few standard deviations from the mean, but not within the tails.</a:t>
            </a:r>
          </a:p>
        </p:txBody>
      </p:sp>
      <p:sp>
        <p:nvSpPr>
          <p:cNvPr id="16" name="Freeform: Shape 11">
            <a:extLst>
              <a:ext uri="{FF2B5EF4-FFF2-40B4-BE49-F238E27FC236}">
                <a16:creationId xmlns:a16="http://schemas.microsoft.com/office/drawing/2014/main" id="{0776B1EE-A7D1-46A3-81E9-19E58E41D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8" y="1"/>
            <a:ext cx="7602071" cy="484093"/>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descr="A graph of a normal probability plot&#10;&#10;Description automatically generated">
            <a:extLst>
              <a:ext uri="{FF2B5EF4-FFF2-40B4-BE49-F238E27FC236}">
                <a16:creationId xmlns:a16="http://schemas.microsoft.com/office/drawing/2014/main" id="{C3900995-B96B-B4FF-2B55-BD0C2F7BC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4116" y="1203318"/>
            <a:ext cx="5184212" cy="4017764"/>
          </a:xfrm>
          <a:prstGeom prst="rect">
            <a:avLst/>
          </a:prstGeom>
        </p:spPr>
      </p:pic>
      <p:sp>
        <p:nvSpPr>
          <p:cNvPr id="14" name="Freeform: Shape 13">
            <a:extLst>
              <a:ext uri="{FF2B5EF4-FFF2-40B4-BE49-F238E27FC236}">
                <a16:creationId xmlns:a16="http://schemas.microsoft.com/office/drawing/2014/main" id="{A0A40C28-B748-4B4A-BF04-30E783CE7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04329"/>
            <a:ext cx="10680562" cy="1353672"/>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9413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B952F-8503-C223-04DA-D2EDC5E96561}"/>
              </a:ext>
            </a:extLst>
          </p:cNvPr>
          <p:cNvSpPr>
            <a:spLocks noGrp="1"/>
          </p:cNvSpPr>
          <p:nvPr>
            <p:ph type="title"/>
          </p:nvPr>
        </p:nvSpPr>
        <p:spPr>
          <a:xfrm>
            <a:off x="235678" y="-19540"/>
            <a:ext cx="11710515" cy="945763"/>
          </a:xfrm>
        </p:spPr>
        <p:txBody>
          <a:bodyPr anchor="b">
            <a:normAutofit/>
          </a:bodyPr>
          <a:lstStyle/>
          <a:p>
            <a:pPr algn="ctr"/>
            <a:r>
              <a:rPr lang="en-US" sz="2000" b="0" i="0" dirty="0">
                <a:solidFill>
                  <a:schemeClr val="tx2"/>
                </a:solidFill>
                <a:effectLst/>
                <a:latin typeface="Arial" panose="020B0604020202020204" pitchFamily="34" charset="0"/>
                <a:cs typeface="Arial" panose="020B0604020202020204" pitchFamily="34" charset="0"/>
              </a:rPr>
              <a:t>8) Create two scatter plots comparing two variables and provide your analysis on correlation and causation. Remember, covariance, Pearson’s correlation, and Non-Linear Relationships should also be considered during your analysis</a:t>
            </a:r>
            <a:endParaRPr lang="en-US" sz="2000" dirty="0">
              <a:solidFill>
                <a:schemeClr val="tx2"/>
              </a:solidFill>
              <a:latin typeface="Arial" panose="020B0604020202020204" pitchFamily="34" charset="0"/>
              <a:cs typeface="Arial" panose="020B0604020202020204" pitchFamily="34" charset="0"/>
            </a:endParaRP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BDE0C7A7-EBCC-A7D9-6E62-E249E32F399E}"/>
              </a:ext>
            </a:extLst>
          </p:cNvPr>
          <p:cNvSpPr>
            <a:spLocks noGrp="1"/>
          </p:cNvSpPr>
          <p:nvPr>
            <p:ph idx="1"/>
          </p:nvPr>
        </p:nvSpPr>
        <p:spPr>
          <a:xfrm>
            <a:off x="400424" y="1166465"/>
            <a:ext cx="6549016" cy="1447298"/>
          </a:xfrm>
        </p:spPr>
        <p:txBody>
          <a:bodyPr anchor="ctr">
            <a:noAutofit/>
          </a:bodyPr>
          <a:lstStyle/>
          <a:p>
            <a:pPr marL="0" indent="0">
              <a:buNone/>
            </a:pPr>
            <a:r>
              <a:rPr lang="en-US" sz="1400" b="0" i="0" dirty="0">
                <a:effectLst/>
                <a:latin typeface="Arial" panose="020B0604020202020204" pitchFamily="34" charset="0"/>
                <a:cs typeface="Arial" panose="020B0604020202020204" pitchFamily="34" charset="0"/>
              </a:rPr>
              <a:t>Scatter Plot 1 (absences and salary) We will review to see if there is a correlation between salary and absences. One may think team members with better salary have better attendance.</a:t>
            </a:r>
          </a:p>
          <a:p>
            <a:pPr marL="0" indent="0">
              <a:buNone/>
            </a:pPr>
            <a:r>
              <a:rPr lang="en-US" sz="1400" dirty="0">
                <a:latin typeface="Arial" panose="020B0604020202020204" pitchFamily="34" charset="0"/>
                <a:cs typeface="Arial" panose="020B0604020202020204" pitchFamily="34" charset="0"/>
              </a:rPr>
              <a:t>In this scatter plot we filter to the salary income below $100000 which is where the bulk of our employees or data lies. </a:t>
            </a:r>
          </a:p>
          <a:p>
            <a:pPr marL="0" indent="0">
              <a:buNone/>
            </a:pPr>
            <a:r>
              <a:rPr lang="en-US" sz="1400" dirty="0">
                <a:latin typeface="Arial" panose="020B0604020202020204" pitchFamily="34" charset="0"/>
                <a:cs typeface="Arial" panose="020B0604020202020204" pitchFamily="34" charset="0"/>
              </a:rPr>
              <a:t>Examining the data, do not see much linear relationship in the scatter plot.</a:t>
            </a: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graph with blue dots&#10;&#10;Description automatically generated">
            <a:extLst>
              <a:ext uri="{FF2B5EF4-FFF2-40B4-BE49-F238E27FC236}">
                <a16:creationId xmlns:a16="http://schemas.microsoft.com/office/drawing/2014/main" id="{231F5EE5-82DE-45DD-C8EE-D54AD42E9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8687" y="1334433"/>
            <a:ext cx="5077505" cy="3643111"/>
          </a:xfrm>
          <a:prstGeom prst="rect">
            <a:avLst/>
          </a:prstGeom>
        </p:spPr>
      </p:pic>
      <p:pic>
        <p:nvPicPr>
          <p:cNvPr id="8" name="Picture 7">
            <a:extLst>
              <a:ext uri="{FF2B5EF4-FFF2-40B4-BE49-F238E27FC236}">
                <a16:creationId xmlns:a16="http://schemas.microsoft.com/office/drawing/2014/main" id="{1A7C994F-9F3E-D42E-1111-A18100DB6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9627" y="3041436"/>
            <a:ext cx="3711262" cy="304826"/>
          </a:xfrm>
          <a:prstGeom prst="rect">
            <a:avLst/>
          </a:prstGeom>
        </p:spPr>
      </p:pic>
      <p:pic>
        <p:nvPicPr>
          <p:cNvPr id="11" name="Picture 10" descr="A number with numbers and symbols&#10;&#10;Description automatically generated with medium confidence">
            <a:extLst>
              <a:ext uri="{FF2B5EF4-FFF2-40B4-BE49-F238E27FC236}">
                <a16:creationId xmlns:a16="http://schemas.microsoft.com/office/drawing/2014/main" id="{CD08B8E8-51F3-4855-142F-B49536AA29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630" y="2610677"/>
            <a:ext cx="3635055" cy="495343"/>
          </a:xfrm>
          <a:prstGeom prst="rect">
            <a:avLst/>
          </a:prstGeom>
        </p:spPr>
      </p:pic>
      <p:sp>
        <p:nvSpPr>
          <p:cNvPr id="13" name="Content Placeholder 2">
            <a:extLst>
              <a:ext uri="{FF2B5EF4-FFF2-40B4-BE49-F238E27FC236}">
                <a16:creationId xmlns:a16="http://schemas.microsoft.com/office/drawing/2014/main" id="{7F2FAD05-2522-828B-4C42-9911DAA328FC}"/>
              </a:ext>
            </a:extLst>
          </p:cNvPr>
          <p:cNvSpPr txBox="1">
            <a:spLocks/>
          </p:cNvSpPr>
          <p:nvPr/>
        </p:nvSpPr>
        <p:spPr>
          <a:xfrm>
            <a:off x="400424" y="3346262"/>
            <a:ext cx="6464404" cy="351121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Covariance is the measure of the tendency of two variables to vary together. Below we see a positive covariance of 4880. </a:t>
            </a:r>
          </a:p>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Correlation is a statistic intended to quantify the strength of the relationship between two variables. </a:t>
            </a:r>
          </a:p>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The correlation below is 0.066 which is a relatively weak correlation between absences and salary OR at least with </a:t>
            </a:r>
          </a:p>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Pearson's Correlation, there is no linear relationship between these two variables.</a:t>
            </a:r>
          </a:p>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Spearman's Correlation of the lower income salary is slightly higher than the Pearson Correlation. </a:t>
            </a:r>
          </a:p>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Both indicate a weak correlation between Absences and Salary or at least no linear relationship.</a:t>
            </a:r>
          </a:p>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Therefore, one may conclude that there is no or a weak relationship between income and absences.</a:t>
            </a:r>
          </a:p>
        </p:txBody>
      </p:sp>
    </p:spTree>
    <p:extLst>
      <p:ext uri="{BB962C8B-B14F-4D97-AF65-F5344CB8AC3E}">
        <p14:creationId xmlns:p14="http://schemas.microsoft.com/office/powerpoint/2010/main" val="4007969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952F-8503-C223-04DA-D2EDC5E96561}"/>
              </a:ext>
            </a:extLst>
          </p:cNvPr>
          <p:cNvSpPr>
            <a:spLocks noGrp="1"/>
          </p:cNvSpPr>
          <p:nvPr>
            <p:ph type="title"/>
          </p:nvPr>
        </p:nvSpPr>
        <p:spPr>
          <a:xfrm>
            <a:off x="235678" y="-19540"/>
            <a:ext cx="11710515" cy="945763"/>
          </a:xfrm>
        </p:spPr>
        <p:txBody>
          <a:bodyPr anchor="b">
            <a:normAutofit/>
          </a:bodyPr>
          <a:lstStyle/>
          <a:p>
            <a:pPr algn="ctr"/>
            <a:r>
              <a:rPr lang="en-US" sz="2000" b="0" i="0" dirty="0">
                <a:solidFill>
                  <a:schemeClr val="tx2"/>
                </a:solidFill>
                <a:effectLst/>
                <a:latin typeface="Arial" panose="020B0604020202020204" pitchFamily="34" charset="0"/>
                <a:cs typeface="Arial" panose="020B0604020202020204" pitchFamily="34" charset="0"/>
              </a:rPr>
              <a:t>8) Create two scatter plots comparing two variables and provide your analysis on correlation and causation. Remember, covariance, Pearson’s correlation, and Non-Linear Relationships should also be considered during your analysis</a:t>
            </a:r>
            <a:endParaRPr lang="en-US" sz="2000" dirty="0">
              <a:solidFill>
                <a:schemeClr val="tx2"/>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DE0C7A7-EBCC-A7D9-6E62-E249E32F399E}"/>
              </a:ext>
            </a:extLst>
          </p:cNvPr>
          <p:cNvSpPr>
            <a:spLocks noGrp="1"/>
          </p:cNvSpPr>
          <p:nvPr>
            <p:ph idx="1"/>
          </p:nvPr>
        </p:nvSpPr>
        <p:spPr>
          <a:xfrm>
            <a:off x="400424" y="1166464"/>
            <a:ext cx="6549016" cy="2053813"/>
          </a:xfrm>
        </p:spPr>
        <p:txBody>
          <a:bodyPr anchor="ctr">
            <a:noAutofit/>
          </a:bodyPr>
          <a:lstStyle/>
          <a:p>
            <a:pPr marL="0" indent="0">
              <a:buNone/>
            </a:pPr>
            <a:r>
              <a:rPr lang="en-US" sz="1400" b="0" i="0" dirty="0">
                <a:solidFill>
                  <a:srgbClr val="000000"/>
                </a:solidFill>
                <a:effectLst/>
                <a:latin typeface="Arial" panose="020B0604020202020204" pitchFamily="34" charset="0"/>
                <a:cs typeface="Arial" panose="020B0604020202020204" pitchFamily="34" charset="0"/>
              </a:rPr>
              <a:t>Scatter Plot 2 (Absences and Employee Satisfaction Rating) Perhaps there is a correlation between absences and how satisfied a team member is with their job. One would think that employees more satisfied would have better attendance.</a:t>
            </a:r>
          </a:p>
          <a:p>
            <a:pPr marL="0" indent="0">
              <a:buNone/>
            </a:pPr>
            <a:r>
              <a:rPr lang="en-US" sz="1400" dirty="0">
                <a:latin typeface="Arial" panose="020B0604020202020204" pitchFamily="34" charset="0"/>
                <a:cs typeface="Arial" panose="020B0604020202020204" pitchFamily="34" charset="0"/>
              </a:rPr>
              <a:t>Review of the scatter plot below does not show much linear relationship between employee satisfaction and absences. </a:t>
            </a:r>
          </a:p>
          <a:p>
            <a:pPr marL="0" indent="0">
              <a:buNone/>
            </a:pPr>
            <a:r>
              <a:rPr lang="en-US" sz="1400" dirty="0">
                <a:latin typeface="Arial" panose="020B0604020202020204" pitchFamily="34" charset="0"/>
                <a:cs typeface="Arial" panose="020B0604020202020204" pitchFamily="34" charset="0"/>
              </a:rPr>
              <a:t>Team members with high satisfactory ratings seemed to have a similar distribution of absences as the team members with medium or medium high employee satisfactory ratings. </a:t>
            </a:r>
          </a:p>
        </p:txBody>
      </p:sp>
      <p:sp>
        <p:nvSpPr>
          <p:cNvPr id="13" name="Content Placeholder 2">
            <a:extLst>
              <a:ext uri="{FF2B5EF4-FFF2-40B4-BE49-F238E27FC236}">
                <a16:creationId xmlns:a16="http://schemas.microsoft.com/office/drawing/2014/main" id="{7F2FAD05-2522-828B-4C42-9911DAA328FC}"/>
              </a:ext>
            </a:extLst>
          </p:cNvPr>
          <p:cNvSpPr txBox="1">
            <a:spLocks/>
          </p:cNvSpPr>
          <p:nvPr/>
        </p:nvSpPr>
        <p:spPr>
          <a:xfrm>
            <a:off x="400424" y="3131577"/>
            <a:ext cx="6464404" cy="3511218"/>
          </a:xfrm>
          <a:prstGeom prst="rect">
            <a:avLst/>
          </a:prstGeom>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We see a positive covariance of 0.36 indicating a positive reaction between the variables. </a:t>
            </a:r>
          </a:p>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Correlation is a statistic intended to quantify the strength of the relationship between two variables. </a:t>
            </a:r>
          </a:p>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The correlation is 0.068 which is a relatively weak correlation between absences and salary OR at least with Pearson's Correlation, there is no linear relationship between these two variables.</a:t>
            </a:r>
          </a:p>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Spearman's Correlation of the lower income salary is slightly higher than the Pearson Correlation. Both indicate a weak correlation between Absences and Salary or at least no linear relationship. Therefore, one may conclude that there is no or a week relationship between employee satisfaction and absences.</a:t>
            </a:r>
          </a:p>
          <a:p>
            <a:pPr marL="0" indent="0">
              <a:buFont typeface="Arial" panose="020B0604020202020204" pitchFamily="34" charset="0"/>
              <a:buNone/>
            </a:pPr>
            <a:r>
              <a:rPr lang="en-US" sz="1400" dirty="0">
                <a:latin typeface="Arial" panose="020B0604020202020204" pitchFamily="34" charset="0"/>
                <a:cs typeface="Arial" panose="020B0604020202020204" pitchFamily="34" charset="0"/>
              </a:rPr>
              <a:t>Apparently even those employees that are completely satisfied with their job still miss work as much as those who are not satisfied.</a:t>
            </a:r>
          </a:p>
        </p:txBody>
      </p:sp>
      <p:pic>
        <p:nvPicPr>
          <p:cNvPr id="6" name="Picture 5" descr="A graph with blue dots&#10;&#10;Description automatically generated">
            <a:extLst>
              <a:ext uri="{FF2B5EF4-FFF2-40B4-BE49-F238E27FC236}">
                <a16:creationId xmlns:a16="http://schemas.microsoft.com/office/drawing/2014/main" id="{65F17D0D-C299-C7BD-220D-8BA84F683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4194" y="970583"/>
            <a:ext cx="4891999" cy="3680930"/>
          </a:xfrm>
          <a:prstGeom prst="rect">
            <a:avLst/>
          </a:prstGeom>
        </p:spPr>
      </p:pic>
      <p:pic>
        <p:nvPicPr>
          <p:cNvPr id="9" name="Picture 8" descr="A black numbers and a white background&#10;&#10;Description automatically generated">
            <a:extLst>
              <a:ext uri="{FF2B5EF4-FFF2-40B4-BE49-F238E27FC236}">
                <a16:creationId xmlns:a16="http://schemas.microsoft.com/office/drawing/2014/main" id="{38BABFA0-2525-E4F1-94F7-ACB30F1E79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0795" y="4903087"/>
            <a:ext cx="3574090" cy="472481"/>
          </a:xfrm>
          <a:prstGeom prst="rect">
            <a:avLst/>
          </a:prstGeom>
        </p:spPr>
      </p:pic>
      <p:pic>
        <p:nvPicPr>
          <p:cNvPr id="25" name="Picture 24">
            <a:extLst>
              <a:ext uri="{FF2B5EF4-FFF2-40B4-BE49-F238E27FC236}">
                <a16:creationId xmlns:a16="http://schemas.microsoft.com/office/drawing/2014/main" id="{4910278E-753C-5FC5-941B-B440AF4DDE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0795" y="5352798"/>
            <a:ext cx="3688400" cy="274344"/>
          </a:xfrm>
          <a:prstGeom prst="rect">
            <a:avLst/>
          </a:prstGeom>
        </p:spPr>
      </p:pic>
    </p:spTree>
    <p:extLst>
      <p:ext uri="{BB962C8B-B14F-4D97-AF65-F5344CB8AC3E}">
        <p14:creationId xmlns:p14="http://schemas.microsoft.com/office/powerpoint/2010/main" val="2917868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42E3-1EF9-9394-6757-70B79D359825}"/>
              </a:ext>
            </a:extLst>
          </p:cNvPr>
          <p:cNvSpPr>
            <a:spLocks noGrp="1"/>
          </p:cNvSpPr>
          <p:nvPr>
            <p:ph type="title"/>
          </p:nvPr>
        </p:nvSpPr>
        <p:spPr>
          <a:xfrm>
            <a:off x="540689" y="365125"/>
            <a:ext cx="11123874" cy="1325563"/>
          </a:xfrm>
        </p:spPr>
        <p:txBody>
          <a:bodyPr>
            <a:normAutofit fontScale="90000"/>
          </a:bodyPr>
          <a:lstStyle/>
          <a:p>
            <a:r>
              <a:rPr lang="en-US" sz="2400" b="0" i="0" dirty="0">
                <a:solidFill>
                  <a:srgbClr val="000000"/>
                </a:solidFill>
                <a:effectLst/>
                <a:latin typeface="Helvetica Neue"/>
              </a:rPr>
              <a:t>9) Conduct a test on your hypothesis using one of the methods covered in Chapter 9. </a:t>
            </a:r>
            <a:br>
              <a:rPr lang="en-US" sz="2400" b="0" i="0" dirty="0">
                <a:solidFill>
                  <a:srgbClr val="000000"/>
                </a:solidFill>
                <a:effectLst/>
                <a:latin typeface="Helvetica Neue"/>
              </a:rPr>
            </a:br>
            <a:br>
              <a:rPr lang="en-US" sz="2400" b="0" i="0" dirty="0">
                <a:solidFill>
                  <a:srgbClr val="000000"/>
                </a:solidFill>
                <a:effectLst/>
                <a:latin typeface="Helvetica Neue"/>
              </a:rPr>
            </a:br>
            <a:r>
              <a:rPr lang="en-US" sz="2400" b="0" i="0" dirty="0">
                <a:solidFill>
                  <a:srgbClr val="000000"/>
                </a:solidFill>
                <a:effectLst/>
                <a:latin typeface="Helvetica Neue"/>
              </a:rPr>
              <a:t>The method I will use is "Testing a Correlation" on page 107 and comparing the correlation between the Engagement Survey and Absences.</a:t>
            </a:r>
            <a:endParaRPr lang="en-US" sz="2400" dirty="0"/>
          </a:p>
        </p:txBody>
      </p:sp>
      <p:sp>
        <p:nvSpPr>
          <p:cNvPr id="3" name="Content Placeholder 2">
            <a:extLst>
              <a:ext uri="{FF2B5EF4-FFF2-40B4-BE49-F238E27FC236}">
                <a16:creationId xmlns:a16="http://schemas.microsoft.com/office/drawing/2014/main" id="{B7AE558D-6EFF-10EE-D771-35A04E2D3DD2}"/>
              </a:ext>
            </a:extLst>
          </p:cNvPr>
          <p:cNvSpPr>
            <a:spLocks noGrp="1"/>
          </p:cNvSpPr>
          <p:nvPr>
            <p:ph idx="1"/>
          </p:nvPr>
        </p:nvSpPr>
        <p:spPr/>
        <p:txBody>
          <a:bodyPr/>
          <a:lstStyle/>
          <a:p>
            <a:r>
              <a:rPr lang="en-US" dirty="0"/>
              <a:t>The </a:t>
            </a:r>
            <a:r>
              <a:rPr lang="en-US" dirty="0" err="1"/>
              <a:t>pValue</a:t>
            </a:r>
            <a:r>
              <a:rPr lang="en-US" dirty="0"/>
              <a:t> between Engagement Survey and Absences Correlation test shows a relatively high p-value indicating a weak correlation between the engagement survey and absences and therefore not statistically significant. However, this may be in part that the engagement survey has a max value of 5.0 and team members completing all of the survey will reach a max value and may still have a large distribution in absences...</a:t>
            </a:r>
          </a:p>
        </p:txBody>
      </p:sp>
      <p:pic>
        <p:nvPicPr>
          <p:cNvPr id="5" name="Picture 4" descr="A screen shot of a computer code&#10;&#10;Description automatically generated">
            <a:extLst>
              <a:ext uri="{FF2B5EF4-FFF2-40B4-BE49-F238E27FC236}">
                <a16:creationId xmlns:a16="http://schemas.microsoft.com/office/drawing/2014/main" id="{11B8EFFB-DBC1-9614-66D9-2B90BD36E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203" y="4730636"/>
            <a:ext cx="5570703" cy="1356478"/>
          </a:xfrm>
          <a:prstGeom prst="rect">
            <a:avLst/>
          </a:prstGeom>
        </p:spPr>
      </p:pic>
    </p:spTree>
    <p:extLst>
      <p:ext uri="{BB962C8B-B14F-4D97-AF65-F5344CB8AC3E}">
        <p14:creationId xmlns:p14="http://schemas.microsoft.com/office/powerpoint/2010/main" val="79291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4C4F-2748-C4A1-0303-F4982CCA9F29}"/>
              </a:ext>
            </a:extLst>
          </p:cNvPr>
          <p:cNvSpPr>
            <a:spLocks noGrp="1"/>
          </p:cNvSpPr>
          <p:nvPr>
            <p:ph type="title"/>
          </p:nvPr>
        </p:nvSpPr>
        <p:spPr>
          <a:xfrm>
            <a:off x="838200" y="98324"/>
            <a:ext cx="10515600" cy="2064432"/>
          </a:xfrm>
        </p:spPr>
        <p:txBody>
          <a:bodyPr>
            <a:normAutofit fontScale="90000"/>
          </a:bodyPr>
          <a:lstStyle/>
          <a:p>
            <a:r>
              <a:rPr lang="en-US" sz="2400" b="0" i="0" dirty="0">
                <a:solidFill>
                  <a:srgbClr val="000000"/>
                </a:solidFill>
                <a:effectLst/>
                <a:latin typeface="Arial" panose="020B0604020202020204" pitchFamily="34" charset="0"/>
                <a:cs typeface="Arial" panose="020B0604020202020204" pitchFamily="34" charset="0"/>
              </a:rPr>
              <a:t>10) For this project, conduct a regression analysis on either one dependent and one explanatory variable, or multiple explanatory variables.</a:t>
            </a:r>
            <a:br>
              <a:rPr lang="en-US" sz="2400" b="0" i="0" dirty="0">
                <a:solidFill>
                  <a:srgbClr val="000000"/>
                </a:solidFill>
                <a:effectLst/>
                <a:latin typeface="Arial" panose="020B0604020202020204" pitchFamily="34" charset="0"/>
                <a:cs typeface="Arial" panose="020B0604020202020204" pitchFamily="34" charset="0"/>
              </a:rPr>
            </a:br>
            <a:br>
              <a:rPr lang="en-US" sz="2400" b="0" i="0" dirty="0">
                <a:solidFill>
                  <a:srgbClr val="000000"/>
                </a:solidFill>
                <a:effectLst/>
                <a:latin typeface="Arial" panose="020B0604020202020204" pitchFamily="34" charset="0"/>
                <a:cs typeface="Arial" panose="020B0604020202020204" pitchFamily="34" charset="0"/>
              </a:rPr>
            </a:br>
            <a:r>
              <a:rPr lang="en-US" sz="1600" b="0" i="0" dirty="0">
                <a:solidFill>
                  <a:srgbClr val="000000"/>
                </a:solidFill>
                <a:effectLst/>
                <a:latin typeface="Arial" panose="020B0604020202020204" pitchFamily="34" charset="0"/>
                <a:cs typeface="Arial" panose="020B0604020202020204" pitchFamily="34" charset="0"/>
              </a:rPr>
              <a:t>Running multiple regression, only salary seems to have an extremely low </a:t>
            </a:r>
            <a:r>
              <a:rPr lang="en-US" sz="1600" b="0" i="0" dirty="0" err="1">
                <a:solidFill>
                  <a:srgbClr val="000000"/>
                </a:solidFill>
                <a:effectLst/>
                <a:latin typeface="Arial" panose="020B0604020202020204" pitchFamily="34" charset="0"/>
                <a:cs typeface="Arial" panose="020B0604020202020204" pitchFamily="34" charset="0"/>
              </a:rPr>
              <a:t>pValue</a:t>
            </a:r>
            <a:r>
              <a:rPr lang="en-US" sz="1600" b="0" i="0" dirty="0">
                <a:solidFill>
                  <a:srgbClr val="000000"/>
                </a:solidFill>
                <a:effectLst/>
                <a:latin typeface="Arial" panose="020B0604020202020204" pitchFamily="34" charset="0"/>
                <a:cs typeface="Arial" panose="020B0604020202020204" pitchFamily="34" charset="0"/>
              </a:rPr>
              <a:t> indicating statistical significance, however we know that there is no linear relationship with the model and the distribution of salary is quite large with several outliers on the high end. </a:t>
            </a:r>
            <a:br>
              <a:rPr lang="en-US" sz="1600" b="0" i="0" dirty="0">
                <a:solidFill>
                  <a:srgbClr val="000000"/>
                </a:solidFill>
                <a:effectLst/>
                <a:latin typeface="Arial" panose="020B0604020202020204" pitchFamily="34" charset="0"/>
                <a:cs typeface="Arial" panose="020B0604020202020204" pitchFamily="34" charset="0"/>
              </a:rPr>
            </a:br>
            <a:r>
              <a:rPr lang="en-US" sz="1600" b="0" i="0" dirty="0">
                <a:solidFill>
                  <a:srgbClr val="000000"/>
                </a:solidFill>
                <a:effectLst/>
                <a:latin typeface="Arial" panose="020B0604020202020204" pitchFamily="34" charset="0"/>
                <a:cs typeface="Arial" panose="020B0604020202020204" pitchFamily="34" charset="0"/>
              </a:rPr>
              <a:t>We can take a closer look at salary by filtering out the outliers and focusing in on those employees who make $100000 and less.</a:t>
            </a:r>
            <a:br>
              <a:rPr lang="en-US" sz="2400" b="0" i="0" dirty="0">
                <a:solidFill>
                  <a:srgbClr val="000000"/>
                </a:solidFill>
                <a:effectLst/>
                <a:latin typeface="Arial" panose="020B0604020202020204" pitchFamily="34" charset="0"/>
                <a:cs typeface="Arial" panose="020B0604020202020204" pitchFamily="34" charset="0"/>
              </a:rPr>
            </a:br>
            <a:endParaRPr lang="en-US" sz="2400" dirty="0">
              <a:latin typeface="Arial" panose="020B0604020202020204" pitchFamily="34" charset="0"/>
              <a:cs typeface="Arial" panose="020B0604020202020204" pitchFamily="34" charset="0"/>
            </a:endParaRPr>
          </a:p>
        </p:txBody>
      </p:sp>
      <p:pic>
        <p:nvPicPr>
          <p:cNvPr id="5" name="Content Placeholder 4" descr="A screenshot of a table&#10;&#10;Description automatically generated">
            <a:extLst>
              <a:ext uri="{FF2B5EF4-FFF2-40B4-BE49-F238E27FC236}">
                <a16:creationId xmlns:a16="http://schemas.microsoft.com/office/drawing/2014/main" id="{4B67ECD3-1B70-F4DB-2DC4-7C7A05C3D9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7141" y="2273032"/>
            <a:ext cx="4214225" cy="2629128"/>
          </a:xfrm>
        </p:spPr>
      </p:pic>
      <p:pic>
        <p:nvPicPr>
          <p:cNvPr id="7" name="Picture 6" descr="A screenshot of a table&#10;&#10;Description automatically generated">
            <a:extLst>
              <a:ext uri="{FF2B5EF4-FFF2-40B4-BE49-F238E27FC236}">
                <a16:creationId xmlns:a16="http://schemas.microsoft.com/office/drawing/2014/main" id="{F67931BD-B7F8-B6E5-30F6-4604854710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273032"/>
            <a:ext cx="5182049" cy="4298052"/>
          </a:xfrm>
          <a:prstGeom prst="rect">
            <a:avLst/>
          </a:prstGeom>
        </p:spPr>
      </p:pic>
    </p:spTree>
    <p:extLst>
      <p:ext uri="{BB962C8B-B14F-4D97-AF65-F5344CB8AC3E}">
        <p14:creationId xmlns:p14="http://schemas.microsoft.com/office/powerpoint/2010/main" val="2986938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1964-01ED-E38F-ED28-E5F732D8EE5A}"/>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F4B44F25-A184-8A02-7FF5-44A4857A1055}"/>
              </a:ext>
            </a:extLst>
          </p:cNvPr>
          <p:cNvSpPr>
            <a:spLocks noGrp="1"/>
          </p:cNvSpPr>
          <p:nvPr>
            <p:ph idx="1"/>
          </p:nvPr>
        </p:nvSpPr>
        <p:spPr/>
        <p:txBody>
          <a:bodyPr/>
          <a:lstStyle/>
          <a:p>
            <a:pPr marL="0" marR="0" indent="0">
              <a:lnSpc>
                <a:spcPct val="107000"/>
              </a:lnSpc>
              <a:spcBef>
                <a:spcPts val="0"/>
              </a:spcBef>
              <a:spcAft>
                <a:spcPts val="0"/>
              </a:spcAft>
              <a:buNone/>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Statistical/Hypothetical Question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dataset I selected was Human Resource data. I chose this dataset because HR data doesn’t seem to be examined closely or often and I think there is a lot of information a company can use to improve work force and output. When we do see analysis of this type of data, we often look at comparison in salary between different groups. My initial analysis was headed down the same path, however, the more I dug into the dataset, I decided to try to use the data to determine if there were certain variables or factors that may contribute or predict team members that have higher absence or poor attendance.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Therefore, my statistical / hypothetical question is: ‘Are there variables or attributes in employee data that influence team member attendance either positively or negatively?’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1223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BE4C4F-2748-C4A1-0303-F4982CCA9F29}"/>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2400" b="0" i="0" kern="1200" dirty="0">
                <a:solidFill>
                  <a:schemeClr val="tx1"/>
                </a:solidFill>
                <a:effectLst/>
                <a:latin typeface="+mj-lt"/>
                <a:ea typeface="+mj-ea"/>
                <a:cs typeface="+mj-cs"/>
              </a:rPr>
              <a:t>10) For this project, conduct a regression analysis on either one dependent and one explanatory variable, or multiple explanatory variables.</a:t>
            </a:r>
            <a:br>
              <a:rPr lang="en-US" sz="2400" b="0" i="0" kern="1200" dirty="0">
                <a:solidFill>
                  <a:schemeClr val="tx1"/>
                </a:solidFill>
                <a:effectLst/>
                <a:latin typeface="+mj-lt"/>
                <a:ea typeface="+mj-ea"/>
                <a:cs typeface="+mj-cs"/>
              </a:rPr>
            </a:br>
            <a:br>
              <a:rPr lang="en-US" sz="2400" b="0" i="0" kern="1200" dirty="0">
                <a:solidFill>
                  <a:schemeClr val="tx1"/>
                </a:solidFill>
                <a:effectLst/>
                <a:latin typeface="+mj-lt"/>
                <a:ea typeface="+mj-ea"/>
                <a:cs typeface="+mj-cs"/>
              </a:rPr>
            </a:br>
            <a:r>
              <a:rPr lang="en-US" sz="2400" b="0" i="0" kern="1200" dirty="0">
                <a:solidFill>
                  <a:schemeClr val="tx1"/>
                </a:solidFill>
                <a:effectLst/>
                <a:latin typeface="+mj-lt"/>
                <a:ea typeface="+mj-ea"/>
                <a:cs typeface="+mj-cs"/>
              </a:rPr>
              <a:t>Filtering out the outliers in salary and focusing on the team members less than $100000, the p-value comes much closer and now positive, however still does not show any statistical significance. </a:t>
            </a:r>
            <a:br>
              <a:rPr lang="en-US" sz="2400" b="0" i="0" kern="1200" dirty="0">
                <a:solidFill>
                  <a:schemeClr val="tx1"/>
                </a:solidFill>
                <a:effectLst/>
                <a:latin typeface="+mj-lt"/>
                <a:ea typeface="+mj-ea"/>
                <a:cs typeface="+mj-cs"/>
              </a:rPr>
            </a:br>
            <a:endParaRPr lang="en-US" sz="2400" kern="1200" dirty="0">
              <a:solidFill>
                <a:schemeClr val="tx1"/>
              </a:solidFill>
              <a:latin typeface="+mj-lt"/>
              <a:ea typeface="+mj-ea"/>
              <a:cs typeface="+mj-cs"/>
            </a:endParaRPr>
          </a:p>
        </p:txBody>
      </p:sp>
      <p:pic>
        <p:nvPicPr>
          <p:cNvPr id="8" name="Picture 7" descr="A screenshot of a data&#10;&#10;Description automatically generated">
            <a:extLst>
              <a:ext uri="{FF2B5EF4-FFF2-40B4-BE49-F238E27FC236}">
                <a16:creationId xmlns:a16="http://schemas.microsoft.com/office/drawing/2014/main" id="{1D300B05-3BB7-0DB2-A56C-84685F455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6253" y="672082"/>
            <a:ext cx="4942280" cy="5513836"/>
          </a:xfrm>
          <a:prstGeom prst="rect">
            <a:avLst/>
          </a:prstGeom>
        </p:spPr>
      </p:pic>
    </p:spTree>
    <p:extLst>
      <p:ext uri="{BB962C8B-B14F-4D97-AF65-F5344CB8AC3E}">
        <p14:creationId xmlns:p14="http://schemas.microsoft.com/office/powerpoint/2010/main" val="154958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952F-8503-C223-04DA-D2EDC5E96561}"/>
              </a:ext>
            </a:extLst>
          </p:cNvPr>
          <p:cNvSpPr>
            <a:spLocks noGrp="1"/>
          </p:cNvSpPr>
          <p:nvPr>
            <p:ph type="title"/>
          </p:nvPr>
        </p:nvSpPr>
        <p:spPr>
          <a:xfrm>
            <a:off x="560439" y="365126"/>
            <a:ext cx="11326761" cy="893404"/>
          </a:xfrm>
        </p:spPr>
        <p:txBody>
          <a:bodyPr>
            <a:normAutofit fontScale="90000"/>
          </a:bodyPr>
          <a:lstStyle/>
          <a:p>
            <a:br>
              <a:rPr lang="en-US" sz="2200" b="0" i="0" dirty="0">
                <a:solidFill>
                  <a:srgbClr val="000000"/>
                </a:solidFill>
                <a:effectLst/>
                <a:latin typeface="arial" panose="020B0604020202020204" pitchFamily="34" charset="0"/>
              </a:rPr>
            </a:br>
            <a:br>
              <a:rPr lang="en-US" sz="2200" b="0" i="0" dirty="0">
                <a:solidFill>
                  <a:srgbClr val="000000"/>
                </a:solidFill>
                <a:effectLst/>
                <a:latin typeface="arial" panose="020B0604020202020204" pitchFamily="34" charset="0"/>
              </a:rPr>
            </a:br>
            <a:r>
              <a:rPr lang="en-US" sz="3100" b="0" i="0" dirty="0">
                <a:solidFill>
                  <a:srgbClr val="000000"/>
                </a:solidFill>
                <a:effectLst/>
                <a:latin typeface="arial" panose="020B0604020202020204" pitchFamily="34" charset="0"/>
              </a:rPr>
              <a:t>1) A minimum of 5 variables in your dataset used during your analysis.</a:t>
            </a:r>
            <a:br>
              <a:rPr lang="en-US" b="0" i="0" dirty="0">
                <a:solidFill>
                  <a:srgbClr val="000000"/>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DE0C7A7-EBCC-A7D9-6E62-E249E32F399E}"/>
              </a:ext>
            </a:extLst>
          </p:cNvPr>
          <p:cNvSpPr>
            <a:spLocks noGrp="1"/>
          </p:cNvSpPr>
          <p:nvPr>
            <p:ph idx="1"/>
          </p:nvPr>
        </p:nvSpPr>
        <p:spPr>
          <a:xfrm>
            <a:off x="838200" y="1253330"/>
            <a:ext cx="10515600" cy="5239543"/>
          </a:xfrm>
        </p:spPr>
        <p:txBody>
          <a:bodyPr>
            <a:normAutofit fontScale="92500" lnSpcReduction="10000"/>
          </a:bodyPr>
          <a:lstStyle/>
          <a:p>
            <a:r>
              <a:rPr lang="en-US" dirty="0"/>
              <a:t>The HR dataset I chose contains 36 variables about employee information. The variables are listed below:</a:t>
            </a:r>
          </a:p>
          <a:p>
            <a:endParaRPr lang="en-US" dirty="0"/>
          </a:p>
          <a:p>
            <a:endParaRPr lang="en-US" dirty="0"/>
          </a:p>
          <a:p>
            <a:endParaRPr lang="en-US" dirty="0"/>
          </a:p>
          <a:p>
            <a:endParaRPr lang="en-US" dirty="0"/>
          </a:p>
          <a:p>
            <a:endParaRPr lang="en-US" dirty="0"/>
          </a:p>
          <a:p>
            <a:endParaRPr lang="en-US" dirty="0"/>
          </a:p>
          <a:p>
            <a:r>
              <a:rPr lang="en-US" dirty="0"/>
              <a:t>The 5 variables I used most in my analysis were: </a:t>
            </a:r>
          </a:p>
          <a:p>
            <a:pPr lvl="1"/>
            <a:r>
              <a:rPr lang="en-US" dirty="0"/>
              <a:t>Absences, Salary, Employment Status, Employee Satisfaction, Engagement Survey.</a:t>
            </a:r>
          </a:p>
          <a:p>
            <a:r>
              <a:rPr lang="en-US" dirty="0"/>
              <a:t>Although I did explore further and examine other variables such as:</a:t>
            </a:r>
          </a:p>
          <a:p>
            <a:pPr lvl="1"/>
            <a:r>
              <a:rPr lang="en-US" dirty="0"/>
              <a:t>Gender, </a:t>
            </a:r>
            <a:r>
              <a:rPr lang="en-US" dirty="0" err="1"/>
              <a:t>DeptID</a:t>
            </a:r>
            <a:r>
              <a:rPr lang="en-US" dirty="0"/>
              <a:t>, </a:t>
            </a:r>
            <a:r>
              <a:rPr lang="en-US" dirty="0" err="1"/>
              <a:t>MarriedID</a:t>
            </a:r>
            <a:r>
              <a:rPr lang="en-US" dirty="0"/>
              <a:t>, </a:t>
            </a:r>
            <a:r>
              <a:rPr lang="en-US" dirty="0" err="1"/>
              <a:t>SpecialProjectsCount</a:t>
            </a:r>
            <a:r>
              <a:rPr lang="en-US" dirty="0"/>
              <a:t>, and </a:t>
            </a:r>
            <a:r>
              <a:rPr lang="en-US" dirty="0" err="1"/>
              <a:t>ManagerID</a:t>
            </a:r>
            <a:endParaRPr lang="en-US" dirty="0"/>
          </a:p>
          <a:p>
            <a:endParaRPr lang="en-US" dirty="0"/>
          </a:p>
        </p:txBody>
      </p:sp>
      <p:pic>
        <p:nvPicPr>
          <p:cNvPr id="7" name="Picture 6" descr="A screenshot of a computer screen&#10;&#10;Description automatically generated">
            <a:extLst>
              <a:ext uri="{FF2B5EF4-FFF2-40B4-BE49-F238E27FC236}">
                <a16:creationId xmlns:a16="http://schemas.microsoft.com/office/drawing/2014/main" id="{C880DD99-0CC5-6F48-9FD3-81716AFF0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699" y="2059270"/>
            <a:ext cx="7556461" cy="2313947"/>
          </a:xfrm>
          <a:prstGeom prst="rect">
            <a:avLst/>
          </a:prstGeom>
        </p:spPr>
      </p:pic>
    </p:spTree>
    <p:extLst>
      <p:ext uri="{BB962C8B-B14F-4D97-AF65-F5344CB8AC3E}">
        <p14:creationId xmlns:p14="http://schemas.microsoft.com/office/powerpoint/2010/main" val="3402669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42E3-1EF9-9394-6757-70B79D359825}"/>
              </a:ext>
            </a:extLst>
          </p:cNvPr>
          <p:cNvSpPr>
            <a:spLocks noGrp="1"/>
          </p:cNvSpPr>
          <p:nvPr>
            <p:ph type="title"/>
          </p:nvPr>
        </p:nvSpPr>
        <p:spPr/>
        <p:txBody>
          <a:bodyPr>
            <a:normAutofit fontScale="90000"/>
          </a:bodyPr>
          <a:lstStyle/>
          <a:p>
            <a:r>
              <a:rPr lang="en-US" sz="3100" dirty="0"/>
              <a:t>2) </a:t>
            </a:r>
            <a:r>
              <a:rPr lang="en-US" sz="3100" b="0" i="0" dirty="0">
                <a:solidFill>
                  <a:srgbClr val="000000"/>
                </a:solidFill>
                <a:effectLst/>
                <a:latin typeface="arial" panose="020B0604020202020204" pitchFamily="34" charset="0"/>
              </a:rPr>
              <a:t>Describe what the 5 variables mean in the dataset (Chapter 1).</a:t>
            </a:r>
            <a:br>
              <a:rPr lang="en-US" b="0" i="0" dirty="0">
                <a:solidFill>
                  <a:srgbClr val="000000"/>
                </a:solidFill>
                <a:effectLst/>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B7AE558D-6EFF-10EE-D771-35A04E2D3DD2}"/>
              </a:ext>
            </a:extLst>
          </p:cNvPr>
          <p:cNvSpPr>
            <a:spLocks noGrp="1"/>
          </p:cNvSpPr>
          <p:nvPr>
            <p:ph idx="1"/>
          </p:nvPr>
        </p:nvSpPr>
        <p:spPr/>
        <p:txBody>
          <a:bodyPr>
            <a:normAutofit fontScale="62500" lnSpcReduction="20000"/>
          </a:bodyPr>
          <a:lstStyle/>
          <a:p>
            <a:r>
              <a:rPr lang="en-US" b="0" i="0" dirty="0">
                <a:solidFill>
                  <a:srgbClr val="000000"/>
                </a:solidFill>
                <a:effectLst/>
                <a:latin typeface="Helvetica Neue"/>
              </a:rPr>
              <a:t>Variable 1 – Employment Status is a description/category of the person’s employment status. This comes important to evaluate if the team member is still employed at the company </a:t>
            </a:r>
          </a:p>
          <a:p>
            <a:r>
              <a:rPr lang="en-US" b="0" i="0" dirty="0">
                <a:solidFill>
                  <a:srgbClr val="000000"/>
                </a:solidFill>
                <a:effectLst/>
                <a:latin typeface="Helvetica Neue"/>
              </a:rPr>
              <a:t>Variable 2 - Engagement Survey are they results from the last engagement survey. This lists the results of the engagement survey and may provide insight to how engaged team members are with their job responsibilities. This might lead into how well team members are performing their jobs or how well they do their jobs. </a:t>
            </a:r>
          </a:p>
          <a:p>
            <a:r>
              <a:rPr lang="en-US" b="0" i="0" dirty="0">
                <a:solidFill>
                  <a:srgbClr val="000000"/>
                </a:solidFill>
                <a:effectLst/>
                <a:latin typeface="Helvetica Neue"/>
              </a:rPr>
              <a:t>Variable 3 - Employee Satisfaction is a basic satisfaction score between 1 and 5, as reported on a recent employee satisfaction survey which can provide detail on how well employees like their jobs. This can be used to determine what other attributes or </a:t>
            </a:r>
            <a:r>
              <a:rPr lang="en-US" b="0" i="0" dirty="0" err="1">
                <a:solidFill>
                  <a:srgbClr val="000000"/>
                </a:solidFill>
                <a:effectLst/>
                <a:latin typeface="Helvetica Neue"/>
              </a:rPr>
              <a:t>varibales</a:t>
            </a:r>
            <a:r>
              <a:rPr lang="en-US" b="0" i="0" dirty="0">
                <a:solidFill>
                  <a:srgbClr val="000000"/>
                </a:solidFill>
                <a:effectLst/>
                <a:latin typeface="Helvetica Neue"/>
              </a:rPr>
              <a:t> are more or less </a:t>
            </a:r>
            <a:r>
              <a:rPr lang="en-US" b="0" i="0" dirty="0" err="1">
                <a:solidFill>
                  <a:srgbClr val="000000"/>
                </a:solidFill>
                <a:effectLst/>
                <a:latin typeface="Helvetica Neue"/>
              </a:rPr>
              <a:t>satisified</a:t>
            </a:r>
            <a:r>
              <a:rPr lang="en-US" b="0" i="0" dirty="0">
                <a:solidFill>
                  <a:srgbClr val="000000"/>
                </a:solidFill>
                <a:effectLst/>
                <a:latin typeface="Helvetica Neue"/>
              </a:rPr>
              <a:t> with their employment. </a:t>
            </a:r>
          </a:p>
          <a:p>
            <a:r>
              <a:rPr lang="en-US" b="0" i="0" dirty="0">
                <a:solidFill>
                  <a:srgbClr val="000000"/>
                </a:solidFill>
                <a:effectLst/>
                <a:latin typeface="Helvetica Neue"/>
              </a:rPr>
              <a:t>Variable 4 - Salary the person’s yearly salary. $ U.S. Dollars. This can be used to compare differences in pay between other attributes or variables and potentially what variables influence a team members salary (absences, department, sex, marital status, </a:t>
            </a:r>
            <a:r>
              <a:rPr lang="en-US" b="0" i="0" dirty="0" err="1">
                <a:solidFill>
                  <a:srgbClr val="000000"/>
                </a:solidFill>
                <a:effectLst/>
                <a:latin typeface="Helvetica Neue"/>
              </a:rPr>
              <a:t>etc</a:t>
            </a:r>
            <a:r>
              <a:rPr lang="en-US" b="0" i="0" dirty="0">
                <a:solidFill>
                  <a:srgbClr val="000000"/>
                </a:solidFill>
                <a:effectLst/>
                <a:latin typeface="Helvetica Neue"/>
              </a:rPr>
              <a:t>) </a:t>
            </a:r>
          </a:p>
          <a:p>
            <a:r>
              <a:rPr lang="en-US" b="0" i="0" dirty="0" err="1">
                <a:solidFill>
                  <a:srgbClr val="000000"/>
                </a:solidFill>
                <a:effectLst/>
                <a:latin typeface="Helvetica Neue"/>
              </a:rPr>
              <a:t>Varibale</a:t>
            </a:r>
            <a:r>
              <a:rPr lang="en-US" b="0" i="0" dirty="0">
                <a:solidFill>
                  <a:srgbClr val="000000"/>
                </a:solidFill>
                <a:effectLst/>
                <a:latin typeface="Helvetica Neue"/>
              </a:rPr>
              <a:t> 5 - Absences is the number of times the employee was absent from work. We can use this to compare what other variables have an impact on employee absences, how their pay is influence, if they are more engaged or satisfied with their work, etc.</a:t>
            </a:r>
            <a:endParaRPr lang="en-US" dirty="0"/>
          </a:p>
        </p:txBody>
      </p:sp>
    </p:spTree>
    <p:extLst>
      <p:ext uri="{BB962C8B-B14F-4D97-AF65-F5344CB8AC3E}">
        <p14:creationId xmlns:p14="http://schemas.microsoft.com/office/powerpoint/2010/main" val="2534618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BE4C4F-2748-C4A1-0303-F4982CCA9F29}"/>
              </a:ext>
            </a:extLst>
          </p:cNvPr>
          <p:cNvSpPr>
            <a:spLocks noGrp="1"/>
          </p:cNvSpPr>
          <p:nvPr>
            <p:ph type="title"/>
          </p:nvPr>
        </p:nvSpPr>
        <p:spPr>
          <a:xfrm>
            <a:off x="1137034" y="381663"/>
            <a:ext cx="9392421" cy="1558775"/>
          </a:xfrm>
        </p:spPr>
        <p:txBody>
          <a:bodyPr>
            <a:normAutofit fontScale="90000"/>
          </a:bodyPr>
          <a:lstStyle/>
          <a:p>
            <a:r>
              <a:rPr lang="en-US" sz="2000" dirty="0">
                <a:latin typeface="Arial" panose="020B0604020202020204" pitchFamily="34" charset="0"/>
                <a:cs typeface="Arial" panose="020B0604020202020204" pitchFamily="34" charset="0"/>
              </a:rPr>
              <a:t>3) </a:t>
            </a:r>
            <a:r>
              <a:rPr lang="en-US" sz="2000" b="0" i="0" dirty="0">
                <a:effectLst/>
                <a:latin typeface="Arial" panose="020B0604020202020204" pitchFamily="34" charset="0"/>
                <a:cs typeface="Arial" panose="020B0604020202020204" pitchFamily="34" charset="0"/>
              </a:rPr>
              <a:t>Include a histogram of each of the 5 variables – in your summary and analysis, identify any outliers and explain the reasoning for them being outliers and how you believe they should be handled (Chapter 2).</a:t>
            </a:r>
            <a:br>
              <a:rPr lang="en-US" sz="2000" b="0" i="0" dirty="0">
                <a:effectLst/>
                <a:latin typeface="Arial" panose="020B0604020202020204" pitchFamily="34" charset="0"/>
                <a:cs typeface="Arial" panose="020B0604020202020204" pitchFamily="34" charset="0"/>
              </a:rPr>
            </a:b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4)</a:t>
            </a:r>
            <a:r>
              <a:rPr lang="en-US" sz="2000" b="0" i="0" dirty="0">
                <a:solidFill>
                  <a:srgbClr val="000000"/>
                </a:solidFill>
                <a:effectLst/>
                <a:latin typeface="Arial" panose="020B0604020202020204" pitchFamily="34" charset="0"/>
                <a:cs typeface="Arial" panose="020B0604020202020204" pitchFamily="34" charset="0"/>
              </a:rPr>
              <a:t>Include the other descriptive characteristics about the variables: Mean, Mode, Spread, and Tails</a:t>
            </a:r>
            <a:br>
              <a:rPr lang="en-US" sz="2100" b="0" i="0" dirty="0">
                <a:effectLst/>
                <a:latin typeface="arial" panose="020B0604020202020204" pitchFamily="34" charset="0"/>
              </a:rPr>
            </a:br>
            <a:endParaRPr lang="en-US" sz="2100" dirty="0"/>
          </a:p>
        </p:txBody>
      </p:sp>
      <p:sp>
        <p:nvSpPr>
          <p:cNvPr id="3" name="Content Placeholder 2">
            <a:extLst>
              <a:ext uri="{FF2B5EF4-FFF2-40B4-BE49-F238E27FC236}">
                <a16:creationId xmlns:a16="http://schemas.microsoft.com/office/drawing/2014/main" id="{E13933D3-06CF-E8E9-81AF-F76FFB30538A}"/>
              </a:ext>
            </a:extLst>
          </p:cNvPr>
          <p:cNvSpPr>
            <a:spLocks noGrp="1"/>
          </p:cNvSpPr>
          <p:nvPr>
            <p:ph idx="1"/>
          </p:nvPr>
        </p:nvSpPr>
        <p:spPr>
          <a:xfrm>
            <a:off x="1137034" y="2198362"/>
            <a:ext cx="4958966" cy="3917773"/>
          </a:xfrm>
        </p:spPr>
        <p:txBody>
          <a:bodyPr>
            <a:normAutofit fontScale="77500" lnSpcReduction="20000"/>
          </a:bodyPr>
          <a:lstStyle/>
          <a:p>
            <a:r>
              <a:rPr lang="en-US" sz="2000" dirty="0"/>
              <a:t>Histogram 1 – Employment Status</a:t>
            </a:r>
          </a:p>
          <a:p>
            <a:r>
              <a:rPr kumimoji="0" lang="en-US" altLang="en-US" sz="2000" b="0" u="none" strike="noStrike" cap="none" normalizeH="0" baseline="0" dirty="0">
                <a:ln>
                  <a:noFill/>
                </a:ln>
                <a:solidFill>
                  <a:srgbClr val="212121"/>
                </a:solidFill>
                <a:effectLst/>
                <a:latin typeface="Arial Unicode MS"/>
              </a:rPr>
              <a:t>This isn’t really a histogram, but more of a bar chart, however, I felt it was necessary to view.</a:t>
            </a:r>
          </a:p>
          <a:p>
            <a:r>
              <a:rPr kumimoji="0" lang="en-US" altLang="en-US" sz="2000" b="0" u="none" strike="noStrike" cap="none" normalizeH="0" baseline="0" dirty="0">
                <a:ln>
                  <a:noFill/>
                </a:ln>
                <a:solidFill>
                  <a:srgbClr val="212121"/>
                </a:solidFill>
                <a:effectLst/>
                <a:latin typeface="Arial Unicode MS"/>
              </a:rPr>
              <a:t>Employment Status, shows the distribution of the employees in the data set that are still actively working and those that were terminated or voluntarily left the company. </a:t>
            </a:r>
          </a:p>
          <a:p>
            <a:r>
              <a:rPr kumimoji="0" lang="en-US" altLang="en-US" sz="2000" b="0" u="none" strike="noStrike" cap="none" normalizeH="0" baseline="0" dirty="0">
                <a:ln>
                  <a:noFill/>
                </a:ln>
                <a:solidFill>
                  <a:srgbClr val="212121"/>
                </a:solidFill>
                <a:effectLst/>
                <a:latin typeface="Arial Unicode MS"/>
              </a:rPr>
              <a:t>The mode of the dataset is still actively working. This variable is of Boolean value, so there is no mean but the benefit of this dataset is to view the number of workers that are still actively contributing information / data to the data set. </a:t>
            </a:r>
          </a:p>
          <a:p>
            <a:r>
              <a:rPr kumimoji="0" lang="en-US" altLang="en-US" sz="2000" b="0" u="none" strike="noStrike" cap="none" normalizeH="0" baseline="0" dirty="0">
                <a:ln>
                  <a:noFill/>
                </a:ln>
                <a:solidFill>
                  <a:srgbClr val="212121"/>
                </a:solidFill>
                <a:effectLst/>
                <a:latin typeface="Arial Unicode MS"/>
              </a:rPr>
              <a:t>Furthermore, correlations can be conducted to determine the satisfaction rates, engagement surveys, absences, and salary differences between the active employees, employees that were terminated, and employees that have voluntarily left the company</a:t>
            </a:r>
            <a:endParaRPr lang="en-US" sz="2000" dirty="0"/>
          </a:p>
          <a:p>
            <a:endParaRPr lang="en-US" sz="2000" dirty="0"/>
          </a:p>
          <a:p>
            <a:endParaRPr lang="en-US" sz="2000" dirty="0"/>
          </a:p>
        </p:txBody>
      </p:sp>
      <p:pic>
        <p:nvPicPr>
          <p:cNvPr id="6" name="Picture 5" descr="A graph of a bar graph&#10;&#10;Description automatically generated with medium confidence">
            <a:extLst>
              <a:ext uri="{FF2B5EF4-FFF2-40B4-BE49-F238E27FC236}">
                <a16:creationId xmlns:a16="http://schemas.microsoft.com/office/drawing/2014/main" id="{96B388A8-8C51-BE48-050B-F5B381B7D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446751"/>
            <a:ext cx="4788505" cy="3232240"/>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6834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4C4F-2748-C4A1-0303-F4982CCA9F29}"/>
              </a:ext>
            </a:extLst>
          </p:cNvPr>
          <p:cNvSpPr>
            <a:spLocks noGrp="1"/>
          </p:cNvSpPr>
          <p:nvPr>
            <p:ph type="title"/>
          </p:nvPr>
        </p:nvSpPr>
        <p:spPr>
          <a:xfrm>
            <a:off x="1137034" y="609597"/>
            <a:ext cx="9392421" cy="1330841"/>
          </a:xfrm>
        </p:spPr>
        <p:txBody>
          <a:bodyPr>
            <a:normAutofit fontScale="90000"/>
          </a:bodyPr>
          <a:lstStyle/>
          <a:p>
            <a:r>
              <a:rPr lang="en-US" sz="2000" dirty="0">
                <a:latin typeface="Arial" panose="020B0604020202020204" pitchFamily="34" charset="0"/>
                <a:cs typeface="Arial" panose="020B0604020202020204" pitchFamily="34" charset="0"/>
              </a:rPr>
              <a:t>3) </a:t>
            </a:r>
            <a:r>
              <a:rPr lang="en-US" sz="2000" b="0" i="0" dirty="0">
                <a:effectLst/>
                <a:latin typeface="Arial" panose="020B0604020202020204" pitchFamily="34" charset="0"/>
                <a:cs typeface="Arial" panose="020B0604020202020204" pitchFamily="34" charset="0"/>
              </a:rPr>
              <a:t>Include a histogram of each of the 5 variables – in your summary and analysis, identify any outliers and explain the reasoning for them being outliers and how you believe they should be handled (Chapter 2).</a:t>
            </a:r>
            <a:br>
              <a:rPr lang="en-US" sz="2000" b="0" i="0" dirty="0">
                <a:effectLst/>
                <a:latin typeface="Arial" panose="020B0604020202020204" pitchFamily="34" charset="0"/>
                <a:cs typeface="Arial" panose="020B0604020202020204" pitchFamily="34" charset="0"/>
              </a:rPr>
            </a:b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4)</a:t>
            </a:r>
            <a:r>
              <a:rPr lang="en-US" sz="2000" b="0" i="0" dirty="0">
                <a:solidFill>
                  <a:srgbClr val="000000"/>
                </a:solidFill>
                <a:effectLst/>
                <a:latin typeface="Arial" panose="020B0604020202020204" pitchFamily="34" charset="0"/>
                <a:cs typeface="Arial" panose="020B0604020202020204" pitchFamily="34" charset="0"/>
              </a:rPr>
              <a:t>Include the other descriptive characteristics about the variables: Mean, Mode, Spread, and Tails</a:t>
            </a:r>
            <a:br>
              <a:rPr lang="en-US" sz="2100" b="0" i="0" dirty="0">
                <a:effectLst/>
                <a:latin typeface="arial" panose="020B0604020202020204" pitchFamily="34" charset="0"/>
              </a:rPr>
            </a:br>
            <a:endParaRPr lang="en-US" sz="2100" dirty="0"/>
          </a:p>
        </p:txBody>
      </p:sp>
      <p:sp>
        <p:nvSpPr>
          <p:cNvPr id="3" name="Content Placeholder 2">
            <a:extLst>
              <a:ext uri="{FF2B5EF4-FFF2-40B4-BE49-F238E27FC236}">
                <a16:creationId xmlns:a16="http://schemas.microsoft.com/office/drawing/2014/main" id="{E13933D3-06CF-E8E9-81AF-F76FFB30538A}"/>
              </a:ext>
            </a:extLst>
          </p:cNvPr>
          <p:cNvSpPr>
            <a:spLocks noGrp="1"/>
          </p:cNvSpPr>
          <p:nvPr>
            <p:ph idx="1"/>
          </p:nvPr>
        </p:nvSpPr>
        <p:spPr>
          <a:xfrm>
            <a:off x="1137034" y="2198362"/>
            <a:ext cx="4958966" cy="3917773"/>
          </a:xfrm>
        </p:spPr>
        <p:txBody>
          <a:bodyPr>
            <a:normAutofit fontScale="85000" lnSpcReduction="10000"/>
          </a:bodyPr>
          <a:lstStyle/>
          <a:p>
            <a:r>
              <a:rPr lang="en-US" sz="2000" dirty="0"/>
              <a:t>Histogram 2 – Engagement Survey</a:t>
            </a:r>
          </a:p>
          <a:p>
            <a:r>
              <a:rPr kumimoji="0" lang="en-US" altLang="en-US" sz="2000" b="0" u="none" strike="noStrike" cap="none" normalizeH="0" baseline="0" dirty="0">
                <a:ln>
                  <a:noFill/>
                </a:ln>
                <a:solidFill>
                  <a:srgbClr val="212121"/>
                </a:solidFill>
                <a:effectLst/>
                <a:latin typeface="Arial Unicode MS"/>
              </a:rPr>
              <a:t>Engagement survey shows the distribution of engagement survey results. </a:t>
            </a:r>
          </a:p>
          <a:p>
            <a:r>
              <a:rPr kumimoji="0" lang="en-US" altLang="en-US" sz="2000" b="0" u="none" strike="noStrike" cap="none" normalizeH="0" baseline="0" dirty="0">
                <a:ln>
                  <a:noFill/>
                </a:ln>
                <a:solidFill>
                  <a:srgbClr val="212121"/>
                </a:solidFill>
                <a:effectLst/>
                <a:latin typeface="Arial Unicode MS"/>
              </a:rPr>
              <a:t>Engagement survey result mode is peaking around 4 with a small skew to the bottom side / left. </a:t>
            </a:r>
          </a:p>
          <a:p>
            <a:r>
              <a:rPr kumimoji="0" lang="en-US" altLang="en-US" sz="2000" b="0" u="none" strike="noStrike" cap="none" normalizeH="0" baseline="0" dirty="0">
                <a:ln>
                  <a:noFill/>
                </a:ln>
                <a:solidFill>
                  <a:srgbClr val="212121"/>
                </a:solidFill>
                <a:effectLst/>
                <a:latin typeface="Arial Unicode MS"/>
              </a:rPr>
              <a:t>The mean is 4.11 which indicates most of the values in the engagement survey were above satisfactory. </a:t>
            </a:r>
          </a:p>
          <a:p>
            <a:r>
              <a:rPr kumimoji="0" lang="en-US" altLang="en-US" sz="2000" b="0" u="none" strike="noStrike" cap="none" normalizeH="0" baseline="0" dirty="0">
                <a:ln>
                  <a:noFill/>
                </a:ln>
                <a:solidFill>
                  <a:srgbClr val="212121"/>
                </a:solidFill>
                <a:effectLst/>
                <a:latin typeface="Arial Unicode MS"/>
              </a:rPr>
              <a:t>The engagement survey results assess the participation of the workers in the survey with the max value at 5.0 (assuming a perfect score) and min value of 1.12. </a:t>
            </a:r>
          </a:p>
          <a:p>
            <a:r>
              <a:rPr kumimoji="0" lang="en-US" altLang="en-US" sz="2000" b="0" u="none" strike="noStrike" cap="none" normalizeH="0" baseline="0" dirty="0">
                <a:ln>
                  <a:noFill/>
                </a:ln>
                <a:solidFill>
                  <a:srgbClr val="212121"/>
                </a:solidFill>
                <a:effectLst/>
                <a:latin typeface="Arial Unicode MS"/>
              </a:rPr>
              <a:t>Therefore, the spread is not great, however it highlights the participation of the workers.</a:t>
            </a:r>
            <a:endParaRPr lang="en-US" sz="2000" dirty="0"/>
          </a:p>
          <a:p>
            <a:endParaRPr lang="en-US" sz="2000" dirty="0"/>
          </a:p>
        </p:txBody>
      </p:sp>
      <p:pic>
        <p:nvPicPr>
          <p:cNvPr id="4" name="Content Placeholder 4" descr="A graph of engagement survey&#10;&#10;Description automatically generated">
            <a:extLst>
              <a:ext uri="{FF2B5EF4-FFF2-40B4-BE49-F238E27FC236}">
                <a16:creationId xmlns:a16="http://schemas.microsoft.com/office/drawing/2014/main" id="{57DF2E5B-2D4E-C979-19CB-585D3B9A12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97065"/>
            <a:ext cx="5853252" cy="4351338"/>
          </a:xfrm>
          <a:prstGeom prst="rect">
            <a:avLst/>
          </a:prstGeom>
        </p:spPr>
      </p:pic>
    </p:spTree>
    <p:extLst>
      <p:ext uri="{BB962C8B-B14F-4D97-AF65-F5344CB8AC3E}">
        <p14:creationId xmlns:p14="http://schemas.microsoft.com/office/powerpoint/2010/main" val="4185658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BE4C4F-2748-C4A1-0303-F4982CCA9F29}"/>
              </a:ext>
            </a:extLst>
          </p:cNvPr>
          <p:cNvSpPr>
            <a:spLocks noGrp="1"/>
          </p:cNvSpPr>
          <p:nvPr>
            <p:ph type="title"/>
          </p:nvPr>
        </p:nvSpPr>
        <p:spPr>
          <a:xfrm>
            <a:off x="1137034" y="609597"/>
            <a:ext cx="9392421" cy="1330841"/>
          </a:xfrm>
        </p:spPr>
        <p:txBody>
          <a:bodyPr>
            <a:normAutofit fontScale="90000"/>
          </a:bodyPr>
          <a:lstStyle/>
          <a:p>
            <a:r>
              <a:rPr lang="en-US" sz="2000" dirty="0">
                <a:latin typeface="Arial" panose="020B0604020202020204" pitchFamily="34" charset="0"/>
                <a:cs typeface="Arial" panose="020B0604020202020204" pitchFamily="34" charset="0"/>
              </a:rPr>
              <a:t>3) </a:t>
            </a:r>
            <a:r>
              <a:rPr lang="en-US" sz="2000" b="0" i="0" dirty="0">
                <a:effectLst/>
                <a:latin typeface="Arial" panose="020B0604020202020204" pitchFamily="34" charset="0"/>
                <a:cs typeface="Arial" panose="020B0604020202020204" pitchFamily="34" charset="0"/>
              </a:rPr>
              <a:t>Include a histogram of each of the 5 variables – in your summary and analysis, identify any outliers and explain the reasoning for them being outliers and how you believe they should be handled (Chapter 2).</a:t>
            </a:r>
            <a:br>
              <a:rPr lang="en-US" sz="2000" b="0" i="0" dirty="0">
                <a:effectLst/>
                <a:latin typeface="Arial" panose="020B0604020202020204" pitchFamily="34" charset="0"/>
                <a:cs typeface="Arial" panose="020B0604020202020204" pitchFamily="34" charset="0"/>
              </a:rPr>
            </a:b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4)</a:t>
            </a:r>
            <a:r>
              <a:rPr lang="en-US" sz="2000" b="0" i="0" dirty="0">
                <a:solidFill>
                  <a:srgbClr val="000000"/>
                </a:solidFill>
                <a:effectLst/>
                <a:latin typeface="Arial" panose="020B0604020202020204" pitchFamily="34" charset="0"/>
                <a:cs typeface="Arial" panose="020B0604020202020204" pitchFamily="34" charset="0"/>
              </a:rPr>
              <a:t>Include the other descriptive characteristics about the variables: Mean, Mode, Spread, and Tails</a:t>
            </a:r>
            <a:br>
              <a:rPr lang="en-US" sz="2100" b="0" i="0" dirty="0">
                <a:effectLst/>
                <a:latin typeface="arial" panose="020B0604020202020204" pitchFamily="34" charset="0"/>
              </a:rPr>
            </a:br>
            <a:endParaRPr lang="en-US" sz="2100" dirty="0"/>
          </a:p>
        </p:txBody>
      </p:sp>
      <p:sp>
        <p:nvSpPr>
          <p:cNvPr id="3" name="Content Placeholder 2">
            <a:extLst>
              <a:ext uri="{FF2B5EF4-FFF2-40B4-BE49-F238E27FC236}">
                <a16:creationId xmlns:a16="http://schemas.microsoft.com/office/drawing/2014/main" id="{E13933D3-06CF-E8E9-81AF-F76FFB30538A}"/>
              </a:ext>
            </a:extLst>
          </p:cNvPr>
          <p:cNvSpPr>
            <a:spLocks noGrp="1"/>
          </p:cNvSpPr>
          <p:nvPr>
            <p:ph idx="1"/>
          </p:nvPr>
        </p:nvSpPr>
        <p:spPr>
          <a:xfrm>
            <a:off x="1137034" y="2198362"/>
            <a:ext cx="4958966" cy="3917773"/>
          </a:xfrm>
        </p:spPr>
        <p:txBody>
          <a:bodyPr>
            <a:normAutofit lnSpcReduction="10000"/>
          </a:bodyPr>
          <a:lstStyle/>
          <a:p>
            <a:r>
              <a:rPr lang="en-US" sz="1600" dirty="0"/>
              <a:t>Histogram 3 – Employee Satisfaction</a:t>
            </a:r>
          </a:p>
          <a:p>
            <a:r>
              <a:rPr kumimoji="0" lang="en-US" altLang="en-US" sz="1600" b="0" u="none" strike="noStrike" cap="none" normalizeH="0" baseline="0" dirty="0">
                <a:ln>
                  <a:noFill/>
                </a:ln>
                <a:effectLst/>
                <a:latin typeface="Arial Unicode MS"/>
              </a:rPr>
              <a:t>Employee satisfaction is a tool to provide feedback for employers to assess their teams overall satisfaction of their job. </a:t>
            </a:r>
          </a:p>
          <a:p>
            <a:r>
              <a:rPr kumimoji="0" lang="en-US" altLang="en-US" sz="1600" b="0" u="none" strike="noStrike" cap="none" normalizeH="0" baseline="0" dirty="0">
                <a:ln>
                  <a:noFill/>
                </a:ln>
                <a:effectLst/>
                <a:latin typeface="Arial Unicode MS"/>
              </a:rPr>
              <a:t>The grade scale of the satisfaction survey is from 1 - 5 with a 1 being completely unsatisfied and 5 being completely satisfied.</a:t>
            </a:r>
          </a:p>
          <a:p>
            <a:r>
              <a:rPr kumimoji="0" lang="en-US" altLang="en-US" sz="1600" b="0" u="none" strike="noStrike" cap="none" normalizeH="0" baseline="0" dirty="0">
                <a:ln>
                  <a:noFill/>
                </a:ln>
                <a:effectLst/>
                <a:latin typeface="Arial Unicode MS"/>
              </a:rPr>
              <a:t>This data shows that most people are neutral to mostly satisfied with neutral being the mode. The mean of this variable is 3.89 which indicates most of the team members tip right on the edge of neutral to somewhat satisfied with their</a:t>
            </a:r>
            <a:r>
              <a:rPr lang="en-US" altLang="en-US" sz="1600" dirty="0">
                <a:latin typeface="Arial Unicode MS"/>
              </a:rPr>
              <a:t> </a:t>
            </a:r>
            <a:r>
              <a:rPr kumimoji="0" lang="en-US" altLang="en-US" sz="1600" b="0" u="none" strike="noStrike" cap="none" normalizeH="0" baseline="0" dirty="0">
                <a:ln>
                  <a:noFill/>
                </a:ln>
                <a:effectLst/>
                <a:latin typeface="Arial Unicode MS"/>
              </a:rPr>
              <a:t>position with a few team members that are not satisfied. </a:t>
            </a:r>
          </a:p>
          <a:p>
            <a:r>
              <a:rPr kumimoji="0" lang="en-US" altLang="en-US" sz="1600" b="0" u="none" strike="noStrike" cap="none" normalizeH="0" baseline="0" dirty="0">
                <a:ln>
                  <a:noFill/>
                </a:ln>
                <a:effectLst/>
                <a:latin typeface="Arial Unicode MS"/>
              </a:rPr>
              <a:t>This histogram is not evenly distributed with heavy weighting to the left, further supporting the mean and conclusion mentioned earlier.</a:t>
            </a:r>
            <a:endParaRPr lang="en-US" sz="1600" dirty="0"/>
          </a:p>
          <a:p>
            <a:endParaRPr lang="en-US" sz="1600" dirty="0"/>
          </a:p>
        </p:txBody>
      </p:sp>
      <p:pic>
        <p:nvPicPr>
          <p:cNvPr id="5" name="Picture 4" descr="A graph of a person with a number of columns&#10;&#10;Description automatically generated with medium confidence">
            <a:extLst>
              <a:ext uri="{FF2B5EF4-FFF2-40B4-BE49-F238E27FC236}">
                <a16:creationId xmlns:a16="http://schemas.microsoft.com/office/drawing/2014/main" id="{C980F8FE-7727-2C56-1CF9-C1CBA53C7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291125"/>
            <a:ext cx="4788505" cy="3543493"/>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0755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BE4C4F-2748-C4A1-0303-F4982CCA9F29}"/>
              </a:ext>
            </a:extLst>
          </p:cNvPr>
          <p:cNvSpPr>
            <a:spLocks noGrp="1"/>
          </p:cNvSpPr>
          <p:nvPr>
            <p:ph type="title"/>
          </p:nvPr>
        </p:nvSpPr>
        <p:spPr>
          <a:xfrm>
            <a:off x="1137034" y="609597"/>
            <a:ext cx="9392421" cy="1330841"/>
          </a:xfrm>
        </p:spPr>
        <p:txBody>
          <a:bodyPr>
            <a:normAutofit fontScale="90000"/>
          </a:bodyPr>
          <a:lstStyle/>
          <a:p>
            <a:r>
              <a:rPr lang="en-US" sz="2000" dirty="0">
                <a:latin typeface="Arial" panose="020B0604020202020204" pitchFamily="34" charset="0"/>
                <a:cs typeface="Arial" panose="020B0604020202020204" pitchFamily="34" charset="0"/>
              </a:rPr>
              <a:t>3) </a:t>
            </a:r>
            <a:r>
              <a:rPr lang="en-US" sz="2000" b="0" i="0" dirty="0">
                <a:effectLst/>
                <a:latin typeface="Arial" panose="020B0604020202020204" pitchFamily="34" charset="0"/>
                <a:cs typeface="Arial" panose="020B0604020202020204" pitchFamily="34" charset="0"/>
              </a:rPr>
              <a:t>Include a histogram of each of the 5 variables – in your summary and analysis, identify any outliers and explain the reasoning for them being outliers and how you believe they should be handled (Chapter 2).</a:t>
            </a:r>
            <a:br>
              <a:rPr lang="en-US" sz="2000" b="0" i="0" dirty="0">
                <a:effectLst/>
                <a:latin typeface="Arial" panose="020B0604020202020204" pitchFamily="34" charset="0"/>
                <a:cs typeface="Arial" panose="020B0604020202020204" pitchFamily="34" charset="0"/>
              </a:rPr>
            </a:b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4)</a:t>
            </a:r>
            <a:r>
              <a:rPr lang="en-US" sz="2000" b="0" i="0" dirty="0">
                <a:solidFill>
                  <a:srgbClr val="000000"/>
                </a:solidFill>
                <a:effectLst/>
                <a:latin typeface="Arial" panose="020B0604020202020204" pitchFamily="34" charset="0"/>
                <a:cs typeface="Arial" panose="020B0604020202020204" pitchFamily="34" charset="0"/>
              </a:rPr>
              <a:t>Include the other descriptive characteristics about the variables: Mean, Mode, Spread, and Tails</a:t>
            </a:r>
            <a:br>
              <a:rPr lang="en-US" sz="2100" b="0" i="0" dirty="0">
                <a:effectLst/>
                <a:latin typeface="arial" panose="020B0604020202020204" pitchFamily="34" charset="0"/>
              </a:rPr>
            </a:br>
            <a:endParaRPr lang="en-US" sz="2100" dirty="0"/>
          </a:p>
        </p:txBody>
      </p:sp>
      <p:sp>
        <p:nvSpPr>
          <p:cNvPr id="3" name="Content Placeholder 2">
            <a:extLst>
              <a:ext uri="{FF2B5EF4-FFF2-40B4-BE49-F238E27FC236}">
                <a16:creationId xmlns:a16="http://schemas.microsoft.com/office/drawing/2014/main" id="{E13933D3-06CF-E8E9-81AF-F76FFB30538A}"/>
              </a:ext>
            </a:extLst>
          </p:cNvPr>
          <p:cNvSpPr>
            <a:spLocks noGrp="1"/>
          </p:cNvSpPr>
          <p:nvPr>
            <p:ph idx="1"/>
          </p:nvPr>
        </p:nvSpPr>
        <p:spPr>
          <a:xfrm>
            <a:off x="734369" y="2088928"/>
            <a:ext cx="5300870" cy="4175697"/>
          </a:xfrm>
        </p:spPr>
        <p:txBody>
          <a:bodyPr>
            <a:normAutofit/>
          </a:bodyPr>
          <a:lstStyle/>
          <a:p>
            <a:r>
              <a:rPr lang="en-US" sz="1400" dirty="0"/>
              <a:t>Histogram 4 - Salary</a:t>
            </a:r>
          </a:p>
          <a:p>
            <a:r>
              <a:rPr kumimoji="0" lang="en-US" altLang="en-US" sz="1400" b="0" u="none" strike="noStrike" cap="none" normalizeH="0" baseline="0" dirty="0">
                <a:ln>
                  <a:noFill/>
                </a:ln>
                <a:effectLst/>
                <a:latin typeface="Arial Unicode MS"/>
              </a:rPr>
              <a:t>The distribution shows most of the team members at the lower end of pay scale around the $50,000 range and a few team members in the upper end. This isn’t surprising, considering</a:t>
            </a:r>
          </a:p>
          <a:p>
            <a:r>
              <a:rPr kumimoji="0" lang="en-US" altLang="en-US" sz="1400" b="0" u="none" strike="noStrike" cap="none" normalizeH="0" baseline="0" dirty="0">
                <a:ln>
                  <a:noFill/>
                </a:ln>
                <a:effectLst/>
                <a:latin typeface="Arial Unicode MS"/>
              </a:rPr>
              <a:t>The spread is quite vast with the pay scale from $45000 - $250000. </a:t>
            </a:r>
          </a:p>
          <a:p>
            <a:r>
              <a:rPr kumimoji="0" lang="en-US" altLang="en-US" sz="1400" b="0" u="none" strike="noStrike" cap="none" normalizeH="0" baseline="0" dirty="0">
                <a:ln>
                  <a:noFill/>
                </a:ln>
                <a:effectLst/>
                <a:latin typeface="Arial Unicode MS"/>
              </a:rPr>
              <a:t>The mean value of the variable is just shy of $70,000 which is a good looking average, however this mean can be misleading with the distribution skewed with outlier values at the extreme top end of the pay scale. </a:t>
            </a:r>
          </a:p>
          <a:p>
            <a:r>
              <a:rPr kumimoji="0" lang="en-US" altLang="en-US" sz="1400" b="0" u="none" strike="noStrike" cap="none" normalizeH="0" baseline="0" dirty="0">
                <a:ln>
                  <a:noFill/>
                </a:ln>
                <a:effectLst/>
                <a:latin typeface="Arial Unicode MS"/>
              </a:rPr>
              <a:t>This is supported by the mode which stands around the $50,000 dollar mark. </a:t>
            </a:r>
          </a:p>
        </p:txBody>
      </p:sp>
      <p:pic>
        <p:nvPicPr>
          <p:cNvPr id="6" name="Picture 5" descr="A blue and white graph&#10;&#10;Description automatically generated">
            <a:extLst>
              <a:ext uri="{FF2B5EF4-FFF2-40B4-BE49-F238E27FC236}">
                <a16:creationId xmlns:a16="http://schemas.microsoft.com/office/drawing/2014/main" id="{823F6F9F-4C6C-E8A0-9EAD-1E859037C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291125"/>
            <a:ext cx="4788505" cy="3543493"/>
          </a:xfrm>
          <a:prstGeom prst="rect">
            <a:avLst/>
          </a:prstGeom>
        </p:spPr>
      </p:pic>
      <p:sp>
        <p:nvSpPr>
          <p:cNvPr id="15" name="Freeform: Shape 1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1760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BBE4C4F-2748-C4A1-0303-F4982CCA9F29}"/>
              </a:ext>
            </a:extLst>
          </p:cNvPr>
          <p:cNvSpPr>
            <a:spLocks noGrp="1"/>
          </p:cNvSpPr>
          <p:nvPr>
            <p:ph type="title"/>
          </p:nvPr>
        </p:nvSpPr>
        <p:spPr>
          <a:xfrm>
            <a:off x="1137034" y="609597"/>
            <a:ext cx="9392421" cy="1330841"/>
          </a:xfrm>
        </p:spPr>
        <p:txBody>
          <a:bodyPr>
            <a:normAutofit fontScale="90000"/>
          </a:bodyPr>
          <a:lstStyle/>
          <a:p>
            <a:r>
              <a:rPr lang="en-US" sz="2000" dirty="0">
                <a:latin typeface="Arial" panose="020B0604020202020204" pitchFamily="34" charset="0"/>
                <a:cs typeface="Arial" panose="020B0604020202020204" pitchFamily="34" charset="0"/>
              </a:rPr>
              <a:t>3) </a:t>
            </a:r>
            <a:r>
              <a:rPr lang="en-US" sz="2000" b="0" i="0" dirty="0">
                <a:effectLst/>
                <a:latin typeface="Arial" panose="020B0604020202020204" pitchFamily="34" charset="0"/>
                <a:cs typeface="Arial" panose="020B0604020202020204" pitchFamily="34" charset="0"/>
              </a:rPr>
              <a:t>Include a histogram of each of the 5 variables – in your summary and analysis, identify any outliers and explain the reasoning for them being outliers and how you believe they should be handled (Chapter 2).</a:t>
            </a:r>
            <a:br>
              <a:rPr lang="en-US" sz="2000" b="0" i="0" dirty="0">
                <a:effectLst/>
                <a:latin typeface="Arial" panose="020B0604020202020204" pitchFamily="34" charset="0"/>
                <a:cs typeface="Arial" panose="020B0604020202020204" pitchFamily="34" charset="0"/>
              </a:rPr>
            </a:br>
            <a:br>
              <a:rPr lang="en-US" sz="2000" b="0" i="0" dirty="0">
                <a:effectLst/>
                <a:latin typeface="Arial" panose="020B0604020202020204" pitchFamily="34" charset="0"/>
                <a:cs typeface="Arial" panose="020B0604020202020204" pitchFamily="34" charset="0"/>
              </a:rPr>
            </a:br>
            <a:r>
              <a:rPr lang="en-US" sz="2000" b="0" i="0" dirty="0">
                <a:effectLst/>
                <a:latin typeface="Arial" panose="020B0604020202020204" pitchFamily="34" charset="0"/>
                <a:cs typeface="Arial" panose="020B0604020202020204" pitchFamily="34" charset="0"/>
              </a:rPr>
              <a:t>4)</a:t>
            </a:r>
            <a:r>
              <a:rPr lang="en-US" sz="2000" b="0" i="0" dirty="0">
                <a:solidFill>
                  <a:srgbClr val="000000"/>
                </a:solidFill>
                <a:effectLst/>
                <a:latin typeface="Arial" panose="020B0604020202020204" pitchFamily="34" charset="0"/>
                <a:cs typeface="Arial" panose="020B0604020202020204" pitchFamily="34" charset="0"/>
              </a:rPr>
              <a:t>Include the other descriptive characteristics about the variables: Mean, Mode, Spread, and Tails</a:t>
            </a:r>
            <a:br>
              <a:rPr lang="en-US" sz="2100" b="0" i="0" dirty="0">
                <a:effectLst/>
                <a:latin typeface="arial" panose="020B0604020202020204" pitchFamily="34" charset="0"/>
              </a:rPr>
            </a:br>
            <a:endParaRPr lang="en-US" sz="2100" dirty="0"/>
          </a:p>
        </p:txBody>
      </p:sp>
      <p:sp>
        <p:nvSpPr>
          <p:cNvPr id="3" name="Content Placeholder 2">
            <a:extLst>
              <a:ext uri="{FF2B5EF4-FFF2-40B4-BE49-F238E27FC236}">
                <a16:creationId xmlns:a16="http://schemas.microsoft.com/office/drawing/2014/main" id="{E13933D3-06CF-E8E9-81AF-F76FFB30538A}"/>
              </a:ext>
            </a:extLst>
          </p:cNvPr>
          <p:cNvSpPr>
            <a:spLocks noGrp="1"/>
          </p:cNvSpPr>
          <p:nvPr>
            <p:ph idx="1"/>
          </p:nvPr>
        </p:nvSpPr>
        <p:spPr>
          <a:xfrm>
            <a:off x="1137034" y="2198362"/>
            <a:ext cx="4958966" cy="3917773"/>
          </a:xfrm>
        </p:spPr>
        <p:txBody>
          <a:bodyPr>
            <a:normAutofit fontScale="92500" lnSpcReduction="20000"/>
          </a:bodyPr>
          <a:lstStyle/>
          <a:p>
            <a:r>
              <a:rPr lang="en-US" sz="1600" dirty="0"/>
              <a:t>Histogram 5 - Absences</a:t>
            </a:r>
          </a:p>
          <a:p>
            <a:r>
              <a:rPr kumimoji="0" lang="en-US" altLang="en-US" sz="1600" b="0" u="none" strike="noStrike" cap="none" normalizeH="0" baseline="0" dirty="0">
                <a:ln>
                  <a:noFill/>
                </a:ln>
                <a:effectLst/>
                <a:latin typeface="Arial Unicode MS"/>
              </a:rPr>
              <a:t>This histogram shows the distribution of team member absences.</a:t>
            </a:r>
          </a:p>
          <a:p>
            <a:r>
              <a:rPr kumimoji="0" lang="en-US" altLang="en-US" sz="1600" b="0" u="none" strike="noStrike" cap="none" normalizeH="0" baseline="0" dirty="0">
                <a:ln>
                  <a:noFill/>
                </a:ln>
                <a:effectLst/>
                <a:latin typeface="Arial Unicode MS"/>
              </a:rPr>
              <a:t> This is not an even distribution of values with peaks and values throughout the data set. There does not seem to be a mode that really stands out between 4 and 16.  </a:t>
            </a:r>
          </a:p>
          <a:p>
            <a:r>
              <a:rPr kumimoji="0" lang="en-US" altLang="en-US" sz="1600" b="0" u="none" strike="noStrike" cap="none" normalizeH="0" baseline="0" dirty="0">
                <a:ln>
                  <a:noFill/>
                </a:ln>
                <a:effectLst/>
                <a:latin typeface="Arial Unicode MS"/>
              </a:rPr>
              <a:t>The range is from 0 to 20, so this indicates that after 20 absences, the employee may be subject to termination as there are no further values past 20. </a:t>
            </a:r>
          </a:p>
          <a:p>
            <a:r>
              <a:rPr kumimoji="0" lang="en-US" altLang="en-US" sz="1600" b="0" u="none" strike="noStrike" cap="none" normalizeH="0" baseline="0" dirty="0">
                <a:ln>
                  <a:noFill/>
                </a:ln>
                <a:effectLst/>
                <a:latin typeface="Arial Unicode MS"/>
              </a:rPr>
              <a:t>Also, different peaks in the dataset may indicate different levels of discipline i.e. written warnings, level one discipline, level two, and so on. </a:t>
            </a:r>
          </a:p>
          <a:p>
            <a:r>
              <a:rPr kumimoji="0" lang="en-US" altLang="en-US" sz="1600" b="0" u="none" strike="noStrike" cap="none" normalizeH="0" baseline="0" dirty="0">
                <a:ln>
                  <a:noFill/>
                </a:ln>
                <a:effectLst/>
                <a:latin typeface="Arial Unicode MS"/>
              </a:rPr>
              <a:t>The mean sits right in the middle of the range at 10.2 absences per team member, which still seems high. It would be interesting to see how absences compare to salary, satisfaction ratings, engagement, position, gender, and so on.</a:t>
            </a:r>
          </a:p>
        </p:txBody>
      </p:sp>
      <p:pic>
        <p:nvPicPr>
          <p:cNvPr id="5" name="Picture 4" descr="A graph of a number of columns&#10;&#10;Description automatically generated with medium confidence">
            <a:extLst>
              <a:ext uri="{FF2B5EF4-FFF2-40B4-BE49-F238E27FC236}">
                <a16:creationId xmlns:a16="http://schemas.microsoft.com/office/drawing/2014/main" id="{8B9A46FD-0B10-4A5D-CDDC-63F2A3C62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243239"/>
            <a:ext cx="4788505" cy="3639264"/>
          </a:xfrm>
          <a:prstGeom prst="rect">
            <a:avLst/>
          </a:prstGeom>
        </p:spPr>
      </p:pic>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95200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2828</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Arial Unicode MS</vt:lpstr>
      <vt:lpstr>Calibri</vt:lpstr>
      <vt:lpstr>Calibri Light</vt:lpstr>
      <vt:lpstr>Helvetica Neue</vt:lpstr>
      <vt:lpstr>Office Theme</vt:lpstr>
      <vt:lpstr>Team Member Attenadence Data Analysis</vt:lpstr>
      <vt:lpstr>Dataset</vt:lpstr>
      <vt:lpstr>  1) A minimum of 5 variables in your dataset used during your analysis. </vt:lpstr>
      <vt:lpstr>2) Describe what the 5 variables mean in the dataset (Chapter 1). </vt:lpstr>
      <vt:lpstr>3) Include a histogram of each of the 5 variables – in your summary and analysis, identify any outliers and explain the reasoning for them being outliers and how you believe they should be handled (Chapter 2).  4)Include the other descriptive characteristics about the variables: Mean, Mode, Spread, and Tails </vt:lpstr>
      <vt:lpstr>3) Include a histogram of each of the 5 variables – in your summary and analysis, identify any outliers and explain the reasoning for them being outliers and how you believe they should be handled (Chapter 2).  4)Include the other descriptive characteristics about the variables: Mean, Mode, Spread, and Tails </vt:lpstr>
      <vt:lpstr>3) Include a histogram of each of the 5 variables – in your summary and analysis, identify any outliers and explain the reasoning for them being outliers and how you believe they should be handled (Chapter 2).  4)Include the other descriptive characteristics about the variables: Mean, Mode, Spread, and Tails </vt:lpstr>
      <vt:lpstr>3) Include a histogram of each of the 5 variables – in your summary and analysis, identify any outliers and explain the reasoning for them being outliers and how you believe they should be handled (Chapter 2).  4)Include the other descriptive characteristics about the variables: Mean, Mode, Spread, and Tails </vt:lpstr>
      <vt:lpstr>3) Include a histogram of each of the 5 variables – in your summary and analysis, identify any outliers and explain the reasoning for them being outliers and how you believe they should be handled (Chapter 2).  4)Include the other descriptive characteristics about the variables: Mean, Mode, Spread, and Tails </vt:lpstr>
      <vt:lpstr>Because my first “histogram” was more like a bar chart, I decided to dive deeper into the absence variable, and it helped me formulate my project around what conditions or variables contribute to team member absence.   With this histogram, I split out absences by gender to see if there was a difference in the distribution between gender A and gender B. </vt:lpstr>
      <vt:lpstr>5) Using pg. 29 of your text as an example, compare two scenarios in your data using a PMF.</vt:lpstr>
      <vt:lpstr>5) Using pg. 29 of your text as an example, compare two scenarios in your data using a PMF.</vt:lpstr>
      <vt:lpstr>6) Create 1 CDF with one of your variables, using page 41-44 as your guide, what does this tell you about your variable and how does it address the question you are trying to answer  CDF of Absences This comparison CDF makes the shape of the distribution and the differences between them much clearer. While Gender A seems to have less absences up to the mean of 10, the number of absences rises above Gender B above that point. Gender B has a higher absence level under 10 absences but seems to increase after that point.</vt:lpstr>
      <vt:lpstr>7) Plot 1 analytical distribution and provide your analysis on how it applies to the dataset you have chosen  I chose exponential distribution because I wanted to see if the series of events are equally likely to occur at any time and make a curve shape of an exponential distribution. Plotting below shows a slight exponential curve.  We check the exponential distribution by using a complimentary CDF. For data from an exponential distribution, the result is a straight line. In the figure below, the results is not exactly straight, which indicates that the exponential distribution for absences may not be the perfect model for this data.   </vt:lpstr>
      <vt:lpstr>7) Plot 1 analytical distribution and provide your analysis on how it applies to the dataset you have chosen</vt:lpstr>
      <vt:lpstr>8) Create two scatter plots comparing two variables and provide your analysis on correlation and causation. Remember, covariance, Pearson’s correlation, and Non-Linear Relationships should also be considered during your analysis</vt:lpstr>
      <vt:lpstr>8) Create two scatter plots comparing two variables and provide your analysis on correlation and causation. Remember, covariance, Pearson’s correlation, and Non-Linear Relationships should also be considered during your analysis</vt:lpstr>
      <vt:lpstr>9) Conduct a test on your hypothesis using one of the methods covered in Chapter 9.   The method I will use is "Testing a Correlation" on page 107 and comparing the correlation between the Engagement Survey and Absences.</vt:lpstr>
      <vt:lpstr>10) For this project, conduct a regression analysis on either one dependent and one explanatory variable, or multiple explanatory variables.  Running multiple regression, only salary seems to have an extremely low pValue indicating statistical significance, however we know that there is no linear relationship with the model and the distribution of salary is quite large with several outliers on the high end.  We can take a closer look at salary by filtering out the outliers and focusing in on those employees who make $100000 and less. </vt:lpstr>
      <vt:lpstr>10) For this project, conduct a regression analysis on either one dependent and one explanatory variable, or multiple explanatory variables.  Filtering out the outliers in salary and focusing on the team members less than $100000, the p-value comes much closer and now positive, however still does not show any statistical significance.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Bonertz  DCS530  Week10  Final Project</dc:title>
  <dc:creator>Bonertz, Brian</dc:creator>
  <cp:lastModifiedBy>Bonertz, Brian</cp:lastModifiedBy>
  <cp:revision>1</cp:revision>
  <dcterms:created xsi:type="dcterms:W3CDTF">2023-08-11T05:19:40Z</dcterms:created>
  <dcterms:modified xsi:type="dcterms:W3CDTF">2024-12-18T00:14:22Z</dcterms:modified>
</cp:coreProperties>
</file>