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41" r:id="rId2"/>
    <p:sldMasterId id="2147483752" r:id="rId3"/>
  </p:sldMasterIdLst>
  <p:notesMasterIdLst>
    <p:notesMasterId r:id="rId18"/>
  </p:notesMasterIdLst>
  <p:sldIdLst>
    <p:sldId id="256" r:id="rId4"/>
    <p:sldId id="257" r:id="rId5"/>
    <p:sldId id="258" r:id="rId6"/>
    <p:sldId id="274" r:id="rId7"/>
    <p:sldId id="277" r:id="rId8"/>
    <p:sldId id="261" r:id="rId9"/>
    <p:sldId id="271" r:id="rId10"/>
    <p:sldId id="278" r:id="rId11"/>
    <p:sldId id="280" r:id="rId12"/>
    <p:sldId id="279" r:id="rId13"/>
    <p:sldId id="281" r:id="rId14"/>
    <p:sldId id="282" r:id="rId15"/>
    <p:sldId id="283" r:id="rId16"/>
    <p:sldId id="275"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1F28"/>
    <a:srgbClr val="B2B2B2"/>
    <a:srgbClr val="403D3C"/>
    <a:srgbClr val="E2E2E2"/>
    <a:srgbClr val="F2F2F2"/>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7" autoAdjust="0"/>
    <p:restoredTop sz="50000" autoAdjust="0"/>
  </p:normalViewPr>
  <p:slideViewPr>
    <p:cSldViewPr>
      <p:cViewPr varScale="1">
        <p:scale>
          <a:sx n="140" d="100"/>
          <a:sy n="140" d="100"/>
        </p:scale>
        <p:origin x="208" y="264"/>
      </p:cViewPr>
      <p:guideLst>
        <p:guide orient="horz" pos="1620"/>
        <p:guide pos="2880"/>
      </p:guideLst>
    </p:cSldViewPr>
  </p:slideViewPr>
  <p:notesTextViewPr>
    <p:cViewPr>
      <p:scale>
        <a:sx n="100" d="100"/>
        <a:sy n="100" d="100"/>
      </p:scale>
      <p:origin x="0" y="0"/>
    </p:cViewPr>
  </p:notesTextViewPr>
  <p:sorterViewPr>
    <p:cViewPr>
      <p:scale>
        <a:sx n="186" d="100"/>
        <a:sy n="186" d="100"/>
      </p:scale>
      <p:origin x="0" y="0"/>
    </p:cViewPr>
  </p:sorterViewPr>
  <p:notesViewPr>
    <p:cSldViewPr showGuides="1">
      <p:cViewPr varScale="1">
        <p:scale>
          <a:sx n="85" d="100"/>
          <a:sy n="85" d="100"/>
        </p:scale>
        <p:origin x="328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D20D0-2943-4D6B-A756-2603CE079B24}" type="datetimeFigureOut">
              <a:rPr lang="zh-CN" altLang="en-US" smtClean="0"/>
              <a:t>2018/12/27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B3F4A2-8F1B-432F-9B2E-5A1CB024B4FF}" type="slidenum">
              <a:rPr lang="zh-CN" altLang="en-US" smtClean="0"/>
              <a:t>‹#›</a:t>
            </a:fld>
            <a:endParaRPr lang="zh-CN" altLang="en-US"/>
          </a:p>
        </p:txBody>
      </p:sp>
    </p:spTree>
    <p:extLst>
      <p:ext uri="{BB962C8B-B14F-4D97-AF65-F5344CB8AC3E}">
        <p14:creationId xmlns:p14="http://schemas.microsoft.com/office/powerpoint/2010/main" val="2374447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3F4A2-8F1B-432F-9B2E-5A1CB024B4FF}" type="slidenum">
              <a:rPr lang="zh-CN" altLang="en-US" smtClean="0"/>
              <a:t>1</a:t>
            </a:fld>
            <a:endParaRPr lang="zh-CN" altLang="en-US"/>
          </a:p>
        </p:txBody>
      </p:sp>
    </p:spTree>
    <p:extLst>
      <p:ext uri="{BB962C8B-B14F-4D97-AF65-F5344CB8AC3E}">
        <p14:creationId xmlns:p14="http://schemas.microsoft.com/office/powerpoint/2010/main" val="28152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3F4A2-8F1B-432F-9B2E-5A1CB024B4FF}" type="slidenum">
              <a:rPr lang="zh-CN" altLang="en-US" smtClean="0"/>
              <a:t>6</a:t>
            </a:fld>
            <a:endParaRPr lang="zh-CN" altLang="en-US"/>
          </a:p>
        </p:txBody>
      </p:sp>
    </p:spTree>
    <p:extLst>
      <p:ext uri="{BB962C8B-B14F-4D97-AF65-F5344CB8AC3E}">
        <p14:creationId xmlns:p14="http://schemas.microsoft.com/office/powerpoint/2010/main" val="3362433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8B3F4A2-8F1B-432F-9B2E-5A1CB024B4FF}" type="slidenum">
              <a:rPr lang="zh-CN" altLang="en-US" smtClean="0"/>
              <a:t>7</a:t>
            </a:fld>
            <a:endParaRPr lang="zh-CN" altLang="en-US"/>
          </a:p>
        </p:txBody>
      </p:sp>
    </p:spTree>
    <p:extLst>
      <p:ext uri="{BB962C8B-B14F-4D97-AF65-F5344CB8AC3E}">
        <p14:creationId xmlns:p14="http://schemas.microsoft.com/office/powerpoint/2010/main" val="48376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3F4A2-8F1B-432F-9B2E-5A1CB024B4FF}" type="slidenum">
              <a:rPr lang="zh-CN" altLang="en-US" smtClean="0"/>
              <a:t>12</a:t>
            </a:fld>
            <a:endParaRPr lang="zh-CN" altLang="en-US"/>
          </a:p>
        </p:txBody>
      </p:sp>
    </p:spTree>
    <p:extLst>
      <p:ext uri="{BB962C8B-B14F-4D97-AF65-F5344CB8AC3E}">
        <p14:creationId xmlns:p14="http://schemas.microsoft.com/office/powerpoint/2010/main" val="243881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530820CF-B880-4189-942D-D702A7CBA730}" type="datetimeFigureOut">
              <a:rPr lang="zh-CN" altLang="en-US" smtClean="0"/>
              <a:t>2018/12/27</a:t>
            </a:fld>
            <a:endParaRPr lang="zh-CN" altLang="en-US"/>
          </a:p>
        </p:txBody>
      </p:sp>
      <p:sp>
        <p:nvSpPr>
          <p:cNvPr id="3" name="Footer Placeholder 2"/>
          <p:cNvSpPr>
            <a:spLocks noGrp="1"/>
          </p:cNvSpPr>
          <p:nvPr>
            <p:ph type="ftr" sz="quarter" idx="11"/>
          </p:nvPr>
        </p:nvSpPr>
        <p:spPr>
          <a:xfrm>
            <a:off x="603504" y="4670298"/>
            <a:ext cx="7941564" cy="240030"/>
          </a:xfrm>
        </p:spPr>
        <p:txBody>
          <a:bodyPr/>
          <a:lstStyle/>
          <a:p>
            <a:endParaRPr lang="zh-CN" altLang="en-US"/>
          </a:p>
        </p:txBody>
      </p:sp>
      <p:sp>
        <p:nvSpPr>
          <p:cNvPr id="4" name="Slide Number Placeholder 3"/>
          <p:cNvSpPr>
            <a:spLocks noGrp="1"/>
          </p:cNvSpPr>
          <p:nvPr>
            <p:ph type="sldNum" sz="quarter" idx="12"/>
          </p:nvPr>
        </p:nvSpPr>
        <p:spPr>
          <a:xfrm>
            <a:off x="7852410" y="240030"/>
            <a:ext cx="685800" cy="240030"/>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9439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ptop">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820333" y="1867411"/>
            <a:ext cx="2253878" cy="1395500"/>
          </a:xfrm>
          <a:prstGeom prst="rect">
            <a:avLst/>
          </a:prstGeom>
        </p:spPr>
        <p:txBody>
          <a:bodyPr>
            <a:normAutofit/>
          </a:bodyPr>
          <a:lstStyle>
            <a:lvl1pPr marL="0" indent="0">
              <a:buNone/>
              <a:defRPr sz="750">
                <a:latin typeface="Calibri Light" panose="020F0302020204030204"/>
                <a:cs typeface="Calibri Light" panose="020F0302020204030204"/>
              </a:defRPr>
            </a:lvl1pPr>
          </a:lstStyle>
          <a:p>
            <a:r>
              <a:rPr lang="zh-CN" altLang="en-US"/>
              <a:t>单击图标添加图片</a:t>
            </a:r>
            <a:endParaRPr lang="en-US" dirty="0"/>
          </a:p>
        </p:txBody>
      </p:sp>
    </p:spTree>
    <p:extLst>
      <p:ext uri="{BB962C8B-B14F-4D97-AF65-F5344CB8AC3E}">
        <p14:creationId xmlns:p14="http://schemas.microsoft.com/office/powerpoint/2010/main" val="422661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2_Blank">
    <p:spTree>
      <p:nvGrpSpPr>
        <p:cNvPr id="1" name=""/>
        <p:cNvGrpSpPr/>
        <p:nvPr/>
      </p:nvGrpSpPr>
      <p:grpSpPr>
        <a:xfrm>
          <a:off x="0" y="0"/>
          <a:ext cx="0" cy="0"/>
          <a:chOff x="0" y="0"/>
          <a:chExt cx="0" cy="0"/>
        </a:xfrm>
      </p:grpSpPr>
      <p:sp>
        <p:nvSpPr>
          <p:cNvPr id="8" name="Picture Placeholder 17"/>
          <p:cNvSpPr>
            <a:spLocks noGrp="1"/>
          </p:cNvSpPr>
          <p:nvPr>
            <p:ph type="pic" sz="quarter" idx="14"/>
          </p:nvPr>
        </p:nvSpPr>
        <p:spPr>
          <a:xfrm>
            <a:off x="1052051" y="1451461"/>
            <a:ext cx="3023984" cy="1697355"/>
          </a:xfrm>
          <a:prstGeom prst="rect">
            <a:avLst/>
          </a:prstGeom>
          <a:noFill/>
        </p:spPr>
        <p:txBody>
          <a:bodyPr rtlCol="0">
            <a:normAutofit/>
          </a:bodyPr>
          <a:lstStyle>
            <a:lvl1pPr marL="0" indent="0" algn="ctr">
              <a:buNone/>
              <a:defRPr>
                <a:solidFill>
                  <a:schemeClr val="bg1">
                    <a:lumMod val="75000"/>
                  </a:schemeClr>
                </a:solidFill>
                <a:latin typeface="+mj-lt"/>
              </a:defRPr>
            </a:lvl1pPr>
          </a:lstStyle>
          <a:p>
            <a:pPr lvl="0"/>
            <a:r>
              <a:rPr lang="zh-CN" altLang="en-US" noProof="0"/>
              <a:t>单击图标添加图片</a:t>
            </a:r>
            <a:endParaRPr lang="en-US" noProof="0"/>
          </a:p>
        </p:txBody>
      </p:sp>
      <p:sp>
        <p:nvSpPr>
          <p:cNvPr id="9" name="Picture Placeholder 17"/>
          <p:cNvSpPr>
            <a:spLocks noGrp="1"/>
          </p:cNvSpPr>
          <p:nvPr>
            <p:ph type="pic" sz="quarter" idx="16"/>
          </p:nvPr>
        </p:nvSpPr>
        <p:spPr>
          <a:xfrm>
            <a:off x="5048518" y="1451461"/>
            <a:ext cx="3023984" cy="1697355"/>
          </a:xfrm>
          <a:prstGeom prst="rect">
            <a:avLst/>
          </a:prstGeom>
          <a:noFill/>
        </p:spPr>
        <p:txBody>
          <a:bodyPr rtlCol="0">
            <a:normAutofit/>
          </a:bodyPr>
          <a:lstStyle>
            <a:lvl1pPr marL="0" indent="0" algn="ctr">
              <a:buNone/>
              <a:defRPr>
                <a:solidFill>
                  <a:schemeClr val="bg1">
                    <a:lumMod val="75000"/>
                  </a:schemeClr>
                </a:solidFill>
                <a:latin typeface="+mj-lt"/>
              </a:defRPr>
            </a:lvl1pPr>
          </a:lstStyle>
          <a:p>
            <a:pPr lvl="0"/>
            <a:r>
              <a:rPr lang="zh-CN" altLang="en-US" noProof="0"/>
              <a:t>单击图标添加图片</a:t>
            </a:r>
            <a:endParaRPr lang="en-US" noProof="0"/>
          </a:p>
        </p:txBody>
      </p:sp>
    </p:spTree>
    <p:extLst>
      <p:ext uri="{BB962C8B-B14F-4D97-AF65-F5344CB8AC3E}">
        <p14:creationId xmlns:p14="http://schemas.microsoft.com/office/powerpoint/2010/main" val="317406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914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2845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
第二级
第三级
第四级
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7235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
第二级
第三级
第四级
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4467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
第二级
第三级
第四级
第五级</a:t>
            </a:r>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
第二级
第三级
第四级
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0642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0958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8487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367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9144000" cy="51435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userDrawn="1"/>
        </p:nvSpPr>
        <p:spPr>
          <a:xfrm rot="20778963">
            <a:off x="-485232" y="1155372"/>
            <a:ext cx="10107751" cy="2832757"/>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等腰三角形 8"/>
          <p:cNvSpPr/>
          <p:nvPr userDrawn="1"/>
        </p:nvSpPr>
        <p:spPr>
          <a:xfrm rot="11945907">
            <a:off x="812258" y="-798450"/>
            <a:ext cx="3713082" cy="7629165"/>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301971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
第二级
第三级
第四级
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
第二级
第三级
第四级
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3019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
第二级
第三级
第四级
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82604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
第二级
第三级
第四级
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02186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编辑母版文本样式
第二级
第三级
第四级
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829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97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603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97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806889" y="1499524"/>
            <a:ext cx="1574791" cy="1574381"/>
          </a:xfrm>
          <a:prstGeom prst="rect">
            <a:avLst/>
          </a:prstGeom>
          <a:effectLst/>
        </p:spPr>
        <p:txBody>
          <a:bodyPr>
            <a:normAutofit/>
          </a:bodyPr>
          <a:lstStyle>
            <a:lvl1pPr marL="0" indent="0">
              <a:buNone/>
              <a:defRPr sz="900">
                <a:ln>
                  <a:noFill/>
                </a:ln>
                <a:solidFill>
                  <a:schemeClr val="tx1"/>
                </a:solidFill>
              </a:defRPr>
            </a:lvl1pPr>
          </a:lstStyle>
          <a:p>
            <a:r>
              <a:rPr lang="zh-CN" altLang="en-US"/>
              <a:t>单击图标添加图片</a:t>
            </a:r>
            <a:endParaRPr lang="en-US" dirty="0"/>
          </a:p>
        </p:txBody>
      </p:sp>
      <p:sp>
        <p:nvSpPr>
          <p:cNvPr id="7" name="Picture Placeholder 13"/>
          <p:cNvSpPr>
            <a:spLocks noGrp="1"/>
          </p:cNvSpPr>
          <p:nvPr>
            <p:ph type="pic" sz="quarter" idx="14"/>
          </p:nvPr>
        </p:nvSpPr>
        <p:spPr>
          <a:xfrm>
            <a:off x="2519736" y="1499524"/>
            <a:ext cx="1574791" cy="1574381"/>
          </a:xfrm>
          <a:prstGeom prst="rect">
            <a:avLst/>
          </a:prstGeom>
          <a:effectLst/>
        </p:spPr>
        <p:txBody>
          <a:bodyPr>
            <a:normAutofit/>
          </a:bodyPr>
          <a:lstStyle>
            <a:lvl1pPr marL="0" indent="0">
              <a:buNone/>
              <a:defRPr sz="900">
                <a:ln>
                  <a:noFill/>
                </a:ln>
                <a:solidFill>
                  <a:schemeClr val="tx1"/>
                </a:solidFill>
              </a:defRPr>
            </a:lvl1pPr>
          </a:lstStyle>
          <a:p>
            <a:r>
              <a:rPr lang="zh-CN" altLang="en-US"/>
              <a:t>单击图标添加图片</a:t>
            </a:r>
            <a:endParaRPr lang="en-US" dirty="0"/>
          </a:p>
        </p:txBody>
      </p:sp>
      <p:sp>
        <p:nvSpPr>
          <p:cNvPr id="8" name="Picture Placeholder 13"/>
          <p:cNvSpPr>
            <a:spLocks noGrp="1"/>
          </p:cNvSpPr>
          <p:nvPr>
            <p:ph type="pic" sz="quarter" idx="15"/>
          </p:nvPr>
        </p:nvSpPr>
        <p:spPr>
          <a:xfrm>
            <a:off x="4232582" y="1499524"/>
            <a:ext cx="1574791" cy="1574381"/>
          </a:xfrm>
          <a:prstGeom prst="rect">
            <a:avLst/>
          </a:prstGeom>
          <a:effectLst/>
        </p:spPr>
        <p:txBody>
          <a:bodyPr>
            <a:normAutofit/>
          </a:bodyPr>
          <a:lstStyle>
            <a:lvl1pPr marL="0" indent="0">
              <a:buNone/>
              <a:defRPr sz="900">
                <a:ln>
                  <a:noFill/>
                </a:ln>
                <a:solidFill>
                  <a:schemeClr val="tx1"/>
                </a:solidFill>
              </a:defRPr>
            </a:lvl1pPr>
          </a:lstStyle>
          <a:p>
            <a:r>
              <a:rPr lang="zh-CN" altLang="en-US"/>
              <a:t>单击图标添加图片</a:t>
            </a:r>
            <a:endParaRPr lang="en-US" dirty="0"/>
          </a:p>
        </p:txBody>
      </p:sp>
      <p:sp>
        <p:nvSpPr>
          <p:cNvPr id="9" name="Picture Placeholder 13"/>
          <p:cNvSpPr>
            <a:spLocks noGrp="1"/>
          </p:cNvSpPr>
          <p:nvPr>
            <p:ph type="pic" sz="quarter" idx="16"/>
          </p:nvPr>
        </p:nvSpPr>
        <p:spPr>
          <a:xfrm>
            <a:off x="5945429" y="1499524"/>
            <a:ext cx="1574791" cy="1574381"/>
          </a:xfrm>
          <a:prstGeom prst="rect">
            <a:avLst/>
          </a:prstGeom>
          <a:effectLst/>
        </p:spPr>
        <p:txBody>
          <a:bodyPr>
            <a:normAutofit/>
          </a:bodyPr>
          <a:lstStyle>
            <a:lvl1pPr marL="0" indent="0">
              <a:buNone/>
              <a:defRPr sz="900">
                <a:ln>
                  <a:noFill/>
                </a:ln>
                <a:solidFill>
                  <a:schemeClr val="tx1"/>
                </a:solidFill>
              </a:defRPr>
            </a:lvl1pPr>
          </a:lstStyle>
          <a:p>
            <a:r>
              <a:rPr lang="zh-CN" altLang="en-US"/>
              <a:t>单击图标添加图片</a:t>
            </a:r>
            <a:endParaRPr lang="en-US" dirty="0"/>
          </a:p>
        </p:txBody>
      </p:sp>
    </p:spTree>
    <p:extLst>
      <p:ext uri="{BB962C8B-B14F-4D97-AF65-F5344CB8AC3E}">
        <p14:creationId xmlns:p14="http://schemas.microsoft.com/office/powerpoint/2010/main" val="391079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Big Image Placeholder">
    <p:spTree>
      <p:nvGrpSpPr>
        <p:cNvPr id="1" name=""/>
        <p:cNvGrpSpPr/>
        <p:nvPr/>
      </p:nvGrpSpPr>
      <p:grpSpPr>
        <a:xfrm>
          <a:off x="0" y="0"/>
          <a:ext cx="0" cy="0"/>
          <a:chOff x="0" y="0"/>
          <a:chExt cx="0" cy="0"/>
        </a:xfrm>
      </p:grpSpPr>
      <p:sp>
        <p:nvSpPr>
          <p:cNvPr id="22" name="Picture Placeholder 13"/>
          <p:cNvSpPr>
            <a:spLocks noGrp="1"/>
          </p:cNvSpPr>
          <p:nvPr>
            <p:ph type="pic" sz="quarter" idx="18"/>
          </p:nvPr>
        </p:nvSpPr>
        <p:spPr>
          <a:xfrm>
            <a:off x="2070352" y="2821680"/>
            <a:ext cx="1714946" cy="1608537"/>
          </a:xfrm>
          <a:prstGeom prst="rect">
            <a:avLst/>
          </a:prstGeom>
          <a:effectLst/>
        </p:spPr>
        <p:txBody>
          <a:bodyPr>
            <a:normAutofit/>
          </a:bodyPr>
          <a:lstStyle>
            <a:lvl1pPr marL="0" indent="0">
              <a:buNone/>
              <a:defRPr sz="900">
                <a:ln>
                  <a:noFill/>
                </a:ln>
                <a:solidFill>
                  <a:schemeClr val="tx1"/>
                </a:solidFill>
              </a:defRPr>
            </a:lvl1pPr>
          </a:lstStyle>
          <a:p>
            <a:r>
              <a:rPr lang="zh-CN" altLang="en-US"/>
              <a:t>单击图标添加图片</a:t>
            </a:r>
            <a:endParaRPr lang="en-US" dirty="0"/>
          </a:p>
        </p:txBody>
      </p:sp>
      <p:sp>
        <p:nvSpPr>
          <p:cNvPr id="20" name="Picture Placeholder 13"/>
          <p:cNvSpPr>
            <a:spLocks noGrp="1"/>
          </p:cNvSpPr>
          <p:nvPr>
            <p:ph type="pic" sz="quarter" idx="16"/>
          </p:nvPr>
        </p:nvSpPr>
        <p:spPr>
          <a:xfrm>
            <a:off x="7429054" y="2821680"/>
            <a:ext cx="1714946" cy="1608537"/>
          </a:xfrm>
          <a:prstGeom prst="rect">
            <a:avLst/>
          </a:prstGeom>
          <a:effectLst/>
        </p:spPr>
        <p:txBody>
          <a:bodyPr>
            <a:normAutofit/>
          </a:bodyPr>
          <a:lstStyle>
            <a:lvl1pPr marL="0" indent="0">
              <a:buNone/>
              <a:defRPr sz="900">
                <a:ln>
                  <a:noFill/>
                </a:ln>
                <a:solidFill>
                  <a:schemeClr val="tx1"/>
                </a:solidFill>
              </a:defRPr>
            </a:lvl1pPr>
          </a:lstStyle>
          <a:p>
            <a:r>
              <a:rPr lang="zh-CN" altLang="en-US"/>
              <a:t>单击图标添加图片</a:t>
            </a:r>
            <a:endParaRPr lang="en-US" dirty="0"/>
          </a:p>
        </p:txBody>
      </p:sp>
      <p:sp>
        <p:nvSpPr>
          <p:cNvPr id="15" name="Picture Placeholder 13"/>
          <p:cNvSpPr>
            <a:spLocks noGrp="1"/>
          </p:cNvSpPr>
          <p:nvPr>
            <p:ph type="pic" sz="quarter" idx="14"/>
          </p:nvPr>
        </p:nvSpPr>
        <p:spPr>
          <a:xfrm>
            <a:off x="5633218" y="1123280"/>
            <a:ext cx="1714946" cy="1608537"/>
          </a:xfrm>
          <a:prstGeom prst="rect">
            <a:avLst/>
          </a:prstGeom>
          <a:effectLst/>
        </p:spPr>
        <p:txBody>
          <a:bodyPr>
            <a:normAutofit/>
          </a:bodyPr>
          <a:lstStyle>
            <a:lvl1pPr marL="0" indent="0">
              <a:buNone/>
              <a:defRPr sz="900">
                <a:ln>
                  <a:noFill/>
                </a:ln>
                <a:solidFill>
                  <a:schemeClr val="tx1"/>
                </a:solidFill>
              </a:defRPr>
            </a:lvl1pPr>
          </a:lstStyle>
          <a:p>
            <a:r>
              <a:rPr lang="zh-CN" altLang="en-US"/>
              <a:t>单击图标添加图片</a:t>
            </a:r>
            <a:endParaRPr lang="en-US" dirty="0"/>
          </a:p>
        </p:txBody>
      </p:sp>
      <p:sp>
        <p:nvSpPr>
          <p:cNvPr id="18" name="Picture Placeholder 13"/>
          <p:cNvSpPr>
            <a:spLocks noGrp="1"/>
          </p:cNvSpPr>
          <p:nvPr>
            <p:ph type="pic" sz="quarter" idx="15"/>
          </p:nvPr>
        </p:nvSpPr>
        <p:spPr>
          <a:xfrm>
            <a:off x="7429054" y="1123280"/>
            <a:ext cx="1714946" cy="1608537"/>
          </a:xfrm>
          <a:prstGeom prst="rect">
            <a:avLst/>
          </a:prstGeom>
          <a:effectLst/>
        </p:spPr>
        <p:txBody>
          <a:bodyPr>
            <a:normAutofit/>
          </a:bodyPr>
          <a:lstStyle>
            <a:lvl1pPr marL="0" indent="0">
              <a:buNone/>
              <a:defRPr sz="900">
                <a:ln>
                  <a:noFill/>
                </a:ln>
                <a:solidFill>
                  <a:schemeClr val="tx1"/>
                </a:solidFill>
              </a:defRPr>
            </a:lvl1pPr>
          </a:lstStyle>
          <a:p>
            <a:r>
              <a:rPr lang="zh-CN" altLang="en-US"/>
              <a:t>单击图标添加图片</a:t>
            </a:r>
            <a:endParaRPr lang="en-US" dirty="0"/>
          </a:p>
        </p:txBody>
      </p:sp>
      <p:sp>
        <p:nvSpPr>
          <p:cNvPr id="17" name="Picture Placeholder 13"/>
          <p:cNvSpPr>
            <a:spLocks noGrp="1"/>
          </p:cNvSpPr>
          <p:nvPr>
            <p:ph type="pic" sz="quarter" idx="13"/>
          </p:nvPr>
        </p:nvSpPr>
        <p:spPr>
          <a:xfrm>
            <a:off x="3846370" y="1123280"/>
            <a:ext cx="1714946" cy="1608537"/>
          </a:xfrm>
          <a:prstGeom prst="rect">
            <a:avLst/>
          </a:prstGeom>
          <a:effectLst/>
        </p:spPr>
        <p:txBody>
          <a:bodyPr>
            <a:normAutofit/>
          </a:bodyPr>
          <a:lstStyle>
            <a:lvl1pPr marL="0" indent="0">
              <a:buNone/>
              <a:defRPr sz="900">
                <a:ln>
                  <a:noFill/>
                </a:ln>
                <a:solidFill>
                  <a:schemeClr val="tx1"/>
                </a:solidFill>
              </a:defRPr>
            </a:lvl1pPr>
          </a:lstStyle>
          <a:p>
            <a:r>
              <a:rPr lang="zh-CN" altLang="en-US"/>
              <a:t>单击图标添加图片</a:t>
            </a:r>
            <a:endParaRPr lang="en-US" dirty="0"/>
          </a:p>
        </p:txBody>
      </p:sp>
      <p:sp>
        <p:nvSpPr>
          <p:cNvPr id="21" name="Picture Placeholder 13"/>
          <p:cNvSpPr>
            <a:spLocks noGrp="1"/>
          </p:cNvSpPr>
          <p:nvPr>
            <p:ph type="pic" sz="quarter" idx="17"/>
          </p:nvPr>
        </p:nvSpPr>
        <p:spPr>
          <a:xfrm>
            <a:off x="3846370" y="2821680"/>
            <a:ext cx="1714946" cy="1608537"/>
          </a:xfrm>
          <a:prstGeom prst="rect">
            <a:avLst/>
          </a:prstGeom>
          <a:effectLst/>
        </p:spPr>
        <p:txBody>
          <a:bodyPr>
            <a:normAutofit/>
          </a:bodyPr>
          <a:lstStyle>
            <a:lvl1pPr marL="0" indent="0">
              <a:buNone/>
              <a:defRPr sz="900">
                <a:ln>
                  <a:noFill/>
                </a:ln>
                <a:solidFill>
                  <a:schemeClr val="tx1"/>
                </a:solidFill>
              </a:defRPr>
            </a:lvl1pPr>
          </a:lstStyle>
          <a:p>
            <a:r>
              <a:rPr lang="zh-CN" altLang="en-US"/>
              <a:t>单击图标添加图片</a:t>
            </a:r>
            <a:endParaRPr lang="en-US" dirty="0"/>
          </a:p>
        </p:txBody>
      </p:sp>
    </p:spTree>
    <p:extLst>
      <p:ext uri="{BB962C8B-B14F-4D97-AF65-F5344CB8AC3E}">
        <p14:creationId xmlns:p14="http://schemas.microsoft.com/office/powerpoint/2010/main" val="91086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Portfolio One">
    <p:spTree>
      <p:nvGrpSpPr>
        <p:cNvPr id="1" name=""/>
        <p:cNvGrpSpPr/>
        <p:nvPr/>
      </p:nvGrpSpPr>
      <p:grpSpPr>
        <a:xfrm>
          <a:off x="0" y="0"/>
          <a:ext cx="0" cy="0"/>
          <a:chOff x="0" y="0"/>
          <a:chExt cx="0" cy="0"/>
        </a:xfrm>
      </p:grpSpPr>
      <p:sp>
        <p:nvSpPr>
          <p:cNvPr id="24" name="Picture Placeholder 13"/>
          <p:cNvSpPr>
            <a:spLocks noGrp="1"/>
          </p:cNvSpPr>
          <p:nvPr>
            <p:ph type="pic" sz="quarter" idx="10"/>
          </p:nvPr>
        </p:nvSpPr>
        <p:spPr>
          <a:xfrm>
            <a:off x="578200" y="1453656"/>
            <a:ext cx="1187117" cy="1186033"/>
          </a:xfrm>
          <a:prstGeom prst="rect">
            <a:avLst/>
          </a:prstGeom>
          <a:effectLst/>
        </p:spPr>
        <p:txBody>
          <a:bodyPr rtlCol="0">
            <a:normAutofit/>
          </a:bodyPr>
          <a:lstStyle>
            <a:lvl1pPr marL="0" indent="0">
              <a:buNone/>
              <a:defRPr sz="1350">
                <a:ln>
                  <a:noFill/>
                </a:ln>
                <a:solidFill>
                  <a:schemeClr val="tx2"/>
                </a:solidFill>
                <a:latin typeface="Lato Light"/>
                <a:cs typeface="Lato Light"/>
              </a:defRPr>
            </a:lvl1pPr>
          </a:lstStyle>
          <a:p>
            <a:pPr lvl="0"/>
            <a:r>
              <a:rPr lang="zh-CN" altLang="en-US" noProof="0"/>
              <a:t>单击图标添加图片</a:t>
            </a:r>
            <a:endParaRPr lang="en-US" noProof="0" dirty="0"/>
          </a:p>
        </p:txBody>
      </p:sp>
      <p:sp>
        <p:nvSpPr>
          <p:cNvPr id="25" name="Picture Placeholder 13"/>
          <p:cNvSpPr>
            <a:spLocks noGrp="1"/>
          </p:cNvSpPr>
          <p:nvPr>
            <p:ph type="pic" sz="quarter" idx="11"/>
          </p:nvPr>
        </p:nvSpPr>
        <p:spPr>
          <a:xfrm>
            <a:off x="1883272" y="1453656"/>
            <a:ext cx="1187117" cy="1186033"/>
          </a:xfrm>
          <a:prstGeom prst="rect">
            <a:avLst/>
          </a:prstGeom>
          <a:effectLst/>
        </p:spPr>
        <p:txBody>
          <a:bodyPr rtlCol="0">
            <a:normAutofit/>
          </a:bodyPr>
          <a:lstStyle>
            <a:lvl1pPr marL="0" indent="0">
              <a:buNone/>
              <a:defRPr sz="1350">
                <a:ln>
                  <a:noFill/>
                </a:ln>
                <a:solidFill>
                  <a:schemeClr val="tx2"/>
                </a:solidFill>
                <a:latin typeface="Lato Light"/>
                <a:cs typeface="Lato Light"/>
              </a:defRPr>
            </a:lvl1pPr>
          </a:lstStyle>
          <a:p>
            <a:pPr lvl="0"/>
            <a:r>
              <a:rPr lang="zh-CN" altLang="en-US" noProof="0"/>
              <a:t>单击图标添加图片</a:t>
            </a:r>
            <a:endParaRPr lang="en-US" noProof="0" dirty="0"/>
          </a:p>
        </p:txBody>
      </p:sp>
      <p:sp>
        <p:nvSpPr>
          <p:cNvPr id="31" name="Picture Placeholder 13"/>
          <p:cNvSpPr>
            <a:spLocks noGrp="1"/>
          </p:cNvSpPr>
          <p:nvPr>
            <p:ph type="pic" sz="quarter" idx="12"/>
          </p:nvPr>
        </p:nvSpPr>
        <p:spPr>
          <a:xfrm>
            <a:off x="578200" y="2749916"/>
            <a:ext cx="1187117" cy="1186033"/>
          </a:xfrm>
          <a:prstGeom prst="rect">
            <a:avLst/>
          </a:prstGeom>
          <a:effectLst/>
        </p:spPr>
        <p:txBody>
          <a:bodyPr rtlCol="0">
            <a:normAutofit/>
          </a:bodyPr>
          <a:lstStyle>
            <a:lvl1pPr marL="0" indent="0">
              <a:buNone/>
              <a:defRPr sz="1350">
                <a:ln>
                  <a:noFill/>
                </a:ln>
                <a:solidFill>
                  <a:schemeClr val="tx2"/>
                </a:solidFill>
                <a:latin typeface="Lato Light"/>
                <a:cs typeface="Lato Light"/>
              </a:defRPr>
            </a:lvl1pPr>
          </a:lstStyle>
          <a:p>
            <a:pPr lvl="0"/>
            <a:r>
              <a:rPr lang="zh-CN" altLang="en-US" noProof="0"/>
              <a:t>单击图标添加图片</a:t>
            </a:r>
            <a:endParaRPr lang="en-US" noProof="0" dirty="0"/>
          </a:p>
        </p:txBody>
      </p:sp>
      <p:sp>
        <p:nvSpPr>
          <p:cNvPr id="33" name="Picture Placeholder 13"/>
          <p:cNvSpPr>
            <a:spLocks noGrp="1"/>
          </p:cNvSpPr>
          <p:nvPr>
            <p:ph type="pic" sz="quarter" idx="13"/>
          </p:nvPr>
        </p:nvSpPr>
        <p:spPr>
          <a:xfrm>
            <a:off x="1883272" y="2749916"/>
            <a:ext cx="1187117" cy="1186033"/>
          </a:xfrm>
          <a:prstGeom prst="rect">
            <a:avLst/>
          </a:prstGeom>
          <a:effectLst/>
        </p:spPr>
        <p:txBody>
          <a:bodyPr rtlCol="0">
            <a:normAutofit/>
          </a:bodyPr>
          <a:lstStyle>
            <a:lvl1pPr marL="0" indent="0">
              <a:buNone/>
              <a:defRPr sz="1350">
                <a:ln>
                  <a:noFill/>
                </a:ln>
                <a:solidFill>
                  <a:schemeClr val="tx2"/>
                </a:solidFill>
                <a:latin typeface="Lato Light"/>
                <a:cs typeface="Lato Light"/>
              </a:defRPr>
            </a:lvl1pPr>
          </a:lstStyle>
          <a:p>
            <a:pPr lvl="0"/>
            <a:r>
              <a:rPr lang="zh-CN" altLang="en-US" noProof="0"/>
              <a:t>单击图标添加图片</a:t>
            </a:r>
            <a:endParaRPr lang="en-US" noProof="0" dirty="0"/>
          </a:p>
        </p:txBody>
      </p:sp>
      <p:sp>
        <p:nvSpPr>
          <p:cNvPr id="38" name="Picture Placeholder 13"/>
          <p:cNvSpPr>
            <a:spLocks noGrp="1"/>
          </p:cNvSpPr>
          <p:nvPr>
            <p:ph type="pic" sz="quarter" idx="14"/>
          </p:nvPr>
        </p:nvSpPr>
        <p:spPr>
          <a:xfrm>
            <a:off x="6079568" y="1453656"/>
            <a:ext cx="1187117" cy="1186033"/>
          </a:xfrm>
          <a:prstGeom prst="rect">
            <a:avLst/>
          </a:prstGeom>
          <a:effectLst/>
        </p:spPr>
        <p:txBody>
          <a:bodyPr rtlCol="0">
            <a:normAutofit/>
          </a:bodyPr>
          <a:lstStyle>
            <a:lvl1pPr marL="0" indent="0">
              <a:buNone/>
              <a:defRPr sz="1350">
                <a:ln>
                  <a:noFill/>
                </a:ln>
                <a:solidFill>
                  <a:schemeClr val="tx2"/>
                </a:solidFill>
                <a:latin typeface="Lato Light"/>
                <a:cs typeface="Lato Light"/>
              </a:defRPr>
            </a:lvl1pPr>
          </a:lstStyle>
          <a:p>
            <a:pPr lvl="0"/>
            <a:r>
              <a:rPr lang="zh-CN" altLang="en-US" noProof="0"/>
              <a:t>单击图标添加图片</a:t>
            </a:r>
            <a:endParaRPr lang="en-US" noProof="0" dirty="0"/>
          </a:p>
        </p:txBody>
      </p:sp>
      <p:sp>
        <p:nvSpPr>
          <p:cNvPr id="39" name="Picture Placeholder 13"/>
          <p:cNvSpPr>
            <a:spLocks noGrp="1"/>
          </p:cNvSpPr>
          <p:nvPr>
            <p:ph type="pic" sz="quarter" idx="15"/>
          </p:nvPr>
        </p:nvSpPr>
        <p:spPr>
          <a:xfrm>
            <a:off x="7384639" y="1453656"/>
            <a:ext cx="1187117" cy="1186033"/>
          </a:xfrm>
          <a:prstGeom prst="rect">
            <a:avLst/>
          </a:prstGeom>
          <a:effectLst/>
        </p:spPr>
        <p:txBody>
          <a:bodyPr rtlCol="0">
            <a:normAutofit/>
          </a:bodyPr>
          <a:lstStyle>
            <a:lvl1pPr marL="0" indent="0">
              <a:buNone/>
              <a:defRPr sz="1350">
                <a:ln>
                  <a:noFill/>
                </a:ln>
                <a:solidFill>
                  <a:schemeClr val="tx2"/>
                </a:solidFill>
                <a:latin typeface="Lato Light"/>
                <a:cs typeface="Lato Light"/>
              </a:defRPr>
            </a:lvl1pPr>
          </a:lstStyle>
          <a:p>
            <a:pPr lvl="0"/>
            <a:r>
              <a:rPr lang="zh-CN" altLang="en-US" noProof="0"/>
              <a:t>单击图标添加图片</a:t>
            </a:r>
            <a:endParaRPr lang="en-US" noProof="0" dirty="0"/>
          </a:p>
        </p:txBody>
      </p:sp>
      <p:sp>
        <p:nvSpPr>
          <p:cNvPr id="40" name="Picture Placeholder 13"/>
          <p:cNvSpPr>
            <a:spLocks noGrp="1"/>
          </p:cNvSpPr>
          <p:nvPr>
            <p:ph type="pic" sz="quarter" idx="16"/>
          </p:nvPr>
        </p:nvSpPr>
        <p:spPr>
          <a:xfrm>
            <a:off x="6079568" y="2749916"/>
            <a:ext cx="1187117" cy="1186033"/>
          </a:xfrm>
          <a:prstGeom prst="rect">
            <a:avLst/>
          </a:prstGeom>
          <a:effectLst/>
        </p:spPr>
        <p:txBody>
          <a:bodyPr rtlCol="0">
            <a:normAutofit/>
          </a:bodyPr>
          <a:lstStyle>
            <a:lvl1pPr marL="0" indent="0">
              <a:buNone/>
              <a:defRPr sz="1350">
                <a:ln>
                  <a:noFill/>
                </a:ln>
                <a:solidFill>
                  <a:schemeClr val="tx2"/>
                </a:solidFill>
                <a:latin typeface="Lato Light"/>
                <a:cs typeface="Lato Light"/>
              </a:defRPr>
            </a:lvl1pPr>
          </a:lstStyle>
          <a:p>
            <a:pPr lvl="0"/>
            <a:r>
              <a:rPr lang="zh-CN" altLang="en-US" noProof="0"/>
              <a:t>单击图标添加图片</a:t>
            </a:r>
            <a:endParaRPr lang="en-US" noProof="0" dirty="0"/>
          </a:p>
        </p:txBody>
      </p:sp>
      <p:sp>
        <p:nvSpPr>
          <p:cNvPr id="41" name="Picture Placeholder 13"/>
          <p:cNvSpPr>
            <a:spLocks noGrp="1"/>
          </p:cNvSpPr>
          <p:nvPr>
            <p:ph type="pic" sz="quarter" idx="17"/>
          </p:nvPr>
        </p:nvSpPr>
        <p:spPr>
          <a:xfrm>
            <a:off x="7384639" y="2749916"/>
            <a:ext cx="1187117" cy="1186033"/>
          </a:xfrm>
          <a:prstGeom prst="rect">
            <a:avLst/>
          </a:prstGeom>
          <a:effectLst/>
        </p:spPr>
        <p:txBody>
          <a:bodyPr rtlCol="0">
            <a:normAutofit/>
          </a:bodyPr>
          <a:lstStyle>
            <a:lvl1pPr marL="0" indent="0">
              <a:buNone/>
              <a:defRPr sz="1350">
                <a:ln>
                  <a:noFill/>
                </a:ln>
                <a:solidFill>
                  <a:schemeClr val="tx2"/>
                </a:solidFill>
                <a:latin typeface="Lato Light"/>
                <a:cs typeface="Lato Light"/>
              </a:defRPr>
            </a:lvl1pPr>
          </a:lstStyle>
          <a:p>
            <a:pPr lvl="0"/>
            <a:r>
              <a:rPr lang="zh-CN" altLang="en-US" noProof="0"/>
              <a:t>单击图标添加图片</a:t>
            </a:r>
            <a:endParaRPr lang="en-US" noProof="0" dirty="0"/>
          </a:p>
        </p:txBody>
      </p:sp>
    </p:spTree>
    <p:extLst>
      <p:ext uri="{BB962C8B-B14F-4D97-AF65-F5344CB8AC3E}">
        <p14:creationId xmlns:p14="http://schemas.microsoft.com/office/powerpoint/2010/main" val="316608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Behind the Scenes">
    <p:spTree>
      <p:nvGrpSpPr>
        <p:cNvPr id="1" name=""/>
        <p:cNvGrpSpPr/>
        <p:nvPr/>
      </p:nvGrpSpPr>
      <p:grpSpPr>
        <a:xfrm>
          <a:off x="0" y="0"/>
          <a:ext cx="0" cy="0"/>
          <a:chOff x="0" y="0"/>
          <a:chExt cx="0" cy="0"/>
        </a:xfrm>
      </p:grpSpPr>
      <p:sp>
        <p:nvSpPr>
          <p:cNvPr id="12" name="Picture Placeholder 17"/>
          <p:cNvSpPr>
            <a:spLocks noGrp="1"/>
          </p:cNvSpPr>
          <p:nvPr>
            <p:ph type="pic" sz="quarter" idx="14"/>
          </p:nvPr>
        </p:nvSpPr>
        <p:spPr>
          <a:xfrm>
            <a:off x="2785171" y="2080263"/>
            <a:ext cx="3526721" cy="2221863"/>
          </a:xfrm>
          <a:prstGeom prst="rect">
            <a:avLst/>
          </a:prstGeom>
        </p:spPr>
        <p:txBody>
          <a:bodyPr>
            <a:normAutofit/>
          </a:bodyPr>
          <a:lstStyle>
            <a:lvl1pPr marL="0" indent="0">
              <a:buNone/>
              <a:defRPr sz="1050">
                <a:solidFill>
                  <a:schemeClr val="tx1"/>
                </a:solidFill>
              </a:defRPr>
            </a:lvl1pPr>
          </a:lstStyle>
          <a:p>
            <a:r>
              <a:rPr lang="zh-CN" altLang="en-US"/>
              <a:t>单击图标添加图片</a:t>
            </a:r>
            <a:endParaRPr lang="en-US" dirty="0"/>
          </a:p>
        </p:txBody>
      </p:sp>
    </p:spTree>
    <p:extLst>
      <p:ext uri="{BB962C8B-B14F-4D97-AF65-F5344CB8AC3E}">
        <p14:creationId xmlns:p14="http://schemas.microsoft.com/office/powerpoint/2010/main" val="249237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525241"/>
      </p:ext>
    </p:extLst>
  </p:cSld>
  <p:clrMap bg1="lt1" tx1="dk1" bg2="lt2" tx2="dk2" accent1="accent1" accent2="accent2" accent3="accent3" accent4="accent4" accent5="accent5" accent6="accent6" hlink="hlink" folHlink="folHlink"/>
  <p:sldLayoutIdLst>
    <p:sldLayoutId id="2147483739" r:id="rId1"/>
    <p:sldLayoutId id="2147483740" r:id="rId2"/>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99192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Lst>
  <p:hf hdr="0" ftr="0" dt="0"/>
  <p:txStyles>
    <p:titleStyle>
      <a:lvl1pPr algn="l" defTabSz="685562" rtl="0" eaLnBrk="1" latinLnBrk="0" hangingPunct="1">
        <a:lnSpc>
          <a:spcPct val="90000"/>
        </a:lnSpc>
        <a:spcBef>
          <a:spcPct val="0"/>
        </a:spcBef>
        <a:buNone/>
        <a:defRPr lang="en-US" sz="2250" kern="1200">
          <a:solidFill>
            <a:schemeClr val="tx1"/>
          </a:solidFill>
          <a:latin typeface="Lato" panose="020F0502020204030203" pitchFamily="34" charset="0"/>
          <a:ea typeface="+mj-ea"/>
          <a:cs typeface="+mj-cs"/>
        </a:defRPr>
      </a:lvl1pPr>
    </p:titleStyle>
    <p:bodyStyle>
      <a:lvl1pPr marL="171450" indent="-171450" algn="l" defTabSz="685562" rtl="0" eaLnBrk="1" latinLnBrk="0" hangingPunct="1">
        <a:lnSpc>
          <a:spcPct val="90000"/>
        </a:lnSpc>
        <a:spcBef>
          <a:spcPts val="75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1pPr>
      <a:lvl2pPr marL="514350" indent="-171450" algn="l" defTabSz="685562" rtl="0" eaLnBrk="1" latinLnBrk="0" hangingPunct="1">
        <a:lnSpc>
          <a:spcPct val="90000"/>
        </a:lnSpc>
        <a:spcBef>
          <a:spcPts val="375"/>
        </a:spcBef>
        <a:buFont typeface="Arial" panose="020B0604020202020204" pitchFamily="34" charset="0"/>
        <a:buChar char="•"/>
        <a:defRPr lang="en-US" sz="1500" kern="1200" dirty="0" smtClean="0">
          <a:solidFill>
            <a:schemeClr val="tx1"/>
          </a:solidFill>
          <a:effectLst/>
          <a:latin typeface="Lato" panose="020F0502020204030203" pitchFamily="34" charset="0"/>
          <a:ea typeface="+mn-ea"/>
          <a:cs typeface="+mn-cs"/>
        </a:defRPr>
      </a:lvl2pPr>
      <a:lvl3pPr marL="857012" indent="-171450" algn="l" defTabSz="685562" rtl="0" eaLnBrk="1" latinLnBrk="0" hangingPunct="1">
        <a:lnSpc>
          <a:spcPct val="90000"/>
        </a:lnSpc>
        <a:spcBef>
          <a:spcPts val="375"/>
        </a:spcBef>
        <a:buFont typeface="Arial" panose="020B0604020202020204" pitchFamily="34" charset="0"/>
        <a:buChar char="•"/>
        <a:defRPr lang="en-US" sz="1350" kern="1200" dirty="0" smtClean="0">
          <a:solidFill>
            <a:schemeClr val="tx1"/>
          </a:solidFill>
          <a:effectLst/>
          <a:latin typeface="Lato" panose="020F0502020204030203" pitchFamily="34" charset="0"/>
          <a:ea typeface="+mn-ea"/>
          <a:cs typeface="+mn-cs"/>
        </a:defRPr>
      </a:lvl3pPr>
      <a:lvl4pPr marL="1199912" indent="-171450" algn="l" defTabSz="685562" rtl="0" eaLnBrk="1" latinLnBrk="0" hangingPunct="1">
        <a:lnSpc>
          <a:spcPct val="90000"/>
        </a:lnSpc>
        <a:spcBef>
          <a:spcPts val="375"/>
        </a:spcBef>
        <a:buFont typeface="Arial" panose="020B0604020202020204" pitchFamily="34" charset="0"/>
        <a:buChar char="•"/>
        <a:defRPr lang="en-US" sz="1200" kern="1200" dirty="0" smtClean="0">
          <a:solidFill>
            <a:schemeClr val="tx1"/>
          </a:solidFill>
          <a:effectLst/>
          <a:latin typeface="Lato" panose="020F0502020204030203" pitchFamily="34" charset="0"/>
          <a:ea typeface="+mn-ea"/>
          <a:cs typeface="+mn-cs"/>
        </a:defRPr>
      </a:lvl4pPr>
      <a:lvl5pPr marL="1542812" indent="-171450" algn="l" defTabSz="685562" rtl="0" eaLnBrk="1" latinLnBrk="0" hangingPunct="1">
        <a:lnSpc>
          <a:spcPct val="90000"/>
        </a:lnSpc>
        <a:spcBef>
          <a:spcPts val="375"/>
        </a:spcBef>
        <a:buFont typeface="Arial" panose="020B0604020202020204" pitchFamily="34" charset="0"/>
        <a:buChar char="•"/>
        <a:defRPr lang="en-US" sz="1200" kern="1200" dirty="0">
          <a:solidFill>
            <a:schemeClr val="tx1"/>
          </a:solidFill>
          <a:effectLst/>
          <a:latin typeface="Lato" panose="020F0502020204030203" pitchFamily="34" charset="0"/>
          <a:ea typeface="+mn-ea"/>
          <a:cs typeface="+mn-cs"/>
        </a:defRPr>
      </a:lvl5pPr>
      <a:lvl6pPr marL="1885474" indent="-171450" algn="l" defTabSz="68556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374" indent="-171450" algn="l" defTabSz="68556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274" indent="-171450" algn="l" defTabSz="68556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174" indent="-171450" algn="l" defTabSz="68556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562" rtl="0" eaLnBrk="1" latinLnBrk="0" hangingPunct="1">
        <a:defRPr sz="1350" kern="1200">
          <a:solidFill>
            <a:schemeClr val="tx1"/>
          </a:solidFill>
          <a:latin typeface="+mn-lt"/>
          <a:ea typeface="+mn-ea"/>
          <a:cs typeface="+mn-cs"/>
        </a:defRPr>
      </a:lvl1pPr>
      <a:lvl2pPr marL="342900" algn="l" defTabSz="685562" rtl="0" eaLnBrk="1" latinLnBrk="0" hangingPunct="1">
        <a:defRPr sz="1350" kern="1200">
          <a:solidFill>
            <a:schemeClr val="tx1"/>
          </a:solidFill>
          <a:latin typeface="+mn-lt"/>
          <a:ea typeface="+mn-ea"/>
          <a:cs typeface="+mn-cs"/>
        </a:defRPr>
      </a:lvl2pPr>
      <a:lvl3pPr marL="685562" algn="l" defTabSz="685562" rtl="0" eaLnBrk="1" latinLnBrk="0" hangingPunct="1">
        <a:defRPr sz="1350" kern="1200">
          <a:solidFill>
            <a:schemeClr val="tx1"/>
          </a:solidFill>
          <a:latin typeface="+mn-lt"/>
          <a:ea typeface="+mn-ea"/>
          <a:cs typeface="+mn-cs"/>
        </a:defRPr>
      </a:lvl3pPr>
      <a:lvl4pPr marL="1028462" algn="l" defTabSz="685562" rtl="0" eaLnBrk="1" latinLnBrk="0" hangingPunct="1">
        <a:defRPr sz="1350" kern="1200">
          <a:solidFill>
            <a:schemeClr val="tx1"/>
          </a:solidFill>
          <a:latin typeface="+mn-lt"/>
          <a:ea typeface="+mn-ea"/>
          <a:cs typeface="+mn-cs"/>
        </a:defRPr>
      </a:lvl4pPr>
      <a:lvl5pPr marL="1371362" algn="l" defTabSz="685562" rtl="0" eaLnBrk="1" latinLnBrk="0" hangingPunct="1">
        <a:defRPr sz="1350" kern="1200">
          <a:solidFill>
            <a:schemeClr val="tx1"/>
          </a:solidFill>
          <a:latin typeface="+mn-lt"/>
          <a:ea typeface="+mn-ea"/>
          <a:cs typeface="+mn-cs"/>
        </a:defRPr>
      </a:lvl5pPr>
      <a:lvl6pPr marL="1714262" algn="l" defTabSz="685562" rtl="0" eaLnBrk="1" latinLnBrk="0" hangingPunct="1">
        <a:defRPr sz="1350" kern="1200">
          <a:solidFill>
            <a:schemeClr val="tx1"/>
          </a:solidFill>
          <a:latin typeface="+mn-lt"/>
          <a:ea typeface="+mn-ea"/>
          <a:cs typeface="+mn-cs"/>
        </a:defRPr>
      </a:lvl6pPr>
      <a:lvl7pPr marL="2056924" algn="l" defTabSz="685562" rtl="0" eaLnBrk="1" latinLnBrk="0" hangingPunct="1">
        <a:defRPr sz="1350" kern="1200">
          <a:solidFill>
            <a:schemeClr val="tx1"/>
          </a:solidFill>
          <a:latin typeface="+mn-lt"/>
          <a:ea typeface="+mn-ea"/>
          <a:cs typeface="+mn-cs"/>
        </a:defRPr>
      </a:lvl7pPr>
      <a:lvl8pPr marL="2399824" algn="l" defTabSz="685562" rtl="0" eaLnBrk="1" latinLnBrk="0" hangingPunct="1">
        <a:defRPr sz="1350" kern="1200">
          <a:solidFill>
            <a:schemeClr val="tx1"/>
          </a:solidFill>
          <a:latin typeface="+mn-lt"/>
          <a:ea typeface="+mn-ea"/>
          <a:cs typeface="+mn-cs"/>
        </a:defRPr>
      </a:lvl8pPr>
      <a:lvl9pPr marL="2742724" algn="l" defTabSz="685562"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solidFill>
                  <a:prstClr val="black">
                    <a:tint val="75000"/>
                  </a:prstClr>
                </a:solidFill>
              </a:rPr>
              <a:pPr/>
              <a:t>2018/12/27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5255978"/>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1F28"/>
        </a:solidFill>
        <a:effectLst/>
      </p:bgPr>
    </p:bg>
    <p:spTree>
      <p:nvGrpSpPr>
        <p:cNvPr id="1" name=""/>
        <p:cNvGrpSpPr/>
        <p:nvPr/>
      </p:nvGrpSpPr>
      <p:grpSpPr>
        <a:xfrm>
          <a:off x="0" y="0"/>
          <a:ext cx="0" cy="0"/>
          <a:chOff x="0" y="0"/>
          <a:chExt cx="0" cy="0"/>
        </a:xfrm>
      </p:grpSpPr>
      <p:sp>
        <p:nvSpPr>
          <p:cNvPr id="2" name="等腰三角形 1"/>
          <p:cNvSpPr/>
          <p:nvPr/>
        </p:nvSpPr>
        <p:spPr>
          <a:xfrm rot="5400000">
            <a:off x="104289" y="-102271"/>
            <a:ext cx="5143860" cy="5344510"/>
          </a:xfrm>
          <a:custGeom>
            <a:avLst/>
            <a:gdLst/>
            <a:ahLst/>
            <a:cxnLst/>
            <a:rect l="l" t="t" r="r" b="b"/>
            <a:pathLst>
              <a:path w="5143860" h="5344510">
                <a:moveTo>
                  <a:pt x="0" y="5344510"/>
                </a:moveTo>
                <a:lnTo>
                  <a:pt x="0" y="4865599"/>
                </a:lnTo>
                <a:lnTo>
                  <a:pt x="2571192" y="0"/>
                </a:lnTo>
                <a:lnTo>
                  <a:pt x="5143860" y="4868388"/>
                </a:lnTo>
                <a:lnTo>
                  <a:pt x="5143860" y="53445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4629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6200000">
            <a:off x="-4629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4629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1581452" y="904526"/>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5400000">
            <a:off x="-4629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3199580" y="1763708"/>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4616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a:off x="1574492"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1574774" y="2613767"/>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4817063" y="1375654"/>
            <a:ext cx="4561214" cy="2062103"/>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cs typeface="Mangal" panose="02040503050203030202" pitchFamily="18" charset="0"/>
              </a:rPr>
              <a:t>Best</a:t>
            </a:r>
            <a:r>
              <a:rPr lang="zh-CN" altLang="en-US" sz="5400" b="1" dirty="0">
                <a:solidFill>
                  <a:schemeClr val="bg1"/>
                </a:solidFill>
                <a:latin typeface="微软雅黑" panose="020B0503020204020204" pitchFamily="34" charset="-122"/>
                <a:cs typeface="Mangal" panose="02040503050203030202" pitchFamily="18" charset="0"/>
              </a:rPr>
              <a:t> </a:t>
            </a:r>
            <a:r>
              <a:rPr lang="en-US" altLang="zh-CN" sz="5400" b="1" dirty="0">
                <a:solidFill>
                  <a:schemeClr val="bg1"/>
                </a:solidFill>
                <a:latin typeface="微软雅黑" panose="020B0503020204020204" pitchFamily="34" charset="-122"/>
                <a:cs typeface="Mangal" panose="02040503050203030202" pitchFamily="18" charset="0"/>
              </a:rPr>
              <a:t>place</a:t>
            </a:r>
            <a:r>
              <a:rPr lang="zh-CN" altLang="en-US" sz="5400" b="1" dirty="0">
                <a:solidFill>
                  <a:schemeClr val="bg1"/>
                </a:solidFill>
                <a:latin typeface="微软雅黑" panose="020B0503020204020204" pitchFamily="34" charset="-122"/>
                <a:cs typeface="Mangal" panose="02040503050203030202" pitchFamily="18" charset="0"/>
              </a:rPr>
              <a:t> </a:t>
            </a:r>
            <a:r>
              <a:rPr lang="en-US" altLang="zh-CN" sz="5400" b="1" dirty="0">
                <a:solidFill>
                  <a:schemeClr val="bg1"/>
                </a:solidFill>
                <a:latin typeface="微软雅黑" panose="020B0503020204020204" pitchFamily="34" charset="-122"/>
                <a:cs typeface="Mangal" panose="02040503050203030202" pitchFamily="18" charset="0"/>
              </a:rPr>
              <a:t>to</a:t>
            </a:r>
            <a:r>
              <a:rPr lang="zh-CN" altLang="en-US" sz="5400" b="1" dirty="0">
                <a:solidFill>
                  <a:schemeClr val="bg1"/>
                </a:solidFill>
                <a:latin typeface="微软雅黑" panose="020B0503020204020204" pitchFamily="34" charset="-122"/>
                <a:cs typeface="Mangal" panose="02040503050203030202" pitchFamily="18" charset="0"/>
              </a:rPr>
              <a:t> </a:t>
            </a:r>
            <a:r>
              <a:rPr lang="en-US" altLang="zh-CN" sz="5400" b="1" dirty="0">
                <a:solidFill>
                  <a:schemeClr val="bg1"/>
                </a:solidFill>
                <a:latin typeface="微软雅黑" panose="020B0503020204020204" pitchFamily="34" charset="-122"/>
                <a:cs typeface="Mangal" panose="02040503050203030202" pitchFamily="18" charset="0"/>
              </a:rPr>
              <a:t>date?</a:t>
            </a:r>
          </a:p>
          <a:p>
            <a:pPr algn="ctr"/>
            <a:r>
              <a:rPr lang="en-US" altLang="zh-CN" sz="2000" dirty="0">
                <a:solidFill>
                  <a:schemeClr val="bg1"/>
                </a:solidFill>
                <a:latin typeface="微软雅黑" panose="020B0503020204020204" pitchFamily="34" charset="-122"/>
                <a:cs typeface="Mangal" panose="02040503050203030202" pitchFamily="18" charset="0"/>
              </a:rPr>
              <a:t>Just</a:t>
            </a:r>
            <a:r>
              <a:rPr lang="zh-CN" altLang="en-US" sz="2000" dirty="0">
                <a:solidFill>
                  <a:schemeClr val="bg1"/>
                </a:solidFill>
                <a:latin typeface="微软雅黑" panose="020B0503020204020204" pitchFamily="34" charset="-122"/>
                <a:cs typeface="Mangal" panose="02040503050203030202" pitchFamily="18" charset="0"/>
              </a:rPr>
              <a:t> </a:t>
            </a:r>
            <a:r>
              <a:rPr lang="en-US" altLang="zh-CN" sz="2000" dirty="0">
                <a:solidFill>
                  <a:schemeClr val="bg1"/>
                </a:solidFill>
                <a:latin typeface="微软雅黑" panose="020B0503020204020204" pitchFamily="34" charset="-122"/>
                <a:cs typeface="Mangal" panose="02040503050203030202" pitchFamily="18" charset="0"/>
              </a:rPr>
              <a:t>for</a:t>
            </a:r>
            <a:r>
              <a:rPr lang="zh-CN" altLang="en-US" sz="2000" dirty="0">
                <a:solidFill>
                  <a:schemeClr val="bg1"/>
                </a:solidFill>
                <a:latin typeface="微软雅黑" panose="020B0503020204020204" pitchFamily="34" charset="-122"/>
                <a:cs typeface="Mangal" panose="02040503050203030202" pitchFamily="18" charset="0"/>
              </a:rPr>
              <a:t> </a:t>
            </a:r>
            <a:r>
              <a:rPr lang="en-US" altLang="zh-CN" sz="2000" dirty="0">
                <a:solidFill>
                  <a:schemeClr val="bg1"/>
                </a:solidFill>
                <a:latin typeface="微软雅黑" panose="020B0503020204020204" pitchFamily="34" charset="-122"/>
                <a:cs typeface="Mangal" panose="02040503050203030202" pitchFamily="18" charset="0"/>
              </a:rPr>
              <a:t>CHENZHU</a:t>
            </a:r>
            <a:endParaRPr lang="zh-CN" altLang="en-US" dirty="0">
              <a:solidFill>
                <a:schemeClr val="bg1"/>
              </a:solidFill>
              <a:latin typeface="微软雅黑" panose="020B0503020204020204" pitchFamily="34" charset="-122"/>
              <a:cs typeface="Mangal" panose="02040503050203030202" pitchFamily="18" charset="0"/>
            </a:endParaRPr>
          </a:p>
        </p:txBody>
      </p:sp>
      <p:sp>
        <p:nvSpPr>
          <p:cNvPr id="22" name="TextBox 21"/>
          <p:cNvSpPr txBox="1"/>
          <p:nvPr/>
        </p:nvSpPr>
        <p:spPr>
          <a:xfrm>
            <a:off x="5542239" y="3427642"/>
            <a:ext cx="3110862" cy="369332"/>
          </a:xfrm>
          <a:prstGeom prst="rect">
            <a:avLst/>
          </a:prstGeom>
        </p:spPr>
        <p:txBody>
          <a:bodyPr wrap="square" rtlCol="0">
            <a:spAutoFit/>
          </a:bodyPr>
          <a:lstStyle/>
          <a:p>
            <a:pPr algn="ctr"/>
            <a:r>
              <a:rPr lang="en-US" altLang="zh-CN" dirty="0">
                <a:solidFill>
                  <a:schemeClr val="bg1"/>
                </a:solidFill>
                <a:latin typeface="微软雅黑" panose="020B0503020204020204" pitchFamily="34" charset="-122"/>
                <a:ea typeface="Segoe UI" panose="020B0502040204020203" pitchFamily="34" charset="0"/>
                <a:cs typeface="Mangal" panose="02040503050203030202" pitchFamily="18" charset="0"/>
              </a:rPr>
              <a:t>2018</a:t>
            </a:r>
            <a:endParaRPr lang="zh-CN" altLang="en-US" dirty="0">
              <a:solidFill>
                <a:schemeClr val="bg1"/>
              </a:solidFill>
              <a:latin typeface="微软雅黑" panose="020B0503020204020204" pitchFamily="34" charset="-122"/>
              <a:cs typeface="Mangal" panose="02040503050203030202" pitchFamily="18" charset="0"/>
            </a:endParaRPr>
          </a:p>
        </p:txBody>
      </p:sp>
    </p:spTree>
    <p:extLst>
      <p:ext uri="{BB962C8B-B14F-4D97-AF65-F5344CB8AC3E}">
        <p14:creationId xmlns:p14="http://schemas.microsoft.com/office/powerpoint/2010/main" val="15496206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2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5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2" presetClass="entr" presetSubtype="8" fill="hold" grpId="0" nodeType="withEffect">
                                  <p:stCondLst>
                                    <p:cond delay="100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par>
                                <p:cTn id="44" presetID="47" presetClass="entr" presetSubtype="0" fill="hold" grpId="0" nodeType="withEffect">
                                  <p:stCondLst>
                                    <p:cond delay="1500"/>
                                  </p:stCondLst>
                                  <p:childTnLst>
                                    <p:set>
                                      <p:cBhvr>
                                        <p:cTn id="45" dur="1" fill="hold">
                                          <p:stCondLst>
                                            <p:cond delay="0"/>
                                          </p:stCondLst>
                                        </p:cTn>
                                        <p:tgtEl>
                                          <p:spTgt spid="18">
                                            <p:txEl>
                                              <p:pRg st="0" end="0"/>
                                            </p:txEl>
                                          </p:spTgt>
                                        </p:tgtEl>
                                        <p:attrNameLst>
                                          <p:attrName>style.visibility</p:attrName>
                                        </p:attrNameLst>
                                      </p:cBhvr>
                                      <p:to>
                                        <p:strVal val="visible"/>
                                      </p:to>
                                    </p:set>
                                    <p:animEffect transition="in" filter="fade">
                                      <p:cBhvr>
                                        <p:cTn id="46" dur="1000"/>
                                        <p:tgtEl>
                                          <p:spTgt spid="18">
                                            <p:txEl>
                                              <p:pRg st="0" end="0"/>
                                            </p:txEl>
                                          </p:spTgt>
                                        </p:tgtEl>
                                      </p:cBhvr>
                                    </p:animEffect>
                                    <p:anim calcmode="lin" valueType="num">
                                      <p:cBhvr>
                                        <p:cTn id="4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8">
                                            <p:txEl>
                                              <p:pRg st="0" end="0"/>
                                            </p:tx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1500"/>
                                  </p:stCondLst>
                                  <p:childTnLst>
                                    <p:set>
                                      <p:cBhvr>
                                        <p:cTn id="50" dur="1" fill="hold">
                                          <p:stCondLst>
                                            <p:cond delay="0"/>
                                          </p:stCondLst>
                                        </p:cTn>
                                        <p:tgtEl>
                                          <p:spTgt spid="18">
                                            <p:txEl>
                                              <p:pRg st="1" end="1"/>
                                            </p:txEl>
                                          </p:spTgt>
                                        </p:tgtEl>
                                        <p:attrNameLst>
                                          <p:attrName>style.visibility</p:attrName>
                                        </p:attrNameLst>
                                      </p:cBhvr>
                                      <p:to>
                                        <p:strVal val="visible"/>
                                      </p:to>
                                    </p:set>
                                    <p:animEffect transition="in" filter="fade">
                                      <p:cBhvr>
                                        <p:cTn id="51" dur="1000"/>
                                        <p:tgtEl>
                                          <p:spTgt spid="18">
                                            <p:txEl>
                                              <p:pRg st="1" end="1"/>
                                            </p:txEl>
                                          </p:spTgt>
                                        </p:tgtEl>
                                      </p:cBhvr>
                                    </p:animEffect>
                                    <p:anim calcmode="lin" valueType="num">
                                      <p:cBhvr>
                                        <p:cTn id="52"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53" dur="1000" fill="hold"/>
                                        <p:tgtEl>
                                          <p:spTgt spid="18">
                                            <p:txEl>
                                              <p:pRg st="1" end="1"/>
                                            </p:txEl>
                                          </p:spTgt>
                                        </p:tgtEl>
                                        <p:attrNameLst>
                                          <p:attrName>ppt_y</p:attrName>
                                        </p:attrNameLst>
                                      </p:cBhvr>
                                      <p:tavLst>
                                        <p:tav tm="0">
                                          <p:val>
                                            <p:strVal val="#ppt_y-.1"/>
                                          </p:val>
                                        </p:tav>
                                        <p:tav tm="100000">
                                          <p:val>
                                            <p:strVal val="#ppt_y"/>
                                          </p:val>
                                        </p:tav>
                                      </p:tavLst>
                                    </p:anim>
                                  </p:childTnLst>
                                </p:cTn>
                              </p:par>
                              <p:par>
                                <p:cTn id="54" presetID="2" presetClass="entr" presetSubtype="4" fill="hold" grpId="0" nodeType="withEffect">
                                  <p:stCondLst>
                                    <p:cond delay="150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1000" fill="hold"/>
                                        <p:tgtEl>
                                          <p:spTgt spid="22"/>
                                        </p:tgtEl>
                                        <p:attrNameLst>
                                          <p:attrName>ppt_x</p:attrName>
                                        </p:attrNameLst>
                                      </p:cBhvr>
                                      <p:tavLst>
                                        <p:tav tm="0">
                                          <p:val>
                                            <p:strVal val="#ppt_x"/>
                                          </p:val>
                                        </p:tav>
                                        <p:tav tm="100000">
                                          <p:val>
                                            <p:strVal val="#ppt_x"/>
                                          </p:val>
                                        </p:tav>
                                      </p:tavLst>
                                    </p:anim>
                                    <p:anim calcmode="lin" valueType="num">
                                      <p:cBhvr additive="base">
                                        <p:cTn id="57" dur="10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9" grpId="0" animBg="1"/>
      <p:bldP spid="11" grpId="0" animBg="1"/>
      <p:bldP spid="12" grpId="0" animBg="1"/>
      <p:bldP spid="15" grpId="0" animBg="1"/>
      <p:bldP spid="18" grpId="0" uiExpand="1" build="allAtOnce"/>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9144000" cy="51435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矩形 8"/>
          <p:cNvSpPr/>
          <p:nvPr/>
        </p:nvSpPr>
        <p:spPr>
          <a:xfrm>
            <a:off x="6617770" y="1508003"/>
            <a:ext cx="2044279" cy="27099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6644933" y="1543050"/>
            <a:ext cx="2017116"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Frequency</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155984" y="2427734"/>
            <a:ext cx="24753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761786" y="2567760"/>
            <a:ext cx="1732662" cy="1246163"/>
          </a:xfrm>
          <a:prstGeom prst="rect">
            <a:avLst/>
          </a:prstGeom>
          <a:noFill/>
        </p:spPr>
        <p:txBody>
          <a:bodyPr wrap="square" lIns="68568" tIns="34284" rIns="68568" bIns="34284" rtlCol="0">
            <a:spAutoFit/>
          </a:bodyPr>
          <a:lstStyle/>
          <a:p>
            <a:pPr>
              <a:lnSpc>
                <a:spcPct val="130000"/>
              </a:lnSpc>
            </a:pPr>
            <a:r>
              <a:rPr lang="en" altLang="zh-CN" sz="1200" dirty="0">
                <a:solidFill>
                  <a:schemeClr val="bg1"/>
                </a:solidFill>
                <a:latin typeface="微软雅黑" panose="020B0503020204020204" pitchFamily="34" charset="-122"/>
                <a:ea typeface="微软雅黑" panose="020B0503020204020204" pitchFamily="34" charset="-122"/>
              </a:rPr>
              <a:t>We changed the data of string for categories in to number and show the </a:t>
            </a:r>
            <a:r>
              <a:rPr lang="en" altLang="zh-CN" sz="1200" dirty="0" err="1">
                <a:solidFill>
                  <a:schemeClr val="bg1"/>
                </a:solidFill>
                <a:latin typeface="微软雅黑" panose="020B0503020204020204" pitchFamily="34" charset="-122"/>
                <a:ea typeface="微软雅黑" panose="020B0503020204020204" pitchFamily="34" charset="-122"/>
              </a:rPr>
              <a:t>frequenc</a:t>
            </a:r>
            <a:r>
              <a:rPr lang="en-US" altLang="zh-CN" sz="1200" dirty="0">
                <a:solidFill>
                  <a:schemeClr val="bg1"/>
                </a:solidFill>
                <a:latin typeface="微软雅黑" panose="020B0503020204020204" pitchFamily="34" charset="-122"/>
                <a:ea typeface="微软雅黑" panose="020B0503020204020204" pitchFamily="34" charset="-122"/>
              </a:rPr>
              <a:t>y</a:t>
            </a:r>
            <a:endParaRPr lang="en" altLang="zh-CN" sz="1200" dirty="0">
              <a:solidFill>
                <a:schemeClr val="bg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60E8A0B6-6667-3D49-8477-C180895AF51F}"/>
              </a:ext>
            </a:extLst>
          </p:cNvPr>
          <p:cNvGrpSpPr/>
          <p:nvPr/>
        </p:nvGrpSpPr>
        <p:grpSpPr>
          <a:xfrm>
            <a:off x="8100392" y="0"/>
            <a:ext cx="719758" cy="839790"/>
            <a:chOff x="8100392" y="0"/>
            <a:chExt cx="719758" cy="839790"/>
          </a:xfrm>
        </p:grpSpPr>
        <p:sp>
          <p:nvSpPr>
            <p:cNvPr id="16" name="矩形 15">
              <a:extLst>
                <a:ext uri="{FF2B5EF4-FFF2-40B4-BE49-F238E27FC236}">
                  <a16:creationId xmlns:a16="http://schemas.microsoft.com/office/drawing/2014/main" id="{6C201071-43B3-0342-8C2D-23E3ED8AA315}"/>
                </a:ext>
              </a:extLst>
            </p:cNvPr>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782B1DD-ED16-8049-9275-C43D3A5CDFF9}"/>
                </a:ext>
              </a:extLst>
            </p:cNvPr>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0">
              <a:extLst>
                <a:ext uri="{FF2B5EF4-FFF2-40B4-BE49-F238E27FC236}">
                  <a16:creationId xmlns:a16="http://schemas.microsoft.com/office/drawing/2014/main" id="{F2890E29-EFC9-E440-A6F9-12C6AC4058BD}"/>
                </a:ext>
              </a:extLst>
            </p:cNvPr>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04</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9" name="TextBox 11">
              <a:extLst>
                <a:ext uri="{FF2B5EF4-FFF2-40B4-BE49-F238E27FC236}">
                  <a16:creationId xmlns:a16="http://schemas.microsoft.com/office/drawing/2014/main" id="{20791501-262D-A547-831B-293407C5DDE9}"/>
                </a:ext>
              </a:extLst>
            </p:cNvPr>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20" name="组合 19">
            <a:extLst>
              <a:ext uri="{FF2B5EF4-FFF2-40B4-BE49-F238E27FC236}">
                <a16:creationId xmlns:a16="http://schemas.microsoft.com/office/drawing/2014/main" id="{D3094D42-07DE-DB45-9C90-EB8541BCC671}"/>
              </a:ext>
            </a:extLst>
          </p:cNvPr>
          <p:cNvGrpSpPr/>
          <p:nvPr/>
        </p:nvGrpSpPr>
        <p:grpSpPr>
          <a:xfrm rot="5400000">
            <a:off x="306348" y="218606"/>
            <a:ext cx="679206" cy="644202"/>
            <a:chOff x="1318352" y="1779662"/>
            <a:chExt cx="1386628" cy="1315166"/>
          </a:xfrm>
        </p:grpSpPr>
        <p:sp>
          <p:nvSpPr>
            <p:cNvPr id="21" name="等腰三角形 22">
              <a:extLst>
                <a:ext uri="{FF2B5EF4-FFF2-40B4-BE49-F238E27FC236}">
                  <a16:creationId xmlns:a16="http://schemas.microsoft.com/office/drawing/2014/main" id="{1E986AE6-CBBB-8244-9861-7B4E4FBA5B7C}"/>
                </a:ext>
              </a:extLst>
            </p:cNvPr>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4">
              <a:extLst>
                <a:ext uri="{FF2B5EF4-FFF2-40B4-BE49-F238E27FC236}">
                  <a16:creationId xmlns:a16="http://schemas.microsoft.com/office/drawing/2014/main" id="{D8E53060-8DE6-FF43-B717-488866B31053}"/>
                </a:ext>
              </a:extLst>
            </p:cNvPr>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6">
              <a:extLst>
                <a:ext uri="{FF2B5EF4-FFF2-40B4-BE49-F238E27FC236}">
                  <a16:creationId xmlns:a16="http://schemas.microsoft.com/office/drawing/2014/main" id="{B84713A8-A1C7-C04F-B9C5-9BC4228A5F44}"/>
                </a:ext>
              </a:extLst>
            </p:cNvPr>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7">
              <a:extLst>
                <a:ext uri="{FF2B5EF4-FFF2-40B4-BE49-F238E27FC236}">
                  <a16:creationId xmlns:a16="http://schemas.microsoft.com/office/drawing/2014/main" id="{5B835CC5-AB62-0A41-86B8-95A3C0D68C87}"/>
                </a:ext>
              </a:extLst>
            </p:cNvPr>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6">
            <a:extLst>
              <a:ext uri="{FF2B5EF4-FFF2-40B4-BE49-F238E27FC236}">
                <a16:creationId xmlns:a16="http://schemas.microsoft.com/office/drawing/2014/main" id="{9E27EDAA-7C3A-5B41-AC9D-F8FE42DBC89B}"/>
              </a:ext>
            </a:extLst>
          </p:cNvPr>
          <p:cNvSpPr txBox="1"/>
          <p:nvPr/>
        </p:nvSpPr>
        <p:spPr>
          <a:xfrm>
            <a:off x="746410" y="195486"/>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Result</a:t>
            </a:r>
            <a:r>
              <a:rPr lang="zh-CN" altLang="en-US" dirty="0">
                <a:latin typeface="微软雅黑" panose="020B0503020204020204" pitchFamily="34" charset="-122"/>
              </a:rPr>
              <a:t> </a:t>
            </a:r>
            <a:r>
              <a:rPr lang="en-US" altLang="zh-CN" dirty="0">
                <a:latin typeface="微软雅黑" panose="020B0503020204020204" pitchFamily="34" charset="-122"/>
              </a:rPr>
              <a:t>&amp;</a:t>
            </a:r>
            <a:r>
              <a:rPr lang="zh-CN" altLang="en-US" dirty="0">
                <a:latin typeface="微软雅黑" panose="020B0503020204020204" pitchFamily="34" charset="-122"/>
              </a:rPr>
              <a:t> </a:t>
            </a:r>
            <a:r>
              <a:rPr lang="en-US" altLang="zh-CN" dirty="0">
                <a:latin typeface="微软雅黑" panose="020B0503020204020204" pitchFamily="34" charset="-122"/>
              </a:rPr>
              <a:t>Conclusion</a:t>
            </a:r>
            <a:endParaRPr lang="zh-CN" altLang="en-US" dirty="0">
              <a:latin typeface="微软雅黑" panose="020B0503020204020204" pitchFamily="34" charset="-122"/>
            </a:endParaRPr>
          </a:p>
        </p:txBody>
      </p:sp>
      <p:pic>
        <p:nvPicPr>
          <p:cNvPr id="7" name="图片 6">
            <a:extLst>
              <a:ext uri="{FF2B5EF4-FFF2-40B4-BE49-F238E27FC236}">
                <a16:creationId xmlns:a16="http://schemas.microsoft.com/office/drawing/2014/main" id="{8AF357F2-152B-D94E-BEFE-1BBDB593526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9552" y="1508003"/>
            <a:ext cx="6079354" cy="2709929"/>
          </a:xfrm>
          <a:prstGeom prst="rect">
            <a:avLst/>
          </a:prstGeom>
        </p:spPr>
      </p:pic>
    </p:spTree>
    <p:extLst>
      <p:ext uri="{BB962C8B-B14F-4D97-AF65-F5344CB8AC3E}">
        <p14:creationId xmlns:p14="http://schemas.microsoft.com/office/powerpoint/2010/main" val="86541477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0"/>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5"/>
                                        </p:tgtEl>
                                        <p:attrNameLst>
                                          <p:attrName>ppt_y</p:attrName>
                                        </p:attrNameLst>
                                      </p:cBhvr>
                                      <p:tavLst>
                                        <p:tav tm="0">
                                          <p:val>
                                            <p:strVal val="#ppt_y"/>
                                          </p:val>
                                        </p:tav>
                                        <p:tav tm="100000">
                                          <p:val>
                                            <p:strVal val="#ppt_y"/>
                                          </p:val>
                                        </p:tav>
                                      </p:tavLst>
                                    </p:anim>
                                    <p:anim calcmode="lin" valueType="num">
                                      <p:cBhvr>
                                        <p:cTn id="1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9144000" cy="51435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矩形 8"/>
          <p:cNvSpPr/>
          <p:nvPr/>
        </p:nvSpPr>
        <p:spPr>
          <a:xfrm>
            <a:off x="6091783" y="1508002"/>
            <a:ext cx="2044279" cy="306234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6530432" y="1796923"/>
            <a:ext cx="2017116"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Result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5629997" y="2427734"/>
            <a:ext cx="24753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258151" y="2836696"/>
            <a:ext cx="1732662" cy="1246163"/>
          </a:xfrm>
          <a:prstGeom prst="rect">
            <a:avLst/>
          </a:prstGeom>
          <a:noFill/>
        </p:spPr>
        <p:txBody>
          <a:bodyPr wrap="square" lIns="68568" tIns="34284" rIns="68568" bIns="34284" rtlCol="0">
            <a:spAutoFit/>
          </a:bodyPr>
          <a:lstStyle/>
          <a:p>
            <a:pPr>
              <a:lnSpc>
                <a:spcPct val="130000"/>
              </a:lnSpc>
            </a:pPr>
            <a:r>
              <a:rPr lang="en" altLang="zh-CN" sz="1200" dirty="0">
                <a:solidFill>
                  <a:schemeClr val="bg1"/>
                </a:solidFill>
                <a:latin typeface="微软雅黑" panose="020B0503020204020204" pitchFamily="34" charset="-122"/>
                <a:ea typeface="微软雅黑" panose="020B0503020204020204" pitchFamily="34" charset="-122"/>
              </a:rPr>
              <a:t>We </a:t>
            </a:r>
            <a:r>
              <a:rPr lang="en" altLang="zh-CN" sz="1200" dirty="0" err="1">
                <a:solidFill>
                  <a:schemeClr val="bg1"/>
                </a:solidFill>
                <a:latin typeface="微软雅黑" panose="020B0503020204020204" pitchFamily="34" charset="-122"/>
                <a:ea typeface="微软雅黑" panose="020B0503020204020204" pitchFamily="34" charset="-122"/>
              </a:rPr>
              <a:t>descide</a:t>
            </a:r>
            <a:r>
              <a:rPr lang="en" altLang="zh-CN" sz="1200" dirty="0">
                <a:solidFill>
                  <a:schemeClr val="bg1"/>
                </a:solidFill>
                <a:latin typeface="微软雅黑" panose="020B0503020204020204" pitchFamily="34" charset="-122"/>
                <a:ea typeface="微软雅黑" panose="020B0503020204020204" pitchFamily="34" charset="-122"/>
              </a:rPr>
              <a:t> to choose 10 features to cluster </a:t>
            </a:r>
          </a:p>
          <a:p>
            <a:pPr>
              <a:lnSpc>
                <a:spcPct val="130000"/>
              </a:lnSpc>
            </a:pPr>
            <a:r>
              <a:rPr lang="en" altLang="zh-CN" sz="1200" dirty="0">
                <a:solidFill>
                  <a:schemeClr val="bg1"/>
                </a:solidFill>
                <a:latin typeface="微软雅黑" panose="020B0503020204020204" pitchFamily="34" charset="-122"/>
                <a:ea typeface="微软雅黑" panose="020B0503020204020204" pitchFamily="34" charset="-122"/>
              </a:rPr>
              <a:t>And the final result is like this there 5 clusters in the map</a:t>
            </a:r>
          </a:p>
        </p:txBody>
      </p:sp>
      <p:grpSp>
        <p:nvGrpSpPr>
          <p:cNvPr id="15" name="组合 14">
            <a:extLst>
              <a:ext uri="{FF2B5EF4-FFF2-40B4-BE49-F238E27FC236}">
                <a16:creationId xmlns:a16="http://schemas.microsoft.com/office/drawing/2014/main" id="{60E8A0B6-6667-3D49-8477-C180895AF51F}"/>
              </a:ext>
            </a:extLst>
          </p:cNvPr>
          <p:cNvGrpSpPr/>
          <p:nvPr/>
        </p:nvGrpSpPr>
        <p:grpSpPr>
          <a:xfrm>
            <a:off x="8100392" y="0"/>
            <a:ext cx="719758" cy="839790"/>
            <a:chOff x="8100392" y="0"/>
            <a:chExt cx="719758" cy="839790"/>
          </a:xfrm>
        </p:grpSpPr>
        <p:sp>
          <p:nvSpPr>
            <p:cNvPr id="16" name="矩形 15">
              <a:extLst>
                <a:ext uri="{FF2B5EF4-FFF2-40B4-BE49-F238E27FC236}">
                  <a16:creationId xmlns:a16="http://schemas.microsoft.com/office/drawing/2014/main" id="{6C201071-43B3-0342-8C2D-23E3ED8AA315}"/>
                </a:ext>
              </a:extLst>
            </p:cNvPr>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782B1DD-ED16-8049-9275-C43D3A5CDFF9}"/>
                </a:ext>
              </a:extLst>
            </p:cNvPr>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0">
              <a:extLst>
                <a:ext uri="{FF2B5EF4-FFF2-40B4-BE49-F238E27FC236}">
                  <a16:creationId xmlns:a16="http://schemas.microsoft.com/office/drawing/2014/main" id="{F2890E29-EFC9-E440-A6F9-12C6AC4058BD}"/>
                </a:ext>
              </a:extLst>
            </p:cNvPr>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04</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9" name="TextBox 11">
              <a:extLst>
                <a:ext uri="{FF2B5EF4-FFF2-40B4-BE49-F238E27FC236}">
                  <a16:creationId xmlns:a16="http://schemas.microsoft.com/office/drawing/2014/main" id="{20791501-262D-A547-831B-293407C5DDE9}"/>
                </a:ext>
              </a:extLst>
            </p:cNvPr>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20" name="组合 19">
            <a:extLst>
              <a:ext uri="{FF2B5EF4-FFF2-40B4-BE49-F238E27FC236}">
                <a16:creationId xmlns:a16="http://schemas.microsoft.com/office/drawing/2014/main" id="{D3094D42-07DE-DB45-9C90-EB8541BCC671}"/>
              </a:ext>
            </a:extLst>
          </p:cNvPr>
          <p:cNvGrpSpPr/>
          <p:nvPr/>
        </p:nvGrpSpPr>
        <p:grpSpPr>
          <a:xfrm rot="5400000">
            <a:off x="306348" y="218606"/>
            <a:ext cx="679206" cy="644202"/>
            <a:chOff x="1318352" y="1779662"/>
            <a:chExt cx="1386628" cy="1315166"/>
          </a:xfrm>
        </p:grpSpPr>
        <p:sp>
          <p:nvSpPr>
            <p:cNvPr id="21" name="等腰三角形 22">
              <a:extLst>
                <a:ext uri="{FF2B5EF4-FFF2-40B4-BE49-F238E27FC236}">
                  <a16:creationId xmlns:a16="http://schemas.microsoft.com/office/drawing/2014/main" id="{1E986AE6-CBBB-8244-9861-7B4E4FBA5B7C}"/>
                </a:ext>
              </a:extLst>
            </p:cNvPr>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4">
              <a:extLst>
                <a:ext uri="{FF2B5EF4-FFF2-40B4-BE49-F238E27FC236}">
                  <a16:creationId xmlns:a16="http://schemas.microsoft.com/office/drawing/2014/main" id="{D8E53060-8DE6-FF43-B717-488866B31053}"/>
                </a:ext>
              </a:extLst>
            </p:cNvPr>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6">
              <a:extLst>
                <a:ext uri="{FF2B5EF4-FFF2-40B4-BE49-F238E27FC236}">
                  <a16:creationId xmlns:a16="http://schemas.microsoft.com/office/drawing/2014/main" id="{B84713A8-A1C7-C04F-B9C5-9BC4228A5F44}"/>
                </a:ext>
              </a:extLst>
            </p:cNvPr>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7">
              <a:extLst>
                <a:ext uri="{FF2B5EF4-FFF2-40B4-BE49-F238E27FC236}">
                  <a16:creationId xmlns:a16="http://schemas.microsoft.com/office/drawing/2014/main" id="{5B835CC5-AB62-0A41-86B8-95A3C0D68C87}"/>
                </a:ext>
              </a:extLst>
            </p:cNvPr>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6">
            <a:extLst>
              <a:ext uri="{FF2B5EF4-FFF2-40B4-BE49-F238E27FC236}">
                <a16:creationId xmlns:a16="http://schemas.microsoft.com/office/drawing/2014/main" id="{9E27EDAA-7C3A-5B41-AC9D-F8FE42DBC89B}"/>
              </a:ext>
            </a:extLst>
          </p:cNvPr>
          <p:cNvSpPr txBox="1"/>
          <p:nvPr/>
        </p:nvSpPr>
        <p:spPr>
          <a:xfrm>
            <a:off x="746410" y="195486"/>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Result</a:t>
            </a:r>
            <a:r>
              <a:rPr lang="zh-CN" altLang="en-US" dirty="0">
                <a:latin typeface="微软雅黑" panose="020B0503020204020204" pitchFamily="34" charset="-122"/>
              </a:rPr>
              <a:t> </a:t>
            </a:r>
            <a:r>
              <a:rPr lang="en-US" altLang="zh-CN" dirty="0">
                <a:latin typeface="微软雅黑" panose="020B0503020204020204" pitchFamily="34" charset="-122"/>
              </a:rPr>
              <a:t>&amp;</a:t>
            </a:r>
            <a:r>
              <a:rPr lang="zh-CN" altLang="en-US" dirty="0">
                <a:latin typeface="微软雅黑" panose="020B0503020204020204" pitchFamily="34" charset="-122"/>
              </a:rPr>
              <a:t> </a:t>
            </a:r>
            <a:r>
              <a:rPr lang="en-US" altLang="zh-CN" dirty="0">
                <a:latin typeface="微软雅黑" panose="020B0503020204020204" pitchFamily="34" charset="-122"/>
              </a:rPr>
              <a:t>Conclusion</a:t>
            </a:r>
            <a:endParaRPr lang="zh-CN" altLang="en-US" dirty="0">
              <a:latin typeface="微软雅黑" panose="020B0503020204020204" pitchFamily="34" charset="-122"/>
            </a:endParaRPr>
          </a:p>
        </p:txBody>
      </p:sp>
      <p:pic>
        <p:nvPicPr>
          <p:cNvPr id="3" name="图片 2">
            <a:extLst>
              <a:ext uri="{FF2B5EF4-FFF2-40B4-BE49-F238E27FC236}">
                <a16:creationId xmlns:a16="http://schemas.microsoft.com/office/drawing/2014/main" id="{6BD3FCC7-0F59-D742-83B6-FF1E980A90D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5576" y="1508003"/>
            <a:ext cx="5342838" cy="3062358"/>
          </a:xfrm>
          <a:prstGeom prst="rect">
            <a:avLst/>
          </a:prstGeom>
        </p:spPr>
      </p:pic>
    </p:spTree>
    <p:extLst>
      <p:ext uri="{BB962C8B-B14F-4D97-AF65-F5344CB8AC3E}">
        <p14:creationId xmlns:p14="http://schemas.microsoft.com/office/powerpoint/2010/main" val="424127269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0"/>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5"/>
                                        </p:tgtEl>
                                        <p:attrNameLst>
                                          <p:attrName>ppt_y</p:attrName>
                                        </p:attrNameLst>
                                      </p:cBhvr>
                                      <p:tavLst>
                                        <p:tav tm="0">
                                          <p:val>
                                            <p:strVal val="#ppt_y"/>
                                          </p:val>
                                        </p:tav>
                                        <p:tav tm="100000">
                                          <p:val>
                                            <p:strVal val="#ppt_y"/>
                                          </p:val>
                                        </p:tav>
                                      </p:tavLst>
                                    </p:anim>
                                    <p:anim calcmode="lin" valueType="num">
                                      <p:cBhvr>
                                        <p:cTn id="1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5281684" y="-27296"/>
            <a:ext cx="3862316" cy="5199798"/>
          </a:xfrm>
          <a:custGeom>
            <a:avLst/>
            <a:gdLst>
              <a:gd name="connsiteX0" fmla="*/ 0 w 3862316"/>
              <a:gd name="connsiteY0" fmla="*/ 0 h 5186150"/>
              <a:gd name="connsiteX1" fmla="*/ 3862316 w 3862316"/>
              <a:gd name="connsiteY1" fmla="*/ 27296 h 5186150"/>
              <a:gd name="connsiteX2" fmla="*/ 3862316 w 3862316"/>
              <a:gd name="connsiteY2" fmla="*/ 5186150 h 5186150"/>
              <a:gd name="connsiteX3" fmla="*/ 2606722 w 3862316"/>
              <a:gd name="connsiteY3" fmla="*/ 5186150 h 5186150"/>
              <a:gd name="connsiteX4" fmla="*/ 0 w 3862316"/>
              <a:gd name="connsiteY4" fmla="*/ 0 h 5186150"/>
              <a:gd name="connsiteX0" fmla="*/ 0 w 3862316"/>
              <a:gd name="connsiteY0" fmla="*/ 0 h 5199798"/>
              <a:gd name="connsiteX1" fmla="*/ 3862316 w 3862316"/>
              <a:gd name="connsiteY1" fmla="*/ 27296 h 5199798"/>
              <a:gd name="connsiteX2" fmla="*/ 3862316 w 3862316"/>
              <a:gd name="connsiteY2" fmla="*/ 5186150 h 5199798"/>
              <a:gd name="connsiteX3" fmla="*/ 2647665 w 3862316"/>
              <a:gd name="connsiteY3" fmla="*/ 5199798 h 5199798"/>
              <a:gd name="connsiteX4" fmla="*/ 0 w 3862316"/>
              <a:gd name="connsiteY4" fmla="*/ 0 h 519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316" h="5199798">
                <a:moveTo>
                  <a:pt x="0" y="0"/>
                </a:moveTo>
                <a:lnTo>
                  <a:pt x="3862316" y="27296"/>
                </a:lnTo>
                <a:lnTo>
                  <a:pt x="3862316" y="5186150"/>
                </a:lnTo>
                <a:lnTo>
                  <a:pt x="2647665" y="5199798"/>
                </a:lnTo>
                <a:lnTo>
                  <a:pt x="0" y="0"/>
                </a:lnTo>
                <a:close/>
              </a:path>
            </a:pathLst>
          </a:custGeom>
          <a:blipFill>
            <a:blip r:embed="rId3" cstate="email">
              <a:graysc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rot="16200000" flipV="1">
            <a:off x="5810442" y="3126743"/>
            <a:ext cx="1970474" cy="2069284"/>
            <a:chOff x="1" y="27426"/>
            <a:chExt cx="4873628" cy="5118020"/>
          </a:xfrm>
          <a:blipFill dpi="0" rotWithShape="1">
            <a:blip r:embed="rId4"/>
            <a:srcRect/>
            <a:stretch>
              <a:fillRect l="-1000" t="-10000" b="10000"/>
            </a:stretch>
          </a:blipFill>
        </p:grpSpPr>
        <p:sp>
          <p:nvSpPr>
            <p:cNvPr id="10" name="等腰三角形 9"/>
            <p:cNvSpPr/>
            <p:nvPr/>
          </p:nvSpPr>
          <p:spPr>
            <a:xfrm rot="5400000">
              <a:off x="-46297" y="73724"/>
              <a:ext cx="1720346" cy="16277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46298" y="904526"/>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46298" y="1764699"/>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1581452" y="904526"/>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6297" y="3471398"/>
              <a:ext cx="1720346" cy="16277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3199580" y="1763708"/>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6200000">
              <a:off x="-46164" y="2606926"/>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a:off x="1574492" y="1749888"/>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574774" y="2613767"/>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rot="5400000">
            <a:off x="306348" y="262628"/>
            <a:ext cx="679206" cy="644202"/>
            <a:chOff x="1318352" y="1779662"/>
            <a:chExt cx="1386628" cy="1315166"/>
          </a:xfrm>
        </p:grpSpPr>
        <p:sp>
          <p:nvSpPr>
            <p:cNvPr id="23" name="等腰三角形 2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任意多边形 6"/>
          <p:cNvSpPr/>
          <p:nvPr/>
        </p:nvSpPr>
        <p:spPr>
          <a:xfrm>
            <a:off x="7134761" y="0"/>
            <a:ext cx="2021114" cy="5177642"/>
          </a:xfrm>
          <a:custGeom>
            <a:avLst/>
            <a:gdLst>
              <a:gd name="connsiteX0" fmla="*/ 2006930 w 2006930"/>
              <a:gd name="connsiteY0" fmla="*/ 0 h 5177642"/>
              <a:gd name="connsiteX1" fmla="*/ 0 w 2006930"/>
              <a:gd name="connsiteY1" fmla="*/ 3669475 h 5177642"/>
              <a:gd name="connsiteX2" fmla="*/ 795647 w 2006930"/>
              <a:gd name="connsiteY2" fmla="*/ 5165766 h 5177642"/>
              <a:gd name="connsiteX3" fmla="*/ 2006930 w 2006930"/>
              <a:gd name="connsiteY3" fmla="*/ 5177642 h 5177642"/>
              <a:gd name="connsiteX4" fmla="*/ 2006930 w 2006930"/>
              <a:gd name="connsiteY4" fmla="*/ 0 h 5177642"/>
              <a:gd name="connsiteX0" fmla="*/ 2006930 w 2006930"/>
              <a:gd name="connsiteY0" fmla="*/ 0 h 5177642"/>
              <a:gd name="connsiteX1" fmla="*/ 0 w 2006930"/>
              <a:gd name="connsiteY1" fmla="*/ 3626945 h 5177642"/>
              <a:gd name="connsiteX2" fmla="*/ 795647 w 2006930"/>
              <a:gd name="connsiteY2" fmla="*/ 5165766 h 5177642"/>
              <a:gd name="connsiteX3" fmla="*/ 2006930 w 2006930"/>
              <a:gd name="connsiteY3" fmla="*/ 5177642 h 5177642"/>
              <a:gd name="connsiteX4" fmla="*/ 2006930 w 2006930"/>
              <a:gd name="connsiteY4" fmla="*/ 0 h 5177642"/>
              <a:gd name="connsiteX0" fmla="*/ 2006930 w 2006930"/>
              <a:gd name="connsiteY0" fmla="*/ 0 h 5177642"/>
              <a:gd name="connsiteX1" fmla="*/ 0 w 2006930"/>
              <a:gd name="connsiteY1" fmla="*/ 3626945 h 5177642"/>
              <a:gd name="connsiteX2" fmla="*/ 785014 w 2006930"/>
              <a:gd name="connsiteY2" fmla="*/ 5155133 h 5177642"/>
              <a:gd name="connsiteX3" fmla="*/ 2006930 w 2006930"/>
              <a:gd name="connsiteY3" fmla="*/ 5177642 h 5177642"/>
              <a:gd name="connsiteX4" fmla="*/ 2006930 w 2006930"/>
              <a:gd name="connsiteY4" fmla="*/ 0 h 5177642"/>
              <a:gd name="connsiteX0" fmla="*/ 2006930 w 2006930"/>
              <a:gd name="connsiteY0" fmla="*/ 0 h 5177642"/>
              <a:gd name="connsiteX1" fmla="*/ 0 w 2006930"/>
              <a:gd name="connsiteY1" fmla="*/ 3626945 h 5177642"/>
              <a:gd name="connsiteX2" fmla="*/ 785014 w 2006930"/>
              <a:gd name="connsiteY2" fmla="*/ 5165765 h 5177642"/>
              <a:gd name="connsiteX3" fmla="*/ 2006930 w 2006930"/>
              <a:gd name="connsiteY3" fmla="*/ 5177642 h 5177642"/>
              <a:gd name="connsiteX4" fmla="*/ 2006930 w 2006930"/>
              <a:gd name="connsiteY4" fmla="*/ 0 h 5177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6930" h="5177642">
                <a:moveTo>
                  <a:pt x="2006930" y="0"/>
                </a:moveTo>
                <a:lnTo>
                  <a:pt x="0" y="3626945"/>
                </a:lnTo>
                <a:lnTo>
                  <a:pt x="785014" y="5165765"/>
                </a:lnTo>
                <a:lnTo>
                  <a:pt x="2006930" y="5177642"/>
                </a:lnTo>
                <a:lnTo>
                  <a:pt x="2006930"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flipV="1">
            <a:off x="6056623" y="2463381"/>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6062210" y="3120426"/>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flipV="1">
            <a:off x="5652776" y="2438039"/>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0800000" flipV="1">
            <a:off x="4291022" y="4581157"/>
            <a:ext cx="592760" cy="560858"/>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7134761" y="0"/>
            <a:ext cx="2043806" cy="5172502"/>
            <a:chOff x="7121113" y="0"/>
            <a:chExt cx="2043806" cy="5172502"/>
          </a:xfrm>
        </p:grpSpPr>
        <p:cxnSp>
          <p:nvCxnSpPr>
            <p:cNvPr id="44" name="直接连接符 43"/>
            <p:cNvCxnSpPr/>
            <p:nvPr/>
          </p:nvCxnSpPr>
          <p:spPr>
            <a:xfrm flipH="1">
              <a:off x="8100393" y="3109808"/>
              <a:ext cx="1043607" cy="20626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8340746" y="3505208"/>
              <a:ext cx="824172" cy="164422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8559934" y="3980824"/>
              <a:ext cx="604985" cy="119167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8805231" y="4433418"/>
              <a:ext cx="359686" cy="7084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9035001" y="4886008"/>
              <a:ext cx="129918" cy="25590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7" idx="1"/>
            </p:cNvCxnSpPr>
            <p:nvPr/>
          </p:nvCxnSpPr>
          <p:spPr>
            <a:xfrm flipH="1">
              <a:off x="7121113" y="0"/>
              <a:ext cx="2009240" cy="362694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806869" y="386507"/>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Result</a:t>
            </a:r>
            <a:r>
              <a:rPr lang="zh-CN" altLang="en-US" dirty="0">
                <a:latin typeface="微软雅黑" panose="020B0503020204020204" pitchFamily="34" charset="-122"/>
              </a:rPr>
              <a:t> </a:t>
            </a:r>
            <a:r>
              <a:rPr lang="en-US" altLang="zh-CN" dirty="0">
                <a:latin typeface="微软雅黑" panose="020B0503020204020204" pitchFamily="34" charset="-122"/>
              </a:rPr>
              <a:t>&amp;</a:t>
            </a:r>
            <a:r>
              <a:rPr lang="zh-CN" altLang="en-US" dirty="0">
                <a:latin typeface="微软雅黑" panose="020B0503020204020204" pitchFamily="34" charset="-122"/>
              </a:rPr>
              <a:t> </a:t>
            </a:r>
            <a:r>
              <a:rPr lang="en-US" altLang="zh-CN" dirty="0">
                <a:latin typeface="微软雅黑" panose="020B0503020204020204" pitchFamily="34" charset="-122"/>
              </a:rPr>
              <a:t>Conclusion</a:t>
            </a:r>
            <a:endParaRPr lang="zh-CN" altLang="en-US" dirty="0">
              <a:latin typeface="微软雅黑" panose="020B0503020204020204" pitchFamily="34" charset="-122"/>
            </a:endParaRPr>
          </a:p>
        </p:txBody>
      </p:sp>
      <p:grpSp>
        <p:nvGrpSpPr>
          <p:cNvPr id="2" name="组合 1"/>
          <p:cNvGrpSpPr/>
          <p:nvPr/>
        </p:nvGrpSpPr>
        <p:grpSpPr>
          <a:xfrm>
            <a:off x="8100392" y="0"/>
            <a:ext cx="719758" cy="839790"/>
            <a:chOff x="8100392" y="0"/>
            <a:chExt cx="719758" cy="839790"/>
          </a:xfrm>
        </p:grpSpPr>
        <p:sp>
          <p:nvSpPr>
            <p:cNvPr id="3" name="矩形 2"/>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04</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6" name="TextBox 5"/>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76" name="TextBox 75"/>
          <p:cNvSpPr txBox="1"/>
          <p:nvPr/>
        </p:nvSpPr>
        <p:spPr>
          <a:xfrm>
            <a:off x="533475" y="854135"/>
            <a:ext cx="5185766" cy="4031873"/>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 altLang="zh-CN" sz="1200" dirty="0"/>
              <a:t>We check the details of 5 clusters. There 2 </a:t>
            </a:r>
            <a:r>
              <a:rPr lang="en" altLang="zh-CN" sz="1200" dirty="0" err="1"/>
              <a:t>clust</a:t>
            </a:r>
            <a:r>
              <a:rPr lang="en" altLang="zh-CN" sz="1200" dirty="0"/>
              <a:t> only contain 1 item, so we just discuss the rest 3 cluster. </a:t>
            </a:r>
          </a:p>
          <a:p>
            <a:endParaRPr lang="en" altLang="zh-CN" sz="1200" dirty="0"/>
          </a:p>
          <a:p>
            <a:r>
              <a:rPr lang="en" altLang="zh-CN" sz="1200" dirty="0"/>
              <a:t>We count the second cluster and see pic here We found 34 cat here and most of them are Coffee Shop, Chinese Restaurant, Fast Food Restaurant and Café. We call it </a:t>
            </a:r>
            <a:r>
              <a:rPr lang="en" altLang="zh-CN" dirty="0">
                <a:solidFill>
                  <a:srgbClr val="FF0000"/>
                </a:solidFill>
              </a:rPr>
              <a:t>local style cluster</a:t>
            </a:r>
            <a:r>
              <a:rPr lang="en" altLang="zh-CN" sz="1200" dirty="0"/>
              <a:t>.</a:t>
            </a:r>
          </a:p>
          <a:p>
            <a:endParaRPr lang="en" altLang="zh-CN" sz="1200" dirty="0"/>
          </a:p>
          <a:p>
            <a:r>
              <a:rPr lang="en" altLang="zh-CN" sz="1200" dirty="0"/>
              <a:t>We count the third cluster and see pic here We found 29 cat here and most of them are </a:t>
            </a:r>
            <a:r>
              <a:rPr lang="en" altLang="zh-CN" sz="1200" dirty="0" err="1"/>
              <a:t>Hotel,Japanese</a:t>
            </a:r>
            <a:r>
              <a:rPr lang="en" altLang="zh-CN" sz="1200" dirty="0"/>
              <a:t> </a:t>
            </a:r>
            <a:r>
              <a:rPr lang="en" altLang="zh-CN" sz="1200" dirty="0" err="1"/>
              <a:t>Restaurant,Shopping</a:t>
            </a:r>
            <a:r>
              <a:rPr lang="en" altLang="zh-CN" sz="1200" dirty="0"/>
              <a:t> </a:t>
            </a:r>
            <a:r>
              <a:rPr lang="en" altLang="zh-CN" sz="1200" dirty="0" err="1"/>
              <a:t>Mall,Korean</a:t>
            </a:r>
            <a:r>
              <a:rPr lang="en" altLang="zh-CN" sz="1200" dirty="0"/>
              <a:t> </a:t>
            </a:r>
            <a:r>
              <a:rPr lang="en" altLang="zh-CN" sz="1200" dirty="0" err="1"/>
              <a:t>Restaurant,Cocktail</a:t>
            </a:r>
            <a:r>
              <a:rPr lang="en" altLang="zh-CN" sz="1200" dirty="0"/>
              <a:t> </a:t>
            </a:r>
            <a:r>
              <a:rPr lang="en" altLang="zh-CN" sz="1200" dirty="0" err="1"/>
              <a:t>Bar,Fast</a:t>
            </a:r>
            <a:r>
              <a:rPr lang="en" altLang="zh-CN" sz="1200" dirty="0"/>
              <a:t> Food </a:t>
            </a:r>
            <a:r>
              <a:rPr lang="en" altLang="zh-CN" sz="1200" dirty="0" err="1"/>
              <a:t>Restaurant,Peking</a:t>
            </a:r>
            <a:r>
              <a:rPr lang="en" altLang="zh-CN" sz="1200" dirty="0"/>
              <a:t> Duck </a:t>
            </a:r>
            <a:r>
              <a:rPr lang="en" altLang="zh-CN" sz="1200" dirty="0" err="1"/>
              <a:t>Restaurant,Italian</a:t>
            </a:r>
            <a:r>
              <a:rPr lang="en" altLang="zh-CN" sz="1200" dirty="0"/>
              <a:t> Restaurant ,</a:t>
            </a:r>
            <a:r>
              <a:rPr lang="en" altLang="zh-CN" sz="1200" dirty="0" err="1"/>
              <a:t>Brewery,Asian</a:t>
            </a:r>
            <a:r>
              <a:rPr lang="en" altLang="zh-CN" sz="1200" dirty="0"/>
              <a:t> </a:t>
            </a:r>
            <a:r>
              <a:rPr lang="en" altLang="zh-CN" sz="1200" dirty="0" err="1"/>
              <a:t>Restaurant,French</a:t>
            </a:r>
            <a:r>
              <a:rPr lang="en" altLang="zh-CN" sz="1200" dirty="0"/>
              <a:t> </a:t>
            </a:r>
            <a:r>
              <a:rPr lang="en" altLang="zh-CN" sz="1200" dirty="0" err="1"/>
              <a:t>Restaurant,American</a:t>
            </a:r>
            <a:r>
              <a:rPr lang="en" altLang="zh-CN" sz="1200" dirty="0"/>
              <a:t> </a:t>
            </a:r>
            <a:r>
              <a:rPr lang="en" altLang="zh-CN" sz="1200" dirty="0" err="1"/>
              <a:t>Restaurant,Spanish</a:t>
            </a:r>
            <a:r>
              <a:rPr lang="en" altLang="zh-CN" sz="1200" dirty="0"/>
              <a:t> </a:t>
            </a:r>
            <a:r>
              <a:rPr lang="en" altLang="zh-CN" sz="1200" dirty="0" err="1"/>
              <a:t>Restaurant,Eastern</a:t>
            </a:r>
            <a:r>
              <a:rPr lang="en" altLang="zh-CN" sz="1200" dirty="0"/>
              <a:t> European </a:t>
            </a:r>
            <a:r>
              <a:rPr lang="en" altLang="zh-CN" sz="1200" dirty="0" err="1"/>
              <a:t>Restaurant,Cantonese</a:t>
            </a:r>
            <a:r>
              <a:rPr lang="en" altLang="zh-CN" sz="1200" dirty="0"/>
              <a:t> </a:t>
            </a:r>
            <a:r>
              <a:rPr lang="en" altLang="zh-CN" sz="1200" dirty="0" err="1"/>
              <a:t>Restaurant,Xinjiang</a:t>
            </a:r>
            <a:r>
              <a:rPr lang="en" altLang="zh-CN" sz="1200" dirty="0"/>
              <a:t> </a:t>
            </a:r>
            <a:r>
              <a:rPr lang="en" altLang="zh-CN" sz="1200" dirty="0" err="1"/>
              <a:t>Restaurant,Hunan</a:t>
            </a:r>
            <a:r>
              <a:rPr lang="en" altLang="zh-CN" sz="1200" dirty="0"/>
              <a:t> Restaurant and Pizza Place. We call it </a:t>
            </a:r>
            <a:r>
              <a:rPr lang="en" altLang="zh-CN" dirty="0">
                <a:solidFill>
                  <a:srgbClr val="FF0000"/>
                </a:solidFill>
              </a:rPr>
              <a:t>tasty food in different countries cluster</a:t>
            </a:r>
            <a:r>
              <a:rPr lang="en" altLang="zh-CN" sz="1200" dirty="0"/>
              <a:t>.</a:t>
            </a:r>
          </a:p>
          <a:p>
            <a:endParaRPr lang="en" altLang="zh-CN" sz="1200" dirty="0"/>
          </a:p>
          <a:p>
            <a:r>
              <a:rPr lang="en" altLang="zh-CN" sz="1200" dirty="0"/>
              <a:t>We count the fifth cluster and see pic here We found 28 cat here and most of them are between the second cluster and the third cluster. We call it </a:t>
            </a:r>
            <a:r>
              <a:rPr lang="en" altLang="zh-CN" dirty="0">
                <a:solidFill>
                  <a:srgbClr val="FF0000"/>
                </a:solidFill>
              </a:rPr>
              <a:t>choose it when you don't know what to choose cluster</a:t>
            </a:r>
            <a:r>
              <a:rPr lang="en" altLang="zh-CN" sz="1200" dirty="0"/>
              <a:t>.</a:t>
            </a:r>
          </a:p>
        </p:txBody>
      </p:sp>
      <p:grpSp>
        <p:nvGrpSpPr>
          <p:cNvPr id="49" name="组合 48"/>
          <p:cNvGrpSpPr/>
          <p:nvPr/>
        </p:nvGrpSpPr>
        <p:grpSpPr>
          <a:xfrm flipH="1">
            <a:off x="-2987" y="3850649"/>
            <a:ext cx="691756" cy="1304252"/>
            <a:chOff x="8190654" y="3315359"/>
            <a:chExt cx="974029" cy="1836452"/>
          </a:xfrm>
        </p:grpSpPr>
        <p:sp>
          <p:nvSpPr>
            <p:cNvPr id="50" name="等腰三角形 4"/>
            <p:cNvSpPr/>
            <p:nvPr/>
          </p:nvSpPr>
          <p:spPr>
            <a:xfrm rot="10800000" flipV="1">
              <a:off x="8810011" y="4538452"/>
              <a:ext cx="354672" cy="613359"/>
            </a:xfrm>
            <a:custGeom>
              <a:avLst/>
              <a:gdLst/>
              <a:ahLst/>
              <a:cxnLst/>
              <a:rect l="l" t="t" r="r" b="b"/>
              <a:pathLst>
                <a:path w="354672" h="613359">
                  <a:moveTo>
                    <a:pt x="30547" y="0"/>
                  </a:moveTo>
                  <a:lnTo>
                    <a:pt x="0" y="57806"/>
                  </a:lnTo>
                  <a:lnTo>
                    <a:pt x="0" y="613359"/>
                  </a:lnTo>
                  <a:lnTo>
                    <a:pt x="354672"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flipV="1">
              <a:off x="8190654" y="4538452"/>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7"/>
            <p:cNvSpPr/>
            <p:nvPr/>
          </p:nvSpPr>
          <p:spPr>
            <a:xfrm rot="10800000" flipV="1">
              <a:off x="8834135" y="3315359"/>
              <a:ext cx="330515" cy="613359"/>
            </a:xfrm>
            <a:custGeom>
              <a:avLst/>
              <a:gdLst/>
              <a:ahLst/>
              <a:cxnLst/>
              <a:rect l="l" t="t" r="r" b="b"/>
              <a:pathLst>
                <a:path w="330515" h="613359">
                  <a:moveTo>
                    <a:pt x="6390" y="0"/>
                  </a:moveTo>
                  <a:lnTo>
                    <a:pt x="0" y="12092"/>
                  </a:lnTo>
                  <a:lnTo>
                    <a:pt x="0" y="613359"/>
                  </a:lnTo>
                  <a:lnTo>
                    <a:pt x="330515"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flipV="1">
              <a:off x="8516399" y="4538401"/>
              <a:ext cx="648251" cy="613359"/>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9"/>
            <p:cNvSpPr/>
            <p:nvPr/>
          </p:nvSpPr>
          <p:spPr>
            <a:xfrm flipV="1">
              <a:off x="8839343" y="3927715"/>
              <a:ext cx="325307" cy="613359"/>
            </a:xfrm>
            <a:custGeom>
              <a:avLst/>
              <a:gdLst/>
              <a:ahLst/>
              <a:cxnLst/>
              <a:rect l="l" t="t" r="r" b="b"/>
              <a:pathLst>
                <a:path w="325307" h="613359">
                  <a:moveTo>
                    <a:pt x="0" y="613359"/>
                  </a:moveTo>
                  <a:lnTo>
                    <a:pt x="325307" y="613359"/>
                  </a:lnTo>
                  <a:lnTo>
                    <a:pt x="325307" y="2235"/>
                  </a:lnTo>
                  <a:lnTo>
                    <a:pt x="324126"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flipV="1">
              <a:off x="8513821" y="3927609"/>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rot="14477046">
            <a:off x="5120535" y="4171799"/>
            <a:ext cx="701146" cy="1315166"/>
            <a:chOff x="1662042" y="2517973"/>
            <a:chExt cx="701146" cy="1315166"/>
          </a:xfrm>
        </p:grpSpPr>
        <p:sp>
          <p:nvSpPr>
            <p:cNvPr id="57" name="等腰三角形 56"/>
            <p:cNvSpPr/>
            <p:nvPr/>
          </p:nvSpPr>
          <p:spPr>
            <a:xfrm rot="10800000" flipV="1">
              <a:off x="1662042" y="251797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flipV="1">
              <a:off x="1667629" y="3175018"/>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262636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500"/>
                                  </p:stCondLst>
                                  <p:childTnLst>
                                    <p:set>
                                      <p:cBhvr>
                                        <p:cTn id="6" dur="1" fill="hold">
                                          <p:stCondLst>
                                            <p:cond delay="0"/>
                                          </p:stCondLst>
                                        </p:cTn>
                                        <p:tgtEl>
                                          <p:spTgt spid="41"/>
                                        </p:tgtEl>
                                        <p:attrNameLst>
                                          <p:attrName>style.visibility</p:attrName>
                                        </p:attrNameLst>
                                      </p:cBhvr>
                                      <p:to>
                                        <p:strVal val="visible"/>
                                      </p:to>
                                    </p:set>
                                  </p:childTnLst>
                                </p:cTn>
                              </p:par>
                              <p:par>
                                <p:cTn id="7" presetID="41" presetClass="entr" presetSubtype="0" fill="hold" grpId="0" nodeType="withEffect">
                                  <p:stCondLst>
                                    <p:cond delay="1500"/>
                                  </p:stCondLst>
                                  <p:iterate type="lt">
                                    <p:tmPct val="10000"/>
                                  </p:iterate>
                                  <p:childTnLst>
                                    <p:set>
                                      <p:cBhvr>
                                        <p:cTn id="8" dur="1" fill="hold">
                                          <p:stCondLst>
                                            <p:cond delay="0"/>
                                          </p:stCondLst>
                                        </p:cTn>
                                        <p:tgtEl>
                                          <p:spTgt spid="64"/>
                                        </p:tgtEl>
                                        <p:attrNameLst>
                                          <p:attrName>style.visibility</p:attrName>
                                        </p:attrNameLst>
                                      </p:cBhvr>
                                      <p:to>
                                        <p:strVal val="visible"/>
                                      </p:to>
                                    </p:set>
                                    <p:anim calcmode="lin" valueType="num">
                                      <p:cBhvr>
                                        <p:cTn id="9"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10" dur="500" fill="hold"/>
                                        <p:tgtEl>
                                          <p:spTgt spid="64"/>
                                        </p:tgtEl>
                                        <p:attrNameLst>
                                          <p:attrName>ppt_y</p:attrName>
                                        </p:attrNameLst>
                                      </p:cBhvr>
                                      <p:tavLst>
                                        <p:tav tm="0">
                                          <p:val>
                                            <p:strVal val="#ppt_y"/>
                                          </p:val>
                                        </p:tav>
                                        <p:tav tm="100000">
                                          <p:val>
                                            <p:strVal val="#ppt_y"/>
                                          </p:val>
                                        </p:tav>
                                      </p:tavLst>
                                    </p:anim>
                                    <p:anim calcmode="lin" valueType="num">
                                      <p:cBhvr>
                                        <p:cTn id="11"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12"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13" dur="500" tmFilter="0,0; .5, 1; 1, 1"/>
                                        <p:tgtEl>
                                          <p:spTgt spid="64"/>
                                        </p:tgtEl>
                                      </p:cBhvr>
                                    </p:animEffect>
                                  </p:childTnLst>
                                </p:cTn>
                              </p:par>
                              <p:par>
                                <p:cTn id="14" presetID="1" presetClass="entr" presetSubtype="0" fill="hold" grpId="0" nodeType="withEffect">
                                  <p:stCondLst>
                                    <p:cond delay="2700"/>
                                  </p:stCondLst>
                                  <p:childTnLst>
                                    <p:set>
                                      <p:cBhvr>
                                        <p:cTn id="15" dur="1" fill="hold">
                                          <p:stCondLst>
                                            <p:cond delay="0"/>
                                          </p:stCondLst>
                                        </p:cTn>
                                        <p:tgtEl>
                                          <p:spTgt spid="76"/>
                                        </p:tgtEl>
                                        <p:attrNameLst>
                                          <p:attrName>style.visibility</p:attrName>
                                        </p:attrNameLst>
                                      </p:cBhvr>
                                      <p:to>
                                        <p:strVal val="visible"/>
                                      </p:to>
                                    </p:set>
                                  </p:childTnLst>
                                </p:cTn>
                              </p:par>
                              <p:par>
                                <p:cTn id="16" presetID="2" presetClass="entr" presetSubtype="1"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0-#ppt_h/2"/>
                                          </p:val>
                                        </p:tav>
                                        <p:tav tm="100000">
                                          <p:val>
                                            <p:strVal val="#ppt_y"/>
                                          </p:val>
                                        </p:tav>
                                      </p:tavLst>
                                    </p:anim>
                                  </p:childTnLst>
                                </p:cTn>
                              </p:par>
                              <p:par>
                                <p:cTn id="20" presetID="2" presetClass="entr" presetSubtype="6" fill="hold" grpId="0" nodeType="withEffect">
                                  <p:stCondLst>
                                    <p:cond delay="50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1+#ppt_w/2"/>
                                          </p:val>
                                        </p:tav>
                                        <p:tav tm="100000">
                                          <p:val>
                                            <p:strVal val="#ppt_x"/>
                                          </p:val>
                                        </p:tav>
                                      </p:tavLst>
                                    </p:anim>
                                    <p:anim calcmode="lin" valueType="num">
                                      <p:cBhvr additive="base">
                                        <p:cTn id="23" dur="500" fill="hold"/>
                                        <p:tgtEl>
                                          <p:spTgt spid="3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40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1+#ppt_w/2"/>
                                          </p:val>
                                        </p:tav>
                                        <p:tav tm="100000">
                                          <p:val>
                                            <p:strVal val="#ppt_x"/>
                                          </p:val>
                                        </p:tav>
                                      </p:tavLst>
                                    </p:anim>
                                    <p:anim calcmode="lin" valueType="num">
                                      <p:cBhvr additive="base">
                                        <p:cTn id="27" dur="500" fill="hold"/>
                                        <p:tgtEl>
                                          <p:spTgt spid="31"/>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1+#ppt_w/2"/>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64" grpId="0"/>
      <p:bldP spid="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8100392" y="0"/>
            <a:ext cx="719758" cy="839790"/>
            <a:chOff x="8100392" y="0"/>
            <a:chExt cx="719758" cy="839790"/>
          </a:xfrm>
        </p:grpSpPr>
        <p:sp>
          <p:nvSpPr>
            <p:cNvPr id="9" name="矩形 8"/>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04</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2" name="TextBox 11"/>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14" name="组合 13"/>
          <p:cNvGrpSpPr/>
          <p:nvPr/>
        </p:nvGrpSpPr>
        <p:grpSpPr>
          <a:xfrm rot="10800000" flipH="1" flipV="1">
            <a:off x="-887" y="1788505"/>
            <a:ext cx="2395648" cy="2530218"/>
            <a:chOff x="1" y="-1947"/>
            <a:chExt cx="4873628" cy="5147393"/>
          </a:xfrm>
        </p:grpSpPr>
        <p:sp>
          <p:nvSpPr>
            <p:cNvPr id="15" name="等腰三角形 14"/>
            <p:cNvSpPr/>
            <p:nvPr/>
          </p:nvSpPr>
          <p:spPr>
            <a:xfrm rot="5400000">
              <a:off x="-4629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6200000">
              <a:off x="-4629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a:off x="-4629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581452" y="904526"/>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4629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3199580" y="1763708"/>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a:off x="-4616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1574492"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1574774" y="2613767"/>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0" y="3056969"/>
            <a:ext cx="9144000" cy="2095352"/>
          </a:xfrm>
          <a:custGeom>
            <a:avLst/>
            <a:gdLst/>
            <a:ahLst/>
            <a:cxnLst/>
            <a:rect l="l" t="t" r="r" b="b"/>
            <a:pathLst>
              <a:path w="9144000" h="2095352">
                <a:moveTo>
                  <a:pt x="2605316" y="0"/>
                </a:moveTo>
                <a:lnTo>
                  <a:pt x="9144000" y="0"/>
                </a:lnTo>
                <a:lnTo>
                  <a:pt x="9144000" y="2095352"/>
                </a:lnTo>
                <a:lnTo>
                  <a:pt x="0" y="2095352"/>
                </a:lnTo>
                <a:lnTo>
                  <a:pt x="0" y="1412864"/>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组合 93"/>
          <p:cNvGrpSpPr/>
          <p:nvPr/>
        </p:nvGrpSpPr>
        <p:grpSpPr>
          <a:xfrm>
            <a:off x="2654202" y="1410415"/>
            <a:ext cx="1899770" cy="1637732"/>
            <a:chOff x="2614367" y="2103562"/>
            <a:chExt cx="1899770" cy="1637732"/>
          </a:xfrm>
        </p:grpSpPr>
        <p:sp>
          <p:nvSpPr>
            <p:cNvPr id="30" name="等腰三角形 29"/>
            <p:cNvSpPr/>
            <p:nvPr/>
          </p:nvSpPr>
          <p:spPr>
            <a:xfrm>
              <a:off x="2614367" y="2103562"/>
              <a:ext cx="1899770" cy="1637732"/>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2699792" y="3616268"/>
              <a:ext cx="17449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51151" y="3505944"/>
              <a:ext cx="16220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830664" y="3395625"/>
              <a:ext cx="14868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878372" y="3285306"/>
              <a:ext cx="13835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941983" y="3174987"/>
              <a:ext cx="12324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037398" y="3064668"/>
              <a:ext cx="10813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077155" y="2954349"/>
              <a:ext cx="9939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124863" y="2844030"/>
              <a:ext cx="8587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193576" y="2733711"/>
              <a:ext cx="7369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275463" y="2623392"/>
              <a:ext cx="6005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316406" y="2513073"/>
              <a:ext cx="5002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384645" y="2402754"/>
              <a:ext cx="3548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450866" y="2292435"/>
              <a:ext cx="2305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5" name="等腰三角形 94"/>
          <p:cNvSpPr/>
          <p:nvPr/>
        </p:nvSpPr>
        <p:spPr>
          <a:xfrm>
            <a:off x="2829677" y="1585539"/>
            <a:ext cx="1548820" cy="133519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组合 97"/>
          <p:cNvGrpSpPr/>
          <p:nvPr/>
        </p:nvGrpSpPr>
        <p:grpSpPr>
          <a:xfrm>
            <a:off x="4803724" y="1410415"/>
            <a:ext cx="1899770" cy="1637732"/>
            <a:chOff x="2614367" y="2103562"/>
            <a:chExt cx="1899770" cy="1637732"/>
          </a:xfrm>
        </p:grpSpPr>
        <p:sp>
          <p:nvSpPr>
            <p:cNvPr id="100" name="等腰三角形 99"/>
            <p:cNvSpPr/>
            <p:nvPr/>
          </p:nvSpPr>
          <p:spPr>
            <a:xfrm>
              <a:off x="2614367" y="2103562"/>
              <a:ext cx="1899770" cy="1637732"/>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p:cNvCxnSpPr/>
            <p:nvPr/>
          </p:nvCxnSpPr>
          <p:spPr>
            <a:xfrm>
              <a:off x="2699792" y="3616268"/>
              <a:ext cx="17449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2751151" y="3505944"/>
              <a:ext cx="16220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830664" y="3395625"/>
              <a:ext cx="14868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878372" y="3285306"/>
              <a:ext cx="13835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2941983" y="3174987"/>
              <a:ext cx="12324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3037398" y="3064668"/>
              <a:ext cx="10813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3077155" y="2954349"/>
              <a:ext cx="9939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3124863" y="2844030"/>
              <a:ext cx="8587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3193576" y="2733711"/>
              <a:ext cx="7369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3275463" y="2623392"/>
              <a:ext cx="6005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3316406" y="2513073"/>
              <a:ext cx="5002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384645" y="2402754"/>
              <a:ext cx="3548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3450866" y="2292435"/>
              <a:ext cx="2305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9" name="等腰三角形 98"/>
          <p:cNvSpPr/>
          <p:nvPr/>
        </p:nvSpPr>
        <p:spPr>
          <a:xfrm>
            <a:off x="4979199" y="1585539"/>
            <a:ext cx="1548820" cy="133519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5" name="组合 114"/>
          <p:cNvGrpSpPr/>
          <p:nvPr/>
        </p:nvGrpSpPr>
        <p:grpSpPr>
          <a:xfrm>
            <a:off x="6953247" y="1410415"/>
            <a:ext cx="1899770" cy="1637732"/>
            <a:chOff x="2614367" y="2103562"/>
            <a:chExt cx="1899770" cy="1637732"/>
          </a:xfrm>
        </p:grpSpPr>
        <p:sp>
          <p:nvSpPr>
            <p:cNvPr id="117" name="等腰三角形 116"/>
            <p:cNvSpPr/>
            <p:nvPr/>
          </p:nvSpPr>
          <p:spPr>
            <a:xfrm>
              <a:off x="2614367" y="2103562"/>
              <a:ext cx="1899770" cy="1637732"/>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8" name="直接连接符 117"/>
            <p:cNvCxnSpPr/>
            <p:nvPr/>
          </p:nvCxnSpPr>
          <p:spPr>
            <a:xfrm>
              <a:off x="2699792" y="3616268"/>
              <a:ext cx="17449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2751151" y="3505944"/>
              <a:ext cx="16220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830664" y="3395625"/>
              <a:ext cx="14868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78372" y="3285306"/>
              <a:ext cx="13835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941983" y="3174987"/>
              <a:ext cx="12324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3037398" y="3064668"/>
              <a:ext cx="10813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3077155" y="2954349"/>
              <a:ext cx="9939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124863" y="2844030"/>
              <a:ext cx="8587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3193576" y="2733711"/>
              <a:ext cx="7369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3275463" y="2623392"/>
              <a:ext cx="6005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3316406" y="2513073"/>
              <a:ext cx="5002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384645" y="2402754"/>
              <a:ext cx="3548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450866" y="2292435"/>
              <a:ext cx="2305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6" name="等腰三角形 115"/>
          <p:cNvSpPr/>
          <p:nvPr/>
        </p:nvSpPr>
        <p:spPr>
          <a:xfrm>
            <a:off x="7128722" y="1585539"/>
            <a:ext cx="1548820" cy="133519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3" name="组合 142"/>
          <p:cNvGrpSpPr/>
          <p:nvPr/>
        </p:nvGrpSpPr>
        <p:grpSpPr>
          <a:xfrm>
            <a:off x="3262595" y="2127159"/>
            <a:ext cx="627436" cy="478740"/>
            <a:chOff x="9406943" y="886174"/>
            <a:chExt cx="627436" cy="478740"/>
          </a:xfrm>
        </p:grpSpPr>
        <p:sp>
          <p:nvSpPr>
            <p:cNvPr id="144" name="Freeform 112"/>
            <p:cNvSpPr>
              <a:spLocks noEditPoints="1"/>
            </p:cNvSpPr>
            <p:nvPr/>
          </p:nvSpPr>
          <p:spPr bwMode="auto">
            <a:xfrm>
              <a:off x="9483106" y="886174"/>
              <a:ext cx="482364" cy="301026"/>
            </a:xfrm>
            <a:custGeom>
              <a:avLst/>
              <a:gdLst>
                <a:gd name="T0" fmla="*/ 52 w 56"/>
                <a:gd name="T1" fmla="*/ 0 h 35"/>
                <a:gd name="T2" fmla="*/ 4 w 56"/>
                <a:gd name="T3" fmla="*/ 0 h 35"/>
                <a:gd name="T4" fmla="*/ 0 w 56"/>
                <a:gd name="T5" fmla="*/ 4 h 35"/>
                <a:gd name="T6" fmla="*/ 0 w 56"/>
                <a:gd name="T7" fmla="*/ 31 h 35"/>
                <a:gd name="T8" fmla="*/ 4 w 56"/>
                <a:gd name="T9" fmla="*/ 35 h 35"/>
                <a:gd name="T10" fmla="*/ 52 w 56"/>
                <a:gd name="T11" fmla="*/ 35 h 35"/>
                <a:gd name="T12" fmla="*/ 56 w 56"/>
                <a:gd name="T13" fmla="*/ 31 h 35"/>
                <a:gd name="T14" fmla="*/ 56 w 56"/>
                <a:gd name="T15" fmla="*/ 4 h 35"/>
                <a:gd name="T16" fmla="*/ 52 w 56"/>
                <a:gd name="T17" fmla="*/ 0 h 35"/>
                <a:gd name="T18" fmla="*/ 49 w 56"/>
                <a:gd name="T19" fmla="*/ 27 h 35"/>
                <a:gd name="T20" fmla="*/ 46 w 56"/>
                <a:gd name="T21" fmla="*/ 30 h 35"/>
                <a:gd name="T22" fmla="*/ 9 w 56"/>
                <a:gd name="T23" fmla="*/ 30 h 35"/>
                <a:gd name="T24" fmla="*/ 6 w 56"/>
                <a:gd name="T25" fmla="*/ 27 h 35"/>
                <a:gd name="T26" fmla="*/ 6 w 56"/>
                <a:gd name="T27" fmla="*/ 8 h 35"/>
                <a:gd name="T28" fmla="*/ 9 w 56"/>
                <a:gd name="T29" fmla="*/ 5 h 35"/>
                <a:gd name="T30" fmla="*/ 46 w 56"/>
                <a:gd name="T31" fmla="*/ 5 h 35"/>
                <a:gd name="T32" fmla="*/ 49 w 56"/>
                <a:gd name="T33" fmla="*/ 8 h 35"/>
                <a:gd name="T34" fmla="*/ 49 w 56"/>
                <a:gd name="T35"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35">
                  <a:moveTo>
                    <a:pt x="52" y="0"/>
                  </a:moveTo>
                  <a:cubicBezTo>
                    <a:pt x="4" y="0"/>
                    <a:pt x="4" y="0"/>
                    <a:pt x="4" y="0"/>
                  </a:cubicBezTo>
                  <a:cubicBezTo>
                    <a:pt x="2" y="0"/>
                    <a:pt x="0" y="2"/>
                    <a:pt x="0" y="4"/>
                  </a:cubicBezTo>
                  <a:cubicBezTo>
                    <a:pt x="0" y="31"/>
                    <a:pt x="0" y="31"/>
                    <a:pt x="0" y="31"/>
                  </a:cubicBezTo>
                  <a:cubicBezTo>
                    <a:pt x="0" y="33"/>
                    <a:pt x="2" y="35"/>
                    <a:pt x="4" y="35"/>
                  </a:cubicBezTo>
                  <a:cubicBezTo>
                    <a:pt x="52" y="35"/>
                    <a:pt x="52" y="35"/>
                    <a:pt x="52" y="35"/>
                  </a:cubicBezTo>
                  <a:cubicBezTo>
                    <a:pt x="54" y="35"/>
                    <a:pt x="56" y="33"/>
                    <a:pt x="56" y="31"/>
                  </a:cubicBezTo>
                  <a:cubicBezTo>
                    <a:pt x="56" y="4"/>
                    <a:pt x="56" y="4"/>
                    <a:pt x="56" y="4"/>
                  </a:cubicBezTo>
                  <a:cubicBezTo>
                    <a:pt x="56" y="2"/>
                    <a:pt x="54" y="0"/>
                    <a:pt x="52" y="0"/>
                  </a:cubicBezTo>
                  <a:close/>
                  <a:moveTo>
                    <a:pt x="49" y="27"/>
                  </a:moveTo>
                  <a:cubicBezTo>
                    <a:pt x="49" y="29"/>
                    <a:pt x="48" y="30"/>
                    <a:pt x="46" y="30"/>
                  </a:cubicBezTo>
                  <a:cubicBezTo>
                    <a:pt x="9" y="30"/>
                    <a:pt x="9" y="30"/>
                    <a:pt x="9" y="30"/>
                  </a:cubicBezTo>
                  <a:cubicBezTo>
                    <a:pt x="7" y="30"/>
                    <a:pt x="6" y="29"/>
                    <a:pt x="6" y="27"/>
                  </a:cubicBezTo>
                  <a:cubicBezTo>
                    <a:pt x="6" y="8"/>
                    <a:pt x="6" y="8"/>
                    <a:pt x="6" y="8"/>
                  </a:cubicBezTo>
                  <a:cubicBezTo>
                    <a:pt x="6" y="6"/>
                    <a:pt x="7" y="5"/>
                    <a:pt x="9" y="5"/>
                  </a:cubicBezTo>
                  <a:cubicBezTo>
                    <a:pt x="46" y="5"/>
                    <a:pt x="46" y="5"/>
                    <a:pt x="46" y="5"/>
                  </a:cubicBezTo>
                  <a:cubicBezTo>
                    <a:pt x="48" y="5"/>
                    <a:pt x="49" y="6"/>
                    <a:pt x="49" y="8"/>
                  </a:cubicBezTo>
                  <a:lnTo>
                    <a:pt x="49" y="27"/>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13"/>
            <p:cNvSpPr>
              <a:spLocks noEditPoints="1"/>
            </p:cNvSpPr>
            <p:nvPr/>
          </p:nvSpPr>
          <p:spPr bwMode="auto">
            <a:xfrm>
              <a:off x="9406943" y="1201707"/>
              <a:ext cx="627436" cy="163207"/>
            </a:xfrm>
            <a:custGeom>
              <a:avLst/>
              <a:gdLst>
                <a:gd name="T0" fmla="*/ 67 w 73"/>
                <a:gd name="T1" fmla="*/ 3 h 19"/>
                <a:gd name="T2" fmla="*/ 63 w 73"/>
                <a:gd name="T3" fmla="*/ 0 h 19"/>
                <a:gd name="T4" fmla="*/ 10 w 73"/>
                <a:gd name="T5" fmla="*/ 0 h 19"/>
                <a:gd name="T6" fmla="*/ 7 w 73"/>
                <a:gd name="T7" fmla="*/ 3 h 19"/>
                <a:gd name="T8" fmla="*/ 1 w 73"/>
                <a:gd name="T9" fmla="*/ 13 h 19"/>
                <a:gd name="T10" fmla="*/ 73 w 73"/>
                <a:gd name="T11" fmla="*/ 13 h 19"/>
                <a:gd name="T12" fmla="*/ 67 w 73"/>
                <a:gd name="T13" fmla="*/ 3 h 19"/>
                <a:gd name="T14" fmla="*/ 25 w 73"/>
                <a:gd name="T15" fmla="*/ 12 h 19"/>
                <a:gd name="T16" fmla="*/ 27 w 73"/>
                <a:gd name="T17" fmla="*/ 9 h 19"/>
                <a:gd name="T18" fmla="*/ 47 w 73"/>
                <a:gd name="T19" fmla="*/ 9 h 19"/>
                <a:gd name="T20" fmla="*/ 48 w 73"/>
                <a:gd name="T21" fmla="*/ 12 h 19"/>
                <a:gd name="T22" fmla="*/ 25 w 73"/>
                <a:gd name="T23" fmla="*/ 12 h 19"/>
                <a:gd name="T24" fmla="*/ 62 w 73"/>
                <a:gd name="T25" fmla="*/ 7 h 19"/>
                <a:gd name="T26" fmla="*/ 12 w 73"/>
                <a:gd name="T27" fmla="*/ 7 h 19"/>
                <a:gd name="T28" fmla="*/ 9 w 73"/>
                <a:gd name="T29" fmla="*/ 6 h 19"/>
                <a:gd name="T30" fmla="*/ 10 w 73"/>
                <a:gd name="T31" fmla="*/ 3 h 19"/>
                <a:gd name="T32" fmla="*/ 13 w 73"/>
                <a:gd name="T33" fmla="*/ 2 h 19"/>
                <a:gd name="T34" fmla="*/ 61 w 73"/>
                <a:gd name="T35" fmla="*/ 2 h 19"/>
                <a:gd name="T36" fmla="*/ 63 w 73"/>
                <a:gd name="T37" fmla="*/ 3 h 19"/>
                <a:gd name="T38" fmla="*/ 65 w 73"/>
                <a:gd name="T39" fmla="*/ 6 h 19"/>
                <a:gd name="T40" fmla="*/ 62 w 73"/>
                <a:gd name="T41" fmla="*/ 7 h 19"/>
                <a:gd name="T42" fmla="*/ 0 w 73"/>
                <a:gd name="T43" fmla="*/ 15 h 19"/>
                <a:gd name="T44" fmla="*/ 3 w 73"/>
                <a:gd name="T45" fmla="*/ 19 h 19"/>
                <a:gd name="T46" fmla="*/ 70 w 73"/>
                <a:gd name="T47" fmla="*/ 19 h 19"/>
                <a:gd name="T48" fmla="*/ 73 w 73"/>
                <a:gd name="T49" fmla="*/ 15 h 19"/>
                <a:gd name="T50" fmla="*/ 0 w 73"/>
                <a:gd name="T5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19">
                  <a:moveTo>
                    <a:pt x="67" y="3"/>
                  </a:moveTo>
                  <a:cubicBezTo>
                    <a:pt x="66" y="1"/>
                    <a:pt x="65" y="0"/>
                    <a:pt x="63" y="0"/>
                  </a:cubicBezTo>
                  <a:cubicBezTo>
                    <a:pt x="10" y="0"/>
                    <a:pt x="10" y="0"/>
                    <a:pt x="10" y="0"/>
                  </a:cubicBezTo>
                  <a:cubicBezTo>
                    <a:pt x="8" y="0"/>
                    <a:pt x="7" y="2"/>
                    <a:pt x="7" y="3"/>
                  </a:cubicBezTo>
                  <a:cubicBezTo>
                    <a:pt x="1" y="13"/>
                    <a:pt x="1" y="13"/>
                    <a:pt x="1" y="13"/>
                  </a:cubicBezTo>
                  <a:cubicBezTo>
                    <a:pt x="73" y="13"/>
                    <a:pt x="73" y="13"/>
                    <a:pt x="73" y="13"/>
                  </a:cubicBezTo>
                  <a:lnTo>
                    <a:pt x="67" y="3"/>
                  </a:lnTo>
                  <a:close/>
                  <a:moveTo>
                    <a:pt x="25" y="12"/>
                  </a:moveTo>
                  <a:cubicBezTo>
                    <a:pt x="27" y="9"/>
                    <a:pt x="27" y="9"/>
                    <a:pt x="27" y="9"/>
                  </a:cubicBezTo>
                  <a:cubicBezTo>
                    <a:pt x="47" y="9"/>
                    <a:pt x="47" y="9"/>
                    <a:pt x="47" y="9"/>
                  </a:cubicBezTo>
                  <a:cubicBezTo>
                    <a:pt x="48" y="12"/>
                    <a:pt x="48" y="12"/>
                    <a:pt x="48" y="12"/>
                  </a:cubicBezTo>
                  <a:lnTo>
                    <a:pt x="25" y="12"/>
                  </a:lnTo>
                  <a:close/>
                  <a:moveTo>
                    <a:pt x="62" y="7"/>
                  </a:moveTo>
                  <a:cubicBezTo>
                    <a:pt x="12" y="7"/>
                    <a:pt x="12" y="7"/>
                    <a:pt x="12" y="7"/>
                  </a:cubicBezTo>
                  <a:cubicBezTo>
                    <a:pt x="9" y="7"/>
                    <a:pt x="9" y="6"/>
                    <a:pt x="9" y="6"/>
                  </a:cubicBezTo>
                  <a:cubicBezTo>
                    <a:pt x="10" y="3"/>
                    <a:pt x="10" y="3"/>
                    <a:pt x="10" y="3"/>
                  </a:cubicBezTo>
                  <a:cubicBezTo>
                    <a:pt x="11" y="3"/>
                    <a:pt x="11" y="2"/>
                    <a:pt x="13" y="2"/>
                  </a:cubicBezTo>
                  <a:cubicBezTo>
                    <a:pt x="61" y="2"/>
                    <a:pt x="61" y="2"/>
                    <a:pt x="61" y="2"/>
                  </a:cubicBezTo>
                  <a:cubicBezTo>
                    <a:pt x="62" y="2"/>
                    <a:pt x="63" y="3"/>
                    <a:pt x="63" y="3"/>
                  </a:cubicBezTo>
                  <a:cubicBezTo>
                    <a:pt x="65" y="6"/>
                    <a:pt x="65" y="6"/>
                    <a:pt x="65" y="6"/>
                  </a:cubicBezTo>
                  <a:cubicBezTo>
                    <a:pt x="65" y="6"/>
                    <a:pt x="65" y="7"/>
                    <a:pt x="62" y="7"/>
                  </a:cubicBezTo>
                  <a:close/>
                  <a:moveTo>
                    <a:pt x="0" y="15"/>
                  </a:moveTo>
                  <a:cubicBezTo>
                    <a:pt x="0" y="16"/>
                    <a:pt x="2" y="17"/>
                    <a:pt x="3" y="19"/>
                  </a:cubicBezTo>
                  <a:cubicBezTo>
                    <a:pt x="70" y="19"/>
                    <a:pt x="70" y="19"/>
                    <a:pt x="70" y="19"/>
                  </a:cubicBezTo>
                  <a:cubicBezTo>
                    <a:pt x="72" y="17"/>
                    <a:pt x="73" y="16"/>
                    <a:pt x="73" y="15"/>
                  </a:cubicBezTo>
                  <a:lnTo>
                    <a:pt x="0" y="15"/>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6" name="Freeform 123"/>
          <p:cNvSpPr>
            <a:spLocks noEditPoints="1"/>
          </p:cNvSpPr>
          <p:nvPr/>
        </p:nvSpPr>
        <p:spPr bwMode="auto">
          <a:xfrm>
            <a:off x="5434118" y="2161917"/>
            <a:ext cx="626896" cy="409226"/>
          </a:xfrm>
          <a:custGeom>
            <a:avLst/>
            <a:gdLst>
              <a:gd name="T0" fmla="*/ 0 w 61"/>
              <a:gd name="T1" fmla="*/ 5 h 40"/>
              <a:gd name="T2" fmla="*/ 0 w 61"/>
              <a:gd name="T3" fmla="*/ 5 h 40"/>
              <a:gd name="T4" fmla="*/ 0 w 61"/>
              <a:gd name="T5" fmla="*/ 35 h 40"/>
              <a:gd name="T6" fmla="*/ 0 w 61"/>
              <a:gd name="T7" fmla="*/ 35 h 40"/>
              <a:gd name="T8" fmla="*/ 16 w 61"/>
              <a:gd name="T9" fmla="*/ 20 h 40"/>
              <a:gd name="T10" fmla="*/ 0 w 61"/>
              <a:gd name="T11" fmla="*/ 5 h 40"/>
              <a:gd name="T12" fmla="*/ 19 w 61"/>
              <a:gd name="T13" fmla="*/ 17 h 40"/>
              <a:gd name="T14" fmla="*/ 22 w 61"/>
              <a:gd name="T15" fmla="*/ 20 h 40"/>
              <a:gd name="T16" fmla="*/ 26 w 61"/>
              <a:gd name="T17" fmla="*/ 23 h 40"/>
              <a:gd name="T18" fmla="*/ 31 w 61"/>
              <a:gd name="T19" fmla="*/ 25 h 40"/>
              <a:gd name="T20" fmla="*/ 36 w 61"/>
              <a:gd name="T21" fmla="*/ 23 h 40"/>
              <a:gd name="T22" fmla="*/ 38 w 61"/>
              <a:gd name="T23" fmla="*/ 21 h 40"/>
              <a:gd name="T24" fmla="*/ 42 w 61"/>
              <a:gd name="T25" fmla="*/ 17 h 40"/>
              <a:gd name="T26" fmla="*/ 58 w 61"/>
              <a:gd name="T27" fmla="*/ 2 h 40"/>
              <a:gd name="T28" fmla="*/ 59 w 61"/>
              <a:gd name="T29" fmla="*/ 0 h 40"/>
              <a:gd name="T30" fmla="*/ 2 w 61"/>
              <a:gd name="T31" fmla="*/ 0 h 40"/>
              <a:gd name="T32" fmla="*/ 3 w 61"/>
              <a:gd name="T33" fmla="*/ 1 h 40"/>
              <a:gd name="T34" fmla="*/ 19 w 61"/>
              <a:gd name="T35" fmla="*/ 17 h 40"/>
              <a:gd name="T36" fmla="*/ 42 w 61"/>
              <a:gd name="T37" fmla="*/ 24 h 40"/>
              <a:gd name="T38" fmla="*/ 38 w 61"/>
              <a:gd name="T39" fmla="*/ 27 h 40"/>
              <a:gd name="T40" fmla="*/ 31 w 61"/>
              <a:gd name="T41" fmla="*/ 30 h 40"/>
              <a:gd name="T42" fmla="*/ 23 w 61"/>
              <a:gd name="T43" fmla="*/ 27 h 40"/>
              <a:gd name="T44" fmla="*/ 19 w 61"/>
              <a:gd name="T45" fmla="*/ 23 h 40"/>
              <a:gd name="T46" fmla="*/ 3 w 61"/>
              <a:gd name="T47" fmla="*/ 39 h 40"/>
              <a:gd name="T48" fmla="*/ 2 w 61"/>
              <a:gd name="T49" fmla="*/ 40 h 40"/>
              <a:gd name="T50" fmla="*/ 59 w 61"/>
              <a:gd name="T51" fmla="*/ 40 h 40"/>
              <a:gd name="T52" fmla="*/ 58 w 61"/>
              <a:gd name="T53" fmla="*/ 39 h 40"/>
              <a:gd name="T54" fmla="*/ 42 w 61"/>
              <a:gd name="T55" fmla="*/ 24 h 40"/>
              <a:gd name="T56" fmla="*/ 60 w 61"/>
              <a:gd name="T57" fmla="*/ 6 h 40"/>
              <a:gd name="T58" fmla="*/ 45 w 61"/>
              <a:gd name="T59" fmla="*/ 21 h 40"/>
              <a:gd name="T60" fmla="*/ 60 w 61"/>
              <a:gd name="T61" fmla="*/ 36 h 40"/>
              <a:gd name="T62" fmla="*/ 61 w 61"/>
              <a:gd name="T63" fmla="*/ 36 h 40"/>
              <a:gd name="T64" fmla="*/ 61 w 61"/>
              <a:gd name="T65" fmla="*/ 5 h 40"/>
              <a:gd name="T66" fmla="*/ 60 w 61"/>
              <a:gd name="T6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 h="40">
                <a:moveTo>
                  <a:pt x="0" y="5"/>
                </a:moveTo>
                <a:cubicBezTo>
                  <a:pt x="0" y="5"/>
                  <a:pt x="0" y="5"/>
                  <a:pt x="0" y="5"/>
                </a:cubicBezTo>
                <a:cubicBezTo>
                  <a:pt x="0" y="35"/>
                  <a:pt x="0" y="35"/>
                  <a:pt x="0" y="35"/>
                </a:cubicBezTo>
                <a:cubicBezTo>
                  <a:pt x="0" y="35"/>
                  <a:pt x="0" y="35"/>
                  <a:pt x="0" y="35"/>
                </a:cubicBezTo>
                <a:cubicBezTo>
                  <a:pt x="16" y="20"/>
                  <a:pt x="16" y="20"/>
                  <a:pt x="16" y="20"/>
                </a:cubicBezTo>
                <a:lnTo>
                  <a:pt x="0" y="5"/>
                </a:lnTo>
                <a:close/>
                <a:moveTo>
                  <a:pt x="19" y="17"/>
                </a:moveTo>
                <a:cubicBezTo>
                  <a:pt x="22" y="20"/>
                  <a:pt x="22" y="20"/>
                  <a:pt x="22" y="20"/>
                </a:cubicBezTo>
                <a:cubicBezTo>
                  <a:pt x="26" y="23"/>
                  <a:pt x="26" y="23"/>
                  <a:pt x="26" y="23"/>
                </a:cubicBezTo>
                <a:cubicBezTo>
                  <a:pt x="27" y="24"/>
                  <a:pt x="29" y="25"/>
                  <a:pt x="31" y="25"/>
                </a:cubicBezTo>
                <a:cubicBezTo>
                  <a:pt x="32" y="25"/>
                  <a:pt x="34" y="24"/>
                  <a:pt x="36" y="23"/>
                </a:cubicBezTo>
                <a:cubicBezTo>
                  <a:pt x="38" y="21"/>
                  <a:pt x="38" y="21"/>
                  <a:pt x="38" y="21"/>
                </a:cubicBezTo>
                <a:cubicBezTo>
                  <a:pt x="42" y="17"/>
                  <a:pt x="42" y="17"/>
                  <a:pt x="42" y="17"/>
                </a:cubicBezTo>
                <a:cubicBezTo>
                  <a:pt x="58" y="2"/>
                  <a:pt x="58" y="2"/>
                  <a:pt x="58" y="2"/>
                </a:cubicBezTo>
                <a:cubicBezTo>
                  <a:pt x="58" y="1"/>
                  <a:pt x="59" y="1"/>
                  <a:pt x="59" y="0"/>
                </a:cubicBezTo>
                <a:cubicBezTo>
                  <a:pt x="2" y="0"/>
                  <a:pt x="2" y="0"/>
                  <a:pt x="2" y="0"/>
                </a:cubicBezTo>
                <a:cubicBezTo>
                  <a:pt x="2" y="1"/>
                  <a:pt x="3" y="1"/>
                  <a:pt x="3" y="1"/>
                </a:cubicBezTo>
                <a:lnTo>
                  <a:pt x="19" y="17"/>
                </a:lnTo>
                <a:close/>
                <a:moveTo>
                  <a:pt x="42" y="24"/>
                </a:moveTo>
                <a:cubicBezTo>
                  <a:pt x="38" y="27"/>
                  <a:pt x="38" y="27"/>
                  <a:pt x="38" y="27"/>
                </a:cubicBezTo>
                <a:cubicBezTo>
                  <a:pt x="36" y="29"/>
                  <a:pt x="33" y="30"/>
                  <a:pt x="31" y="30"/>
                </a:cubicBezTo>
                <a:cubicBezTo>
                  <a:pt x="28" y="30"/>
                  <a:pt x="25" y="29"/>
                  <a:pt x="23" y="27"/>
                </a:cubicBezTo>
                <a:cubicBezTo>
                  <a:pt x="19" y="23"/>
                  <a:pt x="19" y="23"/>
                  <a:pt x="19" y="23"/>
                </a:cubicBezTo>
                <a:cubicBezTo>
                  <a:pt x="3" y="39"/>
                  <a:pt x="3" y="39"/>
                  <a:pt x="3" y="39"/>
                </a:cubicBezTo>
                <a:cubicBezTo>
                  <a:pt x="2" y="39"/>
                  <a:pt x="2" y="40"/>
                  <a:pt x="2" y="40"/>
                </a:cubicBezTo>
                <a:cubicBezTo>
                  <a:pt x="59" y="40"/>
                  <a:pt x="59" y="40"/>
                  <a:pt x="59" y="40"/>
                </a:cubicBezTo>
                <a:cubicBezTo>
                  <a:pt x="58" y="40"/>
                  <a:pt x="58" y="40"/>
                  <a:pt x="58" y="39"/>
                </a:cubicBezTo>
                <a:lnTo>
                  <a:pt x="42" y="24"/>
                </a:lnTo>
                <a:close/>
                <a:moveTo>
                  <a:pt x="60" y="6"/>
                </a:moveTo>
                <a:cubicBezTo>
                  <a:pt x="45" y="21"/>
                  <a:pt x="45" y="21"/>
                  <a:pt x="45" y="21"/>
                </a:cubicBezTo>
                <a:cubicBezTo>
                  <a:pt x="60" y="36"/>
                  <a:pt x="60" y="36"/>
                  <a:pt x="60" y="36"/>
                </a:cubicBezTo>
                <a:cubicBezTo>
                  <a:pt x="60" y="36"/>
                  <a:pt x="60" y="36"/>
                  <a:pt x="61" y="36"/>
                </a:cubicBezTo>
                <a:cubicBezTo>
                  <a:pt x="61" y="5"/>
                  <a:pt x="61" y="5"/>
                  <a:pt x="61" y="5"/>
                </a:cubicBezTo>
                <a:cubicBezTo>
                  <a:pt x="60" y="5"/>
                  <a:pt x="60" y="5"/>
                  <a:pt x="60" y="6"/>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91"/>
          <p:cNvSpPr>
            <a:spLocks noEditPoints="1"/>
          </p:cNvSpPr>
          <p:nvPr/>
        </p:nvSpPr>
        <p:spPr bwMode="auto">
          <a:xfrm>
            <a:off x="7608758" y="2078197"/>
            <a:ext cx="576661" cy="576664"/>
          </a:xfrm>
          <a:custGeom>
            <a:avLst/>
            <a:gdLst>
              <a:gd name="T0" fmla="*/ 67 w 67"/>
              <a:gd name="T1" fmla="*/ 31 h 67"/>
              <a:gd name="T2" fmla="*/ 52 w 67"/>
              <a:gd name="T3" fmla="*/ 14 h 67"/>
              <a:gd name="T4" fmla="*/ 35 w 67"/>
              <a:gd name="T5" fmla="*/ 50 h 67"/>
              <a:gd name="T6" fmla="*/ 53 w 67"/>
              <a:gd name="T7" fmla="*/ 35 h 67"/>
              <a:gd name="T8" fmla="*/ 35 w 67"/>
              <a:gd name="T9" fmla="*/ 50 h 67"/>
              <a:gd name="T10" fmla="*/ 35 w 67"/>
              <a:gd name="T11" fmla="*/ 0 h 67"/>
              <a:gd name="T12" fmla="*/ 47 w 67"/>
              <a:gd name="T13" fmla="*/ 12 h 67"/>
              <a:gd name="T14" fmla="*/ 47 w 67"/>
              <a:gd name="T15" fmla="*/ 55 h 67"/>
              <a:gd name="T16" fmla="*/ 35 w 67"/>
              <a:gd name="T17" fmla="*/ 67 h 67"/>
              <a:gd name="T18" fmla="*/ 47 w 67"/>
              <a:gd name="T19" fmla="*/ 55 h 67"/>
              <a:gd name="T20" fmla="*/ 52 w 67"/>
              <a:gd name="T21" fmla="*/ 53 h 67"/>
              <a:gd name="T22" fmla="*/ 67 w 67"/>
              <a:gd name="T23" fmla="*/ 35 h 67"/>
              <a:gd name="T24" fmla="*/ 46 w 67"/>
              <a:gd name="T25" fmla="*/ 62 h 67"/>
              <a:gd name="T26" fmla="*/ 42 w 67"/>
              <a:gd name="T27" fmla="*/ 66 h 67"/>
              <a:gd name="T28" fmla="*/ 51 w 67"/>
              <a:gd name="T29" fmla="*/ 56 h 67"/>
              <a:gd name="T30" fmla="*/ 46 w 67"/>
              <a:gd name="T31" fmla="*/ 5 h 67"/>
              <a:gd name="T32" fmla="*/ 51 w 67"/>
              <a:gd name="T33" fmla="*/ 11 h 67"/>
              <a:gd name="T34" fmla="*/ 42 w 67"/>
              <a:gd name="T35" fmla="*/ 1 h 67"/>
              <a:gd name="T36" fmla="*/ 49 w 67"/>
              <a:gd name="T37" fmla="*/ 15 h 67"/>
              <a:gd name="T38" fmla="*/ 35 w 67"/>
              <a:gd name="T39" fmla="*/ 31 h 67"/>
              <a:gd name="T40" fmla="*/ 49 w 67"/>
              <a:gd name="T41" fmla="*/ 15 h 67"/>
              <a:gd name="T42" fmla="*/ 20 w 67"/>
              <a:gd name="T43" fmla="*/ 12 h 67"/>
              <a:gd name="T44" fmla="*/ 32 w 67"/>
              <a:gd name="T45" fmla="*/ 0 h 67"/>
              <a:gd name="T46" fmla="*/ 14 w 67"/>
              <a:gd name="T47" fmla="*/ 31 h 67"/>
              <a:gd name="T48" fmla="*/ 32 w 67"/>
              <a:gd name="T49" fmla="*/ 17 h 67"/>
              <a:gd name="T50" fmla="*/ 14 w 67"/>
              <a:gd name="T51" fmla="*/ 31 h 67"/>
              <a:gd name="T52" fmla="*/ 8 w 67"/>
              <a:gd name="T53" fmla="*/ 12 h 67"/>
              <a:gd name="T54" fmla="*/ 11 w 67"/>
              <a:gd name="T55" fmla="*/ 31 h 67"/>
              <a:gd name="T56" fmla="*/ 21 w 67"/>
              <a:gd name="T57" fmla="*/ 5 h 67"/>
              <a:gd name="T58" fmla="*/ 10 w 67"/>
              <a:gd name="T59" fmla="*/ 9 h 67"/>
              <a:gd name="T60" fmla="*/ 21 w 67"/>
              <a:gd name="T61" fmla="*/ 5 h 67"/>
              <a:gd name="T62" fmla="*/ 0 w 67"/>
              <a:gd name="T63" fmla="*/ 35 h 67"/>
              <a:gd name="T64" fmla="*/ 15 w 67"/>
              <a:gd name="T65" fmla="*/ 53 h 67"/>
              <a:gd name="T66" fmla="*/ 21 w 67"/>
              <a:gd name="T67" fmla="*/ 62 h 67"/>
              <a:gd name="T68" fmla="*/ 10 w 67"/>
              <a:gd name="T69" fmla="*/ 58 h 67"/>
              <a:gd name="T70" fmla="*/ 21 w 67"/>
              <a:gd name="T71" fmla="*/ 62 h 67"/>
              <a:gd name="T72" fmla="*/ 32 w 67"/>
              <a:gd name="T73" fmla="*/ 50 h 67"/>
              <a:gd name="T74" fmla="*/ 14 w 67"/>
              <a:gd name="T75" fmla="*/ 35 h 67"/>
              <a:gd name="T76" fmla="*/ 23 w 67"/>
              <a:gd name="T77" fmla="*/ 60 h 67"/>
              <a:gd name="T78" fmla="*/ 32 w 67"/>
              <a:gd name="T79" fmla="*/ 53 h 67"/>
              <a:gd name="T80" fmla="*/ 23 w 67"/>
              <a:gd name="T81"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67">
                <a:moveTo>
                  <a:pt x="57" y="31"/>
                </a:moveTo>
                <a:cubicBezTo>
                  <a:pt x="67" y="31"/>
                  <a:pt x="67" y="31"/>
                  <a:pt x="67" y="31"/>
                </a:cubicBezTo>
                <a:cubicBezTo>
                  <a:pt x="67" y="24"/>
                  <a:pt x="64" y="17"/>
                  <a:pt x="59" y="12"/>
                </a:cubicBezTo>
                <a:cubicBezTo>
                  <a:pt x="57" y="13"/>
                  <a:pt x="55" y="13"/>
                  <a:pt x="52" y="14"/>
                </a:cubicBezTo>
                <a:cubicBezTo>
                  <a:pt x="55" y="19"/>
                  <a:pt x="56" y="25"/>
                  <a:pt x="57" y="31"/>
                </a:cubicBezTo>
                <a:close/>
                <a:moveTo>
                  <a:pt x="35" y="50"/>
                </a:moveTo>
                <a:cubicBezTo>
                  <a:pt x="40" y="50"/>
                  <a:pt x="45" y="51"/>
                  <a:pt x="49" y="52"/>
                </a:cubicBezTo>
                <a:cubicBezTo>
                  <a:pt x="52" y="47"/>
                  <a:pt x="53" y="41"/>
                  <a:pt x="53" y="35"/>
                </a:cubicBezTo>
                <a:cubicBezTo>
                  <a:pt x="35" y="35"/>
                  <a:pt x="35" y="35"/>
                  <a:pt x="35" y="35"/>
                </a:cubicBezTo>
                <a:lnTo>
                  <a:pt x="35" y="50"/>
                </a:lnTo>
                <a:close/>
                <a:moveTo>
                  <a:pt x="44" y="7"/>
                </a:moveTo>
                <a:cubicBezTo>
                  <a:pt x="41" y="4"/>
                  <a:pt x="38" y="2"/>
                  <a:pt x="35" y="0"/>
                </a:cubicBezTo>
                <a:cubicBezTo>
                  <a:pt x="35" y="13"/>
                  <a:pt x="35" y="13"/>
                  <a:pt x="35" y="13"/>
                </a:cubicBezTo>
                <a:cubicBezTo>
                  <a:pt x="39" y="13"/>
                  <a:pt x="43" y="13"/>
                  <a:pt x="47" y="12"/>
                </a:cubicBezTo>
                <a:cubicBezTo>
                  <a:pt x="46" y="10"/>
                  <a:pt x="45" y="9"/>
                  <a:pt x="44" y="7"/>
                </a:cubicBezTo>
                <a:close/>
                <a:moveTo>
                  <a:pt x="47" y="55"/>
                </a:moveTo>
                <a:cubicBezTo>
                  <a:pt x="43" y="54"/>
                  <a:pt x="39" y="53"/>
                  <a:pt x="35" y="53"/>
                </a:cubicBezTo>
                <a:cubicBezTo>
                  <a:pt x="35" y="67"/>
                  <a:pt x="35" y="67"/>
                  <a:pt x="35" y="67"/>
                </a:cubicBezTo>
                <a:cubicBezTo>
                  <a:pt x="38" y="65"/>
                  <a:pt x="41" y="63"/>
                  <a:pt x="44" y="60"/>
                </a:cubicBezTo>
                <a:cubicBezTo>
                  <a:pt x="45" y="58"/>
                  <a:pt x="46" y="57"/>
                  <a:pt x="47" y="55"/>
                </a:cubicBezTo>
                <a:close/>
                <a:moveTo>
                  <a:pt x="57" y="35"/>
                </a:moveTo>
                <a:cubicBezTo>
                  <a:pt x="56" y="41"/>
                  <a:pt x="55" y="47"/>
                  <a:pt x="52" y="53"/>
                </a:cubicBezTo>
                <a:cubicBezTo>
                  <a:pt x="55" y="53"/>
                  <a:pt x="57" y="54"/>
                  <a:pt x="59" y="55"/>
                </a:cubicBezTo>
                <a:cubicBezTo>
                  <a:pt x="64" y="50"/>
                  <a:pt x="67" y="42"/>
                  <a:pt x="67" y="35"/>
                </a:cubicBezTo>
                <a:lnTo>
                  <a:pt x="57" y="35"/>
                </a:lnTo>
                <a:close/>
                <a:moveTo>
                  <a:pt x="46" y="62"/>
                </a:moveTo>
                <a:cubicBezTo>
                  <a:pt x="46" y="62"/>
                  <a:pt x="46" y="62"/>
                  <a:pt x="46" y="62"/>
                </a:cubicBezTo>
                <a:cubicBezTo>
                  <a:pt x="45" y="63"/>
                  <a:pt x="44" y="65"/>
                  <a:pt x="42" y="66"/>
                </a:cubicBezTo>
                <a:cubicBezTo>
                  <a:pt x="48" y="64"/>
                  <a:pt x="53" y="62"/>
                  <a:pt x="57" y="58"/>
                </a:cubicBezTo>
                <a:cubicBezTo>
                  <a:pt x="55" y="57"/>
                  <a:pt x="53" y="56"/>
                  <a:pt x="51" y="56"/>
                </a:cubicBezTo>
                <a:cubicBezTo>
                  <a:pt x="49" y="58"/>
                  <a:pt x="48" y="60"/>
                  <a:pt x="46" y="62"/>
                </a:cubicBezTo>
                <a:close/>
                <a:moveTo>
                  <a:pt x="46" y="5"/>
                </a:moveTo>
                <a:cubicBezTo>
                  <a:pt x="46" y="5"/>
                  <a:pt x="46" y="5"/>
                  <a:pt x="46" y="5"/>
                </a:cubicBezTo>
                <a:cubicBezTo>
                  <a:pt x="48" y="7"/>
                  <a:pt x="49" y="9"/>
                  <a:pt x="51" y="11"/>
                </a:cubicBezTo>
                <a:cubicBezTo>
                  <a:pt x="53" y="11"/>
                  <a:pt x="55" y="10"/>
                  <a:pt x="57" y="9"/>
                </a:cubicBezTo>
                <a:cubicBezTo>
                  <a:pt x="53" y="5"/>
                  <a:pt x="48" y="2"/>
                  <a:pt x="42" y="1"/>
                </a:cubicBezTo>
                <a:cubicBezTo>
                  <a:pt x="44" y="2"/>
                  <a:pt x="45" y="3"/>
                  <a:pt x="46" y="5"/>
                </a:cubicBezTo>
                <a:close/>
                <a:moveTo>
                  <a:pt x="49" y="15"/>
                </a:moveTo>
                <a:cubicBezTo>
                  <a:pt x="45" y="16"/>
                  <a:pt x="40" y="17"/>
                  <a:pt x="35" y="17"/>
                </a:cubicBezTo>
                <a:cubicBezTo>
                  <a:pt x="35" y="31"/>
                  <a:pt x="35" y="31"/>
                  <a:pt x="35" y="31"/>
                </a:cubicBezTo>
                <a:cubicBezTo>
                  <a:pt x="53" y="31"/>
                  <a:pt x="53" y="31"/>
                  <a:pt x="53" y="31"/>
                </a:cubicBezTo>
                <a:cubicBezTo>
                  <a:pt x="53" y="25"/>
                  <a:pt x="51" y="20"/>
                  <a:pt x="49" y="15"/>
                </a:cubicBezTo>
                <a:close/>
                <a:moveTo>
                  <a:pt x="23" y="7"/>
                </a:moveTo>
                <a:cubicBezTo>
                  <a:pt x="22" y="9"/>
                  <a:pt x="21" y="10"/>
                  <a:pt x="20" y="12"/>
                </a:cubicBezTo>
                <a:cubicBezTo>
                  <a:pt x="24" y="13"/>
                  <a:pt x="28" y="13"/>
                  <a:pt x="32" y="13"/>
                </a:cubicBezTo>
                <a:cubicBezTo>
                  <a:pt x="32" y="0"/>
                  <a:pt x="32" y="0"/>
                  <a:pt x="32" y="0"/>
                </a:cubicBezTo>
                <a:cubicBezTo>
                  <a:pt x="29" y="2"/>
                  <a:pt x="26" y="4"/>
                  <a:pt x="23" y="7"/>
                </a:cubicBezTo>
                <a:close/>
                <a:moveTo>
                  <a:pt x="14" y="31"/>
                </a:moveTo>
                <a:cubicBezTo>
                  <a:pt x="32" y="31"/>
                  <a:pt x="32" y="31"/>
                  <a:pt x="32" y="31"/>
                </a:cubicBezTo>
                <a:cubicBezTo>
                  <a:pt x="32" y="17"/>
                  <a:pt x="32" y="17"/>
                  <a:pt x="32" y="17"/>
                </a:cubicBezTo>
                <a:cubicBezTo>
                  <a:pt x="27" y="17"/>
                  <a:pt x="23" y="16"/>
                  <a:pt x="18" y="15"/>
                </a:cubicBezTo>
                <a:cubicBezTo>
                  <a:pt x="16" y="20"/>
                  <a:pt x="14" y="25"/>
                  <a:pt x="14" y="31"/>
                </a:cubicBezTo>
                <a:close/>
                <a:moveTo>
                  <a:pt x="15" y="14"/>
                </a:moveTo>
                <a:cubicBezTo>
                  <a:pt x="12" y="13"/>
                  <a:pt x="10" y="13"/>
                  <a:pt x="8" y="12"/>
                </a:cubicBezTo>
                <a:cubicBezTo>
                  <a:pt x="3" y="17"/>
                  <a:pt x="0" y="24"/>
                  <a:pt x="0" y="31"/>
                </a:cubicBezTo>
                <a:cubicBezTo>
                  <a:pt x="11" y="31"/>
                  <a:pt x="11" y="31"/>
                  <a:pt x="11" y="31"/>
                </a:cubicBezTo>
                <a:cubicBezTo>
                  <a:pt x="11" y="25"/>
                  <a:pt x="12" y="19"/>
                  <a:pt x="15" y="14"/>
                </a:cubicBezTo>
                <a:close/>
                <a:moveTo>
                  <a:pt x="21" y="5"/>
                </a:moveTo>
                <a:cubicBezTo>
                  <a:pt x="22" y="3"/>
                  <a:pt x="24" y="2"/>
                  <a:pt x="25" y="1"/>
                </a:cubicBezTo>
                <a:cubicBezTo>
                  <a:pt x="19" y="2"/>
                  <a:pt x="14" y="5"/>
                  <a:pt x="10" y="9"/>
                </a:cubicBezTo>
                <a:cubicBezTo>
                  <a:pt x="12" y="10"/>
                  <a:pt x="14" y="11"/>
                  <a:pt x="16" y="11"/>
                </a:cubicBezTo>
                <a:cubicBezTo>
                  <a:pt x="18" y="9"/>
                  <a:pt x="19" y="7"/>
                  <a:pt x="21" y="5"/>
                </a:cubicBezTo>
                <a:close/>
                <a:moveTo>
                  <a:pt x="10" y="35"/>
                </a:moveTo>
                <a:cubicBezTo>
                  <a:pt x="0" y="35"/>
                  <a:pt x="0" y="35"/>
                  <a:pt x="0" y="35"/>
                </a:cubicBezTo>
                <a:cubicBezTo>
                  <a:pt x="0" y="42"/>
                  <a:pt x="3" y="50"/>
                  <a:pt x="8" y="55"/>
                </a:cubicBezTo>
                <a:cubicBezTo>
                  <a:pt x="10" y="54"/>
                  <a:pt x="12" y="53"/>
                  <a:pt x="15" y="53"/>
                </a:cubicBezTo>
                <a:cubicBezTo>
                  <a:pt x="12" y="47"/>
                  <a:pt x="11" y="41"/>
                  <a:pt x="10" y="35"/>
                </a:cubicBezTo>
                <a:close/>
                <a:moveTo>
                  <a:pt x="21" y="62"/>
                </a:moveTo>
                <a:cubicBezTo>
                  <a:pt x="19" y="60"/>
                  <a:pt x="18" y="58"/>
                  <a:pt x="16" y="56"/>
                </a:cubicBezTo>
                <a:cubicBezTo>
                  <a:pt x="14" y="56"/>
                  <a:pt x="12" y="57"/>
                  <a:pt x="10" y="58"/>
                </a:cubicBezTo>
                <a:cubicBezTo>
                  <a:pt x="14" y="62"/>
                  <a:pt x="19" y="64"/>
                  <a:pt x="25" y="66"/>
                </a:cubicBezTo>
                <a:cubicBezTo>
                  <a:pt x="24" y="65"/>
                  <a:pt x="22" y="63"/>
                  <a:pt x="21" y="62"/>
                </a:cubicBezTo>
                <a:close/>
                <a:moveTo>
                  <a:pt x="18" y="52"/>
                </a:moveTo>
                <a:cubicBezTo>
                  <a:pt x="23" y="51"/>
                  <a:pt x="27" y="50"/>
                  <a:pt x="32" y="50"/>
                </a:cubicBezTo>
                <a:cubicBezTo>
                  <a:pt x="32" y="35"/>
                  <a:pt x="32" y="35"/>
                  <a:pt x="32" y="35"/>
                </a:cubicBezTo>
                <a:cubicBezTo>
                  <a:pt x="14" y="35"/>
                  <a:pt x="14" y="35"/>
                  <a:pt x="14" y="35"/>
                </a:cubicBezTo>
                <a:cubicBezTo>
                  <a:pt x="14" y="41"/>
                  <a:pt x="16" y="47"/>
                  <a:pt x="18" y="52"/>
                </a:cubicBezTo>
                <a:close/>
                <a:moveTo>
                  <a:pt x="23" y="60"/>
                </a:moveTo>
                <a:cubicBezTo>
                  <a:pt x="26" y="63"/>
                  <a:pt x="29" y="65"/>
                  <a:pt x="32" y="67"/>
                </a:cubicBezTo>
                <a:cubicBezTo>
                  <a:pt x="32" y="53"/>
                  <a:pt x="32" y="53"/>
                  <a:pt x="32" y="53"/>
                </a:cubicBezTo>
                <a:cubicBezTo>
                  <a:pt x="28" y="53"/>
                  <a:pt x="24" y="54"/>
                  <a:pt x="20" y="55"/>
                </a:cubicBezTo>
                <a:cubicBezTo>
                  <a:pt x="21" y="57"/>
                  <a:pt x="22" y="58"/>
                  <a:pt x="23" y="60"/>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TextBox 77"/>
          <p:cNvSpPr txBox="1"/>
          <p:nvPr/>
        </p:nvSpPr>
        <p:spPr>
          <a:xfrm>
            <a:off x="2555721" y="2632009"/>
            <a:ext cx="2016224" cy="338554"/>
          </a:xfrm>
          <a:prstGeom prst="rect">
            <a:avLst/>
          </a:prstGeom>
          <a:noFill/>
        </p:spPr>
        <p:txBody>
          <a:bodyPr wrap="square" rtlCol="0">
            <a:spAutoFit/>
          </a:bodyPr>
          <a:lstStyle/>
          <a:p>
            <a:pPr algn="ctr"/>
            <a:r>
              <a:rPr lang="en-US" altLang="zh-CN" sz="1600" b="1" dirty="0">
                <a:solidFill>
                  <a:srgbClr val="FF0000"/>
                </a:solidFill>
                <a:latin typeface="微软雅黑" panose="020B0503020204020204" pitchFamily="34" charset="-122"/>
                <a:cs typeface="Mangal" panose="02040503050203030202" pitchFamily="18" charset="0"/>
              </a:rPr>
              <a:t>2</a:t>
            </a:r>
            <a:r>
              <a:rPr lang="en-US" altLang="zh-CN" sz="1600" b="1" baseline="30000" dirty="0">
                <a:solidFill>
                  <a:srgbClr val="FF0000"/>
                </a:solidFill>
                <a:latin typeface="微软雅黑" panose="020B0503020204020204" pitchFamily="34" charset="-122"/>
                <a:cs typeface="Mangal" panose="02040503050203030202" pitchFamily="18" charset="0"/>
              </a:rPr>
              <a:t>nd</a:t>
            </a:r>
            <a:r>
              <a:rPr lang="zh-CN" altLang="en-US" sz="1600" b="1" dirty="0">
                <a:solidFill>
                  <a:srgbClr val="FF0000"/>
                </a:solidFill>
                <a:latin typeface="微软雅黑" panose="020B0503020204020204" pitchFamily="34" charset="-122"/>
                <a:cs typeface="Mangal" panose="02040503050203030202" pitchFamily="18" charset="0"/>
              </a:rPr>
              <a:t> </a:t>
            </a:r>
            <a:r>
              <a:rPr lang="en-US" altLang="zh-CN" sz="1600" b="1" dirty="0">
                <a:solidFill>
                  <a:srgbClr val="FF0000"/>
                </a:solidFill>
                <a:latin typeface="微软雅黑" panose="020B0503020204020204" pitchFamily="34" charset="-122"/>
                <a:cs typeface="Mangal" panose="02040503050203030202" pitchFamily="18" charset="0"/>
              </a:rPr>
              <a:t>Cluster</a:t>
            </a:r>
            <a:endParaRPr lang="zh-CN" altLang="en-US" sz="1600" b="1" dirty="0">
              <a:solidFill>
                <a:srgbClr val="FF0000"/>
              </a:solidFill>
              <a:latin typeface="微软雅黑" panose="020B0503020204020204" pitchFamily="34" charset="-122"/>
              <a:cs typeface="Mangal" panose="02040503050203030202" pitchFamily="18" charset="0"/>
            </a:endParaRPr>
          </a:p>
        </p:txBody>
      </p:sp>
      <p:sp>
        <p:nvSpPr>
          <p:cNvPr id="25" name="TextBox 24"/>
          <p:cNvSpPr txBox="1"/>
          <p:nvPr/>
        </p:nvSpPr>
        <p:spPr>
          <a:xfrm>
            <a:off x="2660085" y="3117335"/>
            <a:ext cx="1899770" cy="1892826"/>
          </a:xfrm>
          <a:prstGeom prst="rect">
            <a:avLst/>
          </a:prstGeom>
          <a:noFill/>
        </p:spPr>
        <p:txBody>
          <a:bodyPr wrap="square" rtlCol="0">
            <a:spAutoFit/>
          </a:bodyPr>
          <a:lstStyle/>
          <a:p>
            <a:r>
              <a:rPr lang="en" altLang="zh-CN" sz="1300" dirty="0"/>
              <a:t>As for the second cluster(local style cluster.), </a:t>
            </a:r>
            <a:r>
              <a:rPr lang="en" altLang="zh-CN" sz="1300" dirty="0" err="1"/>
              <a:t>chenzhu</a:t>
            </a:r>
            <a:r>
              <a:rPr lang="en" altLang="zh-CN" sz="1300" dirty="0"/>
              <a:t> can choose when he want to have the </a:t>
            </a:r>
            <a:r>
              <a:rPr lang="en" altLang="zh-CN" sz="1300" dirty="0" err="1"/>
              <a:t>chinese</a:t>
            </a:r>
            <a:r>
              <a:rPr lang="en" altLang="zh-CN" sz="1300" dirty="0"/>
              <a:t> food for date and which is more </a:t>
            </a:r>
            <a:r>
              <a:rPr lang="en" altLang="zh-CN" sz="1300" dirty="0" err="1"/>
              <a:t>convient</a:t>
            </a:r>
            <a:r>
              <a:rPr lang="en" altLang="zh-CN" sz="1300" dirty="0"/>
              <a:t> for him to get there. </a:t>
            </a:r>
          </a:p>
        </p:txBody>
      </p:sp>
      <p:sp>
        <p:nvSpPr>
          <p:cNvPr id="80" name="TextBox 79"/>
          <p:cNvSpPr txBox="1"/>
          <p:nvPr/>
        </p:nvSpPr>
        <p:spPr>
          <a:xfrm>
            <a:off x="4712494" y="2614032"/>
            <a:ext cx="2016224" cy="338554"/>
          </a:xfrm>
          <a:prstGeom prst="rect">
            <a:avLst/>
          </a:prstGeom>
          <a:noFill/>
        </p:spPr>
        <p:txBody>
          <a:bodyPr wrap="square" rtlCol="0">
            <a:spAutoFit/>
          </a:bodyPr>
          <a:lstStyle/>
          <a:p>
            <a:pPr algn="ctr"/>
            <a:r>
              <a:rPr lang="en-US" altLang="zh-CN" sz="1600" b="1" dirty="0">
                <a:solidFill>
                  <a:srgbClr val="FF0000"/>
                </a:solidFill>
                <a:latin typeface="微软雅黑" panose="020B0503020204020204" pitchFamily="34" charset="-122"/>
                <a:cs typeface="Mangal" panose="02040503050203030202" pitchFamily="18" charset="0"/>
              </a:rPr>
              <a:t>3</a:t>
            </a:r>
            <a:r>
              <a:rPr lang="en-US" altLang="zh-CN" sz="1600" b="1" baseline="30000" dirty="0">
                <a:solidFill>
                  <a:srgbClr val="FF0000"/>
                </a:solidFill>
                <a:latin typeface="微软雅黑" panose="020B0503020204020204" pitchFamily="34" charset="-122"/>
                <a:cs typeface="Mangal" panose="02040503050203030202" pitchFamily="18" charset="0"/>
              </a:rPr>
              <a:t>rd</a:t>
            </a:r>
            <a:r>
              <a:rPr lang="zh-CN" altLang="en-US" sz="1600" b="1" dirty="0">
                <a:solidFill>
                  <a:srgbClr val="FF0000"/>
                </a:solidFill>
                <a:latin typeface="微软雅黑" panose="020B0503020204020204" pitchFamily="34" charset="-122"/>
                <a:cs typeface="Mangal" panose="02040503050203030202" pitchFamily="18" charset="0"/>
              </a:rPr>
              <a:t> </a:t>
            </a:r>
            <a:r>
              <a:rPr lang="en-US" altLang="zh-CN" sz="1600" b="1" dirty="0">
                <a:solidFill>
                  <a:srgbClr val="FF0000"/>
                </a:solidFill>
                <a:latin typeface="微软雅黑" panose="020B0503020204020204" pitchFamily="34" charset="-122"/>
                <a:cs typeface="Mangal" panose="02040503050203030202" pitchFamily="18" charset="0"/>
              </a:rPr>
              <a:t>Cluster</a:t>
            </a:r>
            <a:endParaRPr lang="zh-CN" altLang="en-US" sz="1600" b="1" dirty="0">
              <a:solidFill>
                <a:srgbClr val="FF0000"/>
              </a:solidFill>
              <a:latin typeface="微软雅黑" panose="020B0503020204020204" pitchFamily="34" charset="-122"/>
              <a:cs typeface="Mangal" panose="02040503050203030202" pitchFamily="18" charset="0"/>
            </a:endParaRPr>
          </a:p>
        </p:txBody>
      </p:sp>
      <p:sp>
        <p:nvSpPr>
          <p:cNvPr id="81" name="TextBox 80"/>
          <p:cNvSpPr txBox="1"/>
          <p:nvPr/>
        </p:nvSpPr>
        <p:spPr>
          <a:xfrm>
            <a:off x="4785750" y="3071157"/>
            <a:ext cx="2016225" cy="2092881"/>
          </a:xfrm>
          <a:prstGeom prst="rect">
            <a:avLst/>
          </a:prstGeom>
          <a:noFill/>
        </p:spPr>
        <p:txBody>
          <a:bodyPr wrap="square" rtlCol="0">
            <a:spAutoFit/>
          </a:bodyPr>
          <a:lstStyle/>
          <a:p>
            <a:r>
              <a:rPr lang="en" altLang="zh-CN" sz="1300" dirty="0"/>
              <a:t>As for the third cluster(tasty food in different countries cluster), </a:t>
            </a:r>
            <a:r>
              <a:rPr lang="en" altLang="zh-CN" sz="1300" dirty="0" err="1"/>
              <a:t>chenzhu</a:t>
            </a:r>
            <a:r>
              <a:rPr lang="en" altLang="zh-CN" sz="1300" dirty="0"/>
              <a:t> can choose from them when he want to taste something new and walk around for more. It must be more expensive and funny.</a:t>
            </a:r>
          </a:p>
        </p:txBody>
      </p:sp>
      <p:sp>
        <p:nvSpPr>
          <p:cNvPr id="82" name="TextBox 81"/>
          <p:cNvSpPr txBox="1"/>
          <p:nvPr/>
        </p:nvSpPr>
        <p:spPr>
          <a:xfrm>
            <a:off x="6926362" y="2632009"/>
            <a:ext cx="2016224" cy="338554"/>
          </a:xfrm>
          <a:prstGeom prst="rect">
            <a:avLst/>
          </a:prstGeom>
          <a:noFill/>
        </p:spPr>
        <p:txBody>
          <a:bodyPr wrap="square" rtlCol="0">
            <a:spAutoFit/>
          </a:bodyPr>
          <a:lstStyle/>
          <a:p>
            <a:pPr algn="ctr"/>
            <a:r>
              <a:rPr lang="en-US" altLang="zh-CN" sz="1600" b="1" dirty="0">
                <a:solidFill>
                  <a:srgbClr val="FF0000"/>
                </a:solidFill>
                <a:latin typeface="微软雅黑" panose="020B0503020204020204" pitchFamily="34" charset="-122"/>
                <a:cs typeface="Mangal" panose="02040503050203030202" pitchFamily="18" charset="0"/>
              </a:rPr>
              <a:t>5</a:t>
            </a:r>
            <a:r>
              <a:rPr lang="en-US" altLang="zh-CN" sz="1600" b="1" baseline="30000" dirty="0">
                <a:solidFill>
                  <a:srgbClr val="FF0000"/>
                </a:solidFill>
                <a:latin typeface="微软雅黑" panose="020B0503020204020204" pitchFamily="34" charset="-122"/>
                <a:cs typeface="Mangal" panose="02040503050203030202" pitchFamily="18" charset="0"/>
              </a:rPr>
              <a:t>th</a:t>
            </a:r>
            <a:r>
              <a:rPr lang="zh-CN" altLang="en-US" sz="1600" b="1" dirty="0">
                <a:solidFill>
                  <a:srgbClr val="FF0000"/>
                </a:solidFill>
                <a:latin typeface="微软雅黑" panose="020B0503020204020204" pitchFamily="34" charset="-122"/>
                <a:cs typeface="Mangal" panose="02040503050203030202" pitchFamily="18" charset="0"/>
              </a:rPr>
              <a:t> </a:t>
            </a:r>
            <a:r>
              <a:rPr lang="en-US" altLang="zh-CN" sz="1600" b="1" dirty="0">
                <a:solidFill>
                  <a:srgbClr val="FF0000"/>
                </a:solidFill>
                <a:latin typeface="微软雅黑" panose="020B0503020204020204" pitchFamily="34" charset="-122"/>
                <a:cs typeface="Mangal" panose="02040503050203030202" pitchFamily="18" charset="0"/>
              </a:rPr>
              <a:t>Cluster</a:t>
            </a:r>
            <a:endParaRPr lang="zh-CN" altLang="en-US" sz="1600" b="1" dirty="0">
              <a:solidFill>
                <a:srgbClr val="FF0000"/>
              </a:solidFill>
              <a:latin typeface="微软雅黑" panose="020B0503020204020204" pitchFamily="34" charset="-122"/>
              <a:cs typeface="Mangal" panose="02040503050203030202" pitchFamily="18" charset="0"/>
            </a:endParaRPr>
          </a:p>
        </p:txBody>
      </p:sp>
      <p:sp>
        <p:nvSpPr>
          <p:cNvPr id="83" name="TextBox 82"/>
          <p:cNvSpPr txBox="1"/>
          <p:nvPr/>
        </p:nvSpPr>
        <p:spPr>
          <a:xfrm>
            <a:off x="6984589" y="3117335"/>
            <a:ext cx="1899770" cy="1892826"/>
          </a:xfrm>
          <a:prstGeom prst="rect">
            <a:avLst/>
          </a:prstGeom>
          <a:noFill/>
        </p:spPr>
        <p:txBody>
          <a:bodyPr wrap="square" rtlCol="0">
            <a:spAutoFit/>
          </a:bodyPr>
          <a:lstStyle/>
          <a:p>
            <a:r>
              <a:rPr lang="en" altLang="zh-CN" sz="1300" dirty="0"/>
              <a:t>As for </a:t>
            </a:r>
            <a:r>
              <a:rPr lang="en" altLang="zh-CN" sz="1300" dirty="0" err="1"/>
              <a:t>th</a:t>
            </a:r>
            <a:r>
              <a:rPr lang="en-US" altLang="zh-CN" sz="1300" dirty="0"/>
              <a:t>e</a:t>
            </a:r>
            <a:r>
              <a:rPr lang="en" altLang="zh-CN" sz="1300" dirty="0"/>
              <a:t> last cluster (choose it when you don't know what to choose cluster.), </a:t>
            </a:r>
            <a:r>
              <a:rPr lang="en" altLang="zh-CN" sz="1300" dirty="0" err="1"/>
              <a:t>chenzhu</a:t>
            </a:r>
            <a:r>
              <a:rPr lang="en" altLang="zh-CN" sz="1300" dirty="0"/>
              <a:t> can choose them when he don't have any strong feeling to </a:t>
            </a:r>
            <a:r>
              <a:rPr lang="en" altLang="zh-CN" sz="1300" dirty="0" err="1"/>
              <a:t>somme</a:t>
            </a:r>
            <a:r>
              <a:rPr lang="en" altLang="zh-CN" sz="1300" dirty="0"/>
              <a:t> places.</a:t>
            </a:r>
          </a:p>
        </p:txBody>
      </p:sp>
      <p:sp>
        <p:nvSpPr>
          <p:cNvPr id="85" name="TextBox 63">
            <a:extLst>
              <a:ext uri="{FF2B5EF4-FFF2-40B4-BE49-F238E27FC236}">
                <a16:creationId xmlns:a16="http://schemas.microsoft.com/office/drawing/2014/main" id="{2BE8A490-2CDF-BF4C-BAFE-1B29538D5E98}"/>
              </a:ext>
            </a:extLst>
          </p:cNvPr>
          <p:cNvSpPr txBox="1"/>
          <p:nvPr/>
        </p:nvSpPr>
        <p:spPr>
          <a:xfrm>
            <a:off x="806869" y="386507"/>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Result</a:t>
            </a:r>
            <a:r>
              <a:rPr lang="zh-CN" altLang="en-US" dirty="0">
                <a:latin typeface="微软雅黑" panose="020B0503020204020204" pitchFamily="34" charset="-122"/>
              </a:rPr>
              <a:t> </a:t>
            </a:r>
            <a:r>
              <a:rPr lang="en-US" altLang="zh-CN" dirty="0">
                <a:latin typeface="微软雅黑" panose="020B0503020204020204" pitchFamily="34" charset="-122"/>
              </a:rPr>
              <a:t>&amp;</a:t>
            </a:r>
            <a:r>
              <a:rPr lang="zh-CN" altLang="en-US" dirty="0">
                <a:latin typeface="微软雅黑" panose="020B0503020204020204" pitchFamily="34" charset="-122"/>
              </a:rPr>
              <a:t> </a:t>
            </a:r>
            <a:r>
              <a:rPr lang="en-US" altLang="zh-CN" dirty="0">
                <a:latin typeface="微软雅黑" panose="020B0503020204020204" pitchFamily="34" charset="-122"/>
              </a:rPr>
              <a:t>Conclusion</a:t>
            </a:r>
            <a:endParaRPr lang="zh-CN" altLang="en-US" dirty="0">
              <a:latin typeface="微软雅黑" panose="020B0503020204020204" pitchFamily="34" charset="-122"/>
            </a:endParaRPr>
          </a:p>
        </p:txBody>
      </p:sp>
      <p:sp>
        <p:nvSpPr>
          <p:cNvPr id="86" name="TextBox 12">
            <a:extLst>
              <a:ext uri="{FF2B5EF4-FFF2-40B4-BE49-F238E27FC236}">
                <a16:creationId xmlns:a16="http://schemas.microsoft.com/office/drawing/2014/main" id="{307C34E1-9FC8-8145-A415-9E77E3703F63}"/>
              </a:ext>
            </a:extLst>
          </p:cNvPr>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Chose</a:t>
            </a:r>
            <a:r>
              <a:rPr lang="zh-CN" altLang="en-US" sz="1400" dirty="0">
                <a:latin typeface="微软雅黑" panose="020B0503020204020204" pitchFamily="34" charset="-122"/>
              </a:rPr>
              <a:t> </a:t>
            </a:r>
            <a:r>
              <a:rPr lang="en-US" altLang="zh-CN" sz="1400" dirty="0">
                <a:latin typeface="微软雅黑" panose="020B0503020204020204" pitchFamily="34" charset="-122"/>
              </a:rPr>
              <a:t>like</a:t>
            </a:r>
            <a:r>
              <a:rPr lang="zh-CN" altLang="en-US" sz="1400" dirty="0">
                <a:latin typeface="微软雅黑" panose="020B0503020204020204" pitchFamily="34" charset="-122"/>
              </a:rPr>
              <a:t> </a:t>
            </a:r>
            <a:r>
              <a:rPr lang="en-US" altLang="zh-CN" sz="1400" dirty="0">
                <a:latin typeface="微软雅黑" panose="020B0503020204020204" pitchFamily="34" charset="-122"/>
              </a:rPr>
              <a:t>this</a:t>
            </a:r>
            <a:endParaRPr lang="zh-CN" altLang="en-US" sz="1400" dirty="0">
              <a:latin typeface="微软雅黑" panose="020B0503020204020204" pitchFamily="34" charset="-122"/>
            </a:endParaRPr>
          </a:p>
        </p:txBody>
      </p:sp>
    </p:spTree>
    <p:extLst>
      <p:ext uri="{BB962C8B-B14F-4D97-AF65-F5344CB8AC3E}">
        <p14:creationId xmlns:p14="http://schemas.microsoft.com/office/powerpoint/2010/main" val="7269163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par>
                                <p:cTn id="7" presetID="2" presetClass="entr" presetSubtype="1"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500" fill="hold"/>
                                        <p:tgtEl>
                                          <p:spTgt spid="8"/>
                                        </p:tgtEl>
                                        <p:attrNameLst>
                                          <p:attrName>ppt_x</p:attrName>
                                        </p:attrNameLst>
                                      </p:cBhvr>
                                      <p:tavLst>
                                        <p:tav tm="0">
                                          <p:val>
                                            <p:strVal val="#ppt_x"/>
                                          </p:val>
                                        </p:tav>
                                        <p:tav tm="100000">
                                          <p:val>
                                            <p:strVal val="#ppt_x"/>
                                          </p:val>
                                        </p:tav>
                                      </p:tavLst>
                                    </p:anim>
                                    <p:anim calcmode="lin" valueType="num">
                                      <p:cBhvr additive="base">
                                        <p:cTn id="10" dur="500" fill="hold"/>
                                        <p:tgtEl>
                                          <p:spTgt spid="8"/>
                                        </p:tgtEl>
                                        <p:attrNameLst>
                                          <p:attrName>ppt_y</p:attrName>
                                        </p:attrNameLst>
                                      </p:cBhvr>
                                      <p:tavLst>
                                        <p:tav tm="0">
                                          <p:val>
                                            <p:strVal val="0-#ppt_h/2"/>
                                          </p:val>
                                        </p:tav>
                                        <p:tav tm="100000">
                                          <p:val>
                                            <p:strVal val="#ppt_y"/>
                                          </p:val>
                                        </p:tav>
                                      </p:tavLst>
                                    </p:anim>
                                  </p:childTnLst>
                                </p:cTn>
                              </p:par>
                              <p:par>
                                <p:cTn id="11" presetID="47" presetClass="entr" presetSubtype="0" fill="hold" nodeType="withEffect">
                                  <p:stCondLst>
                                    <p:cond delay="300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1000"/>
                                        <p:tgtEl>
                                          <p:spTgt spid="94"/>
                                        </p:tgtEl>
                                      </p:cBhvr>
                                    </p:animEffect>
                                    <p:anim calcmode="lin" valueType="num">
                                      <p:cBhvr>
                                        <p:cTn id="14" dur="1000" fill="hold"/>
                                        <p:tgtEl>
                                          <p:spTgt spid="94"/>
                                        </p:tgtEl>
                                        <p:attrNameLst>
                                          <p:attrName>ppt_x</p:attrName>
                                        </p:attrNameLst>
                                      </p:cBhvr>
                                      <p:tavLst>
                                        <p:tav tm="0">
                                          <p:val>
                                            <p:strVal val="#ppt_x"/>
                                          </p:val>
                                        </p:tav>
                                        <p:tav tm="100000">
                                          <p:val>
                                            <p:strVal val="#ppt_x"/>
                                          </p:val>
                                        </p:tav>
                                      </p:tavLst>
                                    </p:anim>
                                    <p:anim calcmode="lin" valueType="num">
                                      <p:cBhvr>
                                        <p:cTn id="15" dur="1000" fill="hold"/>
                                        <p:tgtEl>
                                          <p:spTgt spid="94"/>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3000"/>
                                  </p:stCondLst>
                                  <p:childTnLst>
                                    <p:set>
                                      <p:cBhvr>
                                        <p:cTn id="17" dur="1" fill="hold">
                                          <p:stCondLst>
                                            <p:cond delay="0"/>
                                          </p:stCondLst>
                                        </p:cTn>
                                        <p:tgtEl>
                                          <p:spTgt spid="95"/>
                                        </p:tgtEl>
                                        <p:attrNameLst>
                                          <p:attrName>style.visibility</p:attrName>
                                        </p:attrNameLst>
                                      </p:cBhvr>
                                      <p:to>
                                        <p:strVal val="visible"/>
                                      </p:to>
                                    </p:set>
                                    <p:animEffect transition="in" filter="fade">
                                      <p:cBhvr>
                                        <p:cTn id="18" dur="1000"/>
                                        <p:tgtEl>
                                          <p:spTgt spid="95"/>
                                        </p:tgtEl>
                                      </p:cBhvr>
                                    </p:animEffect>
                                    <p:anim calcmode="lin" valueType="num">
                                      <p:cBhvr>
                                        <p:cTn id="19" dur="1000" fill="hold"/>
                                        <p:tgtEl>
                                          <p:spTgt spid="95"/>
                                        </p:tgtEl>
                                        <p:attrNameLst>
                                          <p:attrName>ppt_x</p:attrName>
                                        </p:attrNameLst>
                                      </p:cBhvr>
                                      <p:tavLst>
                                        <p:tav tm="0">
                                          <p:val>
                                            <p:strVal val="#ppt_x"/>
                                          </p:val>
                                        </p:tav>
                                        <p:tav tm="100000">
                                          <p:val>
                                            <p:strVal val="#ppt_x"/>
                                          </p:val>
                                        </p:tav>
                                      </p:tavLst>
                                    </p:anim>
                                    <p:anim calcmode="lin" valueType="num">
                                      <p:cBhvr>
                                        <p:cTn id="20" dur="1000" fill="hold"/>
                                        <p:tgtEl>
                                          <p:spTgt spid="95"/>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3000"/>
                                  </p:stCondLst>
                                  <p:childTnLst>
                                    <p:set>
                                      <p:cBhvr>
                                        <p:cTn id="22" dur="1" fill="hold">
                                          <p:stCondLst>
                                            <p:cond delay="0"/>
                                          </p:stCondLst>
                                        </p:cTn>
                                        <p:tgtEl>
                                          <p:spTgt spid="143"/>
                                        </p:tgtEl>
                                        <p:attrNameLst>
                                          <p:attrName>style.visibility</p:attrName>
                                        </p:attrNameLst>
                                      </p:cBhvr>
                                      <p:to>
                                        <p:strVal val="visible"/>
                                      </p:to>
                                    </p:set>
                                    <p:animEffect transition="in" filter="fade">
                                      <p:cBhvr>
                                        <p:cTn id="23" dur="1000"/>
                                        <p:tgtEl>
                                          <p:spTgt spid="143"/>
                                        </p:tgtEl>
                                      </p:cBhvr>
                                    </p:animEffect>
                                    <p:anim calcmode="lin" valueType="num">
                                      <p:cBhvr>
                                        <p:cTn id="24" dur="1000" fill="hold"/>
                                        <p:tgtEl>
                                          <p:spTgt spid="143"/>
                                        </p:tgtEl>
                                        <p:attrNameLst>
                                          <p:attrName>ppt_x</p:attrName>
                                        </p:attrNameLst>
                                      </p:cBhvr>
                                      <p:tavLst>
                                        <p:tav tm="0">
                                          <p:val>
                                            <p:strVal val="#ppt_x"/>
                                          </p:val>
                                        </p:tav>
                                        <p:tav tm="100000">
                                          <p:val>
                                            <p:strVal val="#ppt_x"/>
                                          </p:val>
                                        </p:tav>
                                      </p:tavLst>
                                    </p:anim>
                                    <p:anim calcmode="lin" valueType="num">
                                      <p:cBhvr>
                                        <p:cTn id="25" dur="1000" fill="hold"/>
                                        <p:tgtEl>
                                          <p:spTgt spid="143"/>
                                        </p:tgtEl>
                                        <p:attrNameLst>
                                          <p:attrName>ppt_y</p:attrName>
                                        </p:attrNameLst>
                                      </p:cBhvr>
                                      <p:tavLst>
                                        <p:tav tm="0">
                                          <p:val>
                                            <p:strVal val="#ppt_y-.1"/>
                                          </p:val>
                                        </p:tav>
                                        <p:tav tm="100000">
                                          <p:val>
                                            <p:strVal val="#ppt_y"/>
                                          </p:val>
                                        </p:tav>
                                      </p:tavLst>
                                    </p:anim>
                                  </p:childTnLst>
                                </p:cTn>
                              </p:par>
                              <p:par>
                                <p:cTn id="26" presetID="53" presetClass="entr" presetSubtype="16" fill="hold" grpId="0" nodeType="withEffect">
                                  <p:stCondLst>
                                    <p:cond delay="3500"/>
                                  </p:stCondLst>
                                  <p:childTnLst>
                                    <p:set>
                                      <p:cBhvr>
                                        <p:cTn id="27" dur="1" fill="hold">
                                          <p:stCondLst>
                                            <p:cond delay="0"/>
                                          </p:stCondLst>
                                        </p:cTn>
                                        <p:tgtEl>
                                          <p:spTgt spid="78"/>
                                        </p:tgtEl>
                                        <p:attrNameLst>
                                          <p:attrName>style.visibility</p:attrName>
                                        </p:attrNameLst>
                                      </p:cBhvr>
                                      <p:to>
                                        <p:strVal val="visible"/>
                                      </p:to>
                                    </p:set>
                                    <p:anim calcmode="lin" valueType="num">
                                      <p:cBhvr>
                                        <p:cTn id="28" dur="500" fill="hold"/>
                                        <p:tgtEl>
                                          <p:spTgt spid="78"/>
                                        </p:tgtEl>
                                        <p:attrNameLst>
                                          <p:attrName>ppt_w</p:attrName>
                                        </p:attrNameLst>
                                      </p:cBhvr>
                                      <p:tavLst>
                                        <p:tav tm="0">
                                          <p:val>
                                            <p:fltVal val="0"/>
                                          </p:val>
                                        </p:tav>
                                        <p:tav tm="100000">
                                          <p:val>
                                            <p:strVal val="#ppt_w"/>
                                          </p:val>
                                        </p:tav>
                                      </p:tavLst>
                                    </p:anim>
                                    <p:anim calcmode="lin" valueType="num">
                                      <p:cBhvr>
                                        <p:cTn id="29" dur="500" fill="hold"/>
                                        <p:tgtEl>
                                          <p:spTgt spid="78"/>
                                        </p:tgtEl>
                                        <p:attrNameLst>
                                          <p:attrName>ppt_h</p:attrName>
                                        </p:attrNameLst>
                                      </p:cBhvr>
                                      <p:tavLst>
                                        <p:tav tm="0">
                                          <p:val>
                                            <p:fltVal val="0"/>
                                          </p:val>
                                        </p:tav>
                                        <p:tav tm="100000">
                                          <p:val>
                                            <p:strVal val="#ppt_h"/>
                                          </p:val>
                                        </p:tav>
                                      </p:tavLst>
                                    </p:anim>
                                    <p:animEffect transition="in" filter="fade">
                                      <p:cBhvr>
                                        <p:cTn id="30" dur="500"/>
                                        <p:tgtEl>
                                          <p:spTgt spid="78"/>
                                        </p:tgtEl>
                                      </p:cBhvr>
                                    </p:animEffect>
                                  </p:childTnLst>
                                </p:cTn>
                              </p:par>
                              <p:par>
                                <p:cTn id="31" presetID="53" presetClass="entr" presetSubtype="16" fill="hold" grpId="0" nodeType="withEffect">
                                  <p:stCondLst>
                                    <p:cond delay="350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ppt_w</p:attrName>
                                        </p:attrNameLst>
                                      </p:cBhvr>
                                      <p:tavLst>
                                        <p:tav tm="0">
                                          <p:val>
                                            <p:fltVal val="0"/>
                                          </p:val>
                                        </p:tav>
                                        <p:tav tm="100000">
                                          <p:val>
                                            <p:strVal val="#ppt_w"/>
                                          </p:val>
                                        </p:tav>
                                      </p:tavLst>
                                    </p:anim>
                                    <p:anim calcmode="lin" valueType="num">
                                      <p:cBhvr>
                                        <p:cTn id="34" dur="500" fill="hold"/>
                                        <p:tgtEl>
                                          <p:spTgt spid="25"/>
                                        </p:tgtEl>
                                        <p:attrNameLst>
                                          <p:attrName>ppt_h</p:attrName>
                                        </p:attrNameLst>
                                      </p:cBhvr>
                                      <p:tavLst>
                                        <p:tav tm="0">
                                          <p:val>
                                            <p:fltVal val="0"/>
                                          </p:val>
                                        </p:tav>
                                        <p:tav tm="100000">
                                          <p:val>
                                            <p:strVal val="#ppt_h"/>
                                          </p:val>
                                        </p:tav>
                                      </p:tavLst>
                                    </p:anim>
                                    <p:animEffect transition="in" filter="fade">
                                      <p:cBhvr>
                                        <p:cTn id="35" dur="500"/>
                                        <p:tgtEl>
                                          <p:spTgt spid="25"/>
                                        </p:tgtEl>
                                      </p:cBhvr>
                                    </p:animEffect>
                                  </p:childTnLst>
                                </p:cTn>
                              </p:par>
                              <p:par>
                                <p:cTn id="36" presetID="47" presetClass="entr" presetSubtype="0" fill="hold" nodeType="withEffect">
                                  <p:stCondLst>
                                    <p:cond delay="400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1000"/>
                                        <p:tgtEl>
                                          <p:spTgt spid="98"/>
                                        </p:tgtEl>
                                      </p:cBhvr>
                                    </p:animEffect>
                                    <p:anim calcmode="lin" valueType="num">
                                      <p:cBhvr>
                                        <p:cTn id="39" dur="1000" fill="hold"/>
                                        <p:tgtEl>
                                          <p:spTgt spid="98"/>
                                        </p:tgtEl>
                                        <p:attrNameLst>
                                          <p:attrName>ppt_x</p:attrName>
                                        </p:attrNameLst>
                                      </p:cBhvr>
                                      <p:tavLst>
                                        <p:tav tm="0">
                                          <p:val>
                                            <p:strVal val="#ppt_x"/>
                                          </p:val>
                                        </p:tav>
                                        <p:tav tm="100000">
                                          <p:val>
                                            <p:strVal val="#ppt_x"/>
                                          </p:val>
                                        </p:tav>
                                      </p:tavLst>
                                    </p:anim>
                                    <p:anim calcmode="lin" valueType="num">
                                      <p:cBhvr>
                                        <p:cTn id="40" dur="1000" fill="hold"/>
                                        <p:tgtEl>
                                          <p:spTgt spid="98"/>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4000"/>
                                  </p:stCondLst>
                                  <p:childTnLst>
                                    <p:set>
                                      <p:cBhvr>
                                        <p:cTn id="42" dur="1" fill="hold">
                                          <p:stCondLst>
                                            <p:cond delay="0"/>
                                          </p:stCondLst>
                                        </p:cTn>
                                        <p:tgtEl>
                                          <p:spTgt spid="99"/>
                                        </p:tgtEl>
                                        <p:attrNameLst>
                                          <p:attrName>style.visibility</p:attrName>
                                        </p:attrNameLst>
                                      </p:cBhvr>
                                      <p:to>
                                        <p:strVal val="visible"/>
                                      </p:to>
                                    </p:set>
                                    <p:animEffect transition="in" filter="fade">
                                      <p:cBhvr>
                                        <p:cTn id="43" dur="1000"/>
                                        <p:tgtEl>
                                          <p:spTgt spid="99"/>
                                        </p:tgtEl>
                                      </p:cBhvr>
                                    </p:animEffect>
                                    <p:anim calcmode="lin" valueType="num">
                                      <p:cBhvr>
                                        <p:cTn id="44" dur="1000" fill="hold"/>
                                        <p:tgtEl>
                                          <p:spTgt spid="99"/>
                                        </p:tgtEl>
                                        <p:attrNameLst>
                                          <p:attrName>ppt_x</p:attrName>
                                        </p:attrNameLst>
                                      </p:cBhvr>
                                      <p:tavLst>
                                        <p:tav tm="0">
                                          <p:val>
                                            <p:strVal val="#ppt_x"/>
                                          </p:val>
                                        </p:tav>
                                        <p:tav tm="100000">
                                          <p:val>
                                            <p:strVal val="#ppt_x"/>
                                          </p:val>
                                        </p:tav>
                                      </p:tavLst>
                                    </p:anim>
                                    <p:anim calcmode="lin" valueType="num">
                                      <p:cBhvr>
                                        <p:cTn id="45" dur="1000" fill="hold"/>
                                        <p:tgtEl>
                                          <p:spTgt spid="99"/>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4000"/>
                                  </p:stCondLst>
                                  <p:childTnLst>
                                    <p:set>
                                      <p:cBhvr>
                                        <p:cTn id="47" dur="1" fill="hold">
                                          <p:stCondLst>
                                            <p:cond delay="0"/>
                                          </p:stCondLst>
                                        </p:cTn>
                                        <p:tgtEl>
                                          <p:spTgt spid="146"/>
                                        </p:tgtEl>
                                        <p:attrNameLst>
                                          <p:attrName>style.visibility</p:attrName>
                                        </p:attrNameLst>
                                      </p:cBhvr>
                                      <p:to>
                                        <p:strVal val="visible"/>
                                      </p:to>
                                    </p:set>
                                    <p:animEffect transition="in" filter="fade">
                                      <p:cBhvr>
                                        <p:cTn id="48" dur="1000"/>
                                        <p:tgtEl>
                                          <p:spTgt spid="146"/>
                                        </p:tgtEl>
                                      </p:cBhvr>
                                    </p:animEffect>
                                    <p:anim calcmode="lin" valueType="num">
                                      <p:cBhvr>
                                        <p:cTn id="49" dur="1000" fill="hold"/>
                                        <p:tgtEl>
                                          <p:spTgt spid="146"/>
                                        </p:tgtEl>
                                        <p:attrNameLst>
                                          <p:attrName>ppt_x</p:attrName>
                                        </p:attrNameLst>
                                      </p:cBhvr>
                                      <p:tavLst>
                                        <p:tav tm="0">
                                          <p:val>
                                            <p:strVal val="#ppt_x"/>
                                          </p:val>
                                        </p:tav>
                                        <p:tav tm="100000">
                                          <p:val>
                                            <p:strVal val="#ppt_x"/>
                                          </p:val>
                                        </p:tav>
                                      </p:tavLst>
                                    </p:anim>
                                    <p:anim calcmode="lin" valueType="num">
                                      <p:cBhvr>
                                        <p:cTn id="50" dur="1000" fill="hold"/>
                                        <p:tgtEl>
                                          <p:spTgt spid="146"/>
                                        </p:tgtEl>
                                        <p:attrNameLst>
                                          <p:attrName>ppt_y</p:attrName>
                                        </p:attrNameLst>
                                      </p:cBhvr>
                                      <p:tavLst>
                                        <p:tav tm="0">
                                          <p:val>
                                            <p:strVal val="#ppt_y-.1"/>
                                          </p:val>
                                        </p:tav>
                                        <p:tav tm="100000">
                                          <p:val>
                                            <p:strVal val="#ppt_y"/>
                                          </p:val>
                                        </p:tav>
                                      </p:tavLst>
                                    </p:anim>
                                  </p:childTnLst>
                                </p:cTn>
                              </p:par>
                              <p:par>
                                <p:cTn id="51" presetID="53" presetClass="entr" presetSubtype="16" fill="hold" grpId="0" nodeType="withEffect">
                                  <p:stCondLst>
                                    <p:cond delay="4500"/>
                                  </p:stCondLst>
                                  <p:childTnLst>
                                    <p:set>
                                      <p:cBhvr>
                                        <p:cTn id="52" dur="1" fill="hold">
                                          <p:stCondLst>
                                            <p:cond delay="0"/>
                                          </p:stCondLst>
                                        </p:cTn>
                                        <p:tgtEl>
                                          <p:spTgt spid="80"/>
                                        </p:tgtEl>
                                        <p:attrNameLst>
                                          <p:attrName>style.visibility</p:attrName>
                                        </p:attrNameLst>
                                      </p:cBhvr>
                                      <p:to>
                                        <p:strVal val="visible"/>
                                      </p:to>
                                    </p:set>
                                    <p:anim calcmode="lin" valueType="num">
                                      <p:cBhvr>
                                        <p:cTn id="53" dur="500" fill="hold"/>
                                        <p:tgtEl>
                                          <p:spTgt spid="80"/>
                                        </p:tgtEl>
                                        <p:attrNameLst>
                                          <p:attrName>ppt_w</p:attrName>
                                        </p:attrNameLst>
                                      </p:cBhvr>
                                      <p:tavLst>
                                        <p:tav tm="0">
                                          <p:val>
                                            <p:fltVal val="0"/>
                                          </p:val>
                                        </p:tav>
                                        <p:tav tm="100000">
                                          <p:val>
                                            <p:strVal val="#ppt_w"/>
                                          </p:val>
                                        </p:tav>
                                      </p:tavLst>
                                    </p:anim>
                                    <p:anim calcmode="lin" valueType="num">
                                      <p:cBhvr>
                                        <p:cTn id="54" dur="500" fill="hold"/>
                                        <p:tgtEl>
                                          <p:spTgt spid="80"/>
                                        </p:tgtEl>
                                        <p:attrNameLst>
                                          <p:attrName>ppt_h</p:attrName>
                                        </p:attrNameLst>
                                      </p:cBhvr>
                                      <p:tavLst>
                                        <p:tav tm="0">
                                          <p:val>
                                            <p:fltVal val="0"/>
                                          </p:val>
                                        </p:tav>
                                        <p:tav tm="100000">
                                          <p:val>
                                            <p:strVal val="#ppt_h"/>
                                          </p:val>
                                        </p:tav>
                                      </p:tavLst>
                                    </p:anim>
                                    <p:animEffect transition="in" filter="fade">
                                      <p:cBhvr>
                                        <p:cTn id="55" dur="500"/>
                                        <p:tgtEl>
                                          <p:spTgt spid="80"/>
                                        </p:tgtEl>
                                      </p:cBhvr>
                                    </p:animEffect>
                                  </p:childTnLst>
                                </p:cTn>
                              </p:par>
                              <p:par>
                                <p:cTn id="56" presetID="53" presetClass="entr" presetSubtype="16" fill="hold" grpId="0" nodeType="withEffect">
                                  <p:stCondLst>
                                    <p:cond delay="4500"/>
                                  </p:stCondLst>
                                  <p:childTnLst>
                                    <p:set>
                                      <p:cBhvr>
                                        <p:cTn id="57" dur="1" fill="hold">
                                          <p:stCondLst>
                                            <p:cond delay="0"/>
                                          </p:stCondLst>
                                        </p:cTn>
                                        <p:tgtEl>
                                          <p:spTgt spid="81"/>
                                        </p:tgtEl>
                                        <p:attrNameLst>
                                          <p:attrName>style.visibility</p:attrName>
                                        </p:attrNameLst>
                                      </p:cBhvr>
                                      <p:to>
                                        <p:strVal val="visible"/>
                                      </p:to>
                                    </p:set>
                                    <p:anim calcmode="lin" valueType="num">
                                      <p:cBhvr>
                                        <p:cTn id="58" dur="500" fill="hold"/>
                                        <p:tgtEl>
                                          <p:spTgt spid="81"/>
                                        </p:tgtEl>
                                        <p:attrNameLst>
                                          <p:attrName>ppt_w</p:attrName>
                                        </p:attrNameLst>
                                      </p:cBhvr>
                                      <p:tavLst>
                                        <p:tav tm="0">
                                          <p:val>
                                            <p:fltVal val="0"/>
                                          </p:val>
                                        </p:tav>
                                        <p:tav tm="100000">
                                          <p:val>
                                            <p:strVal val="#ppt_w"/>
                                          </p:val>
                                        </p:tav>
                                      </p:tavLst>
                                    </p:anim>
                                    <p:anim calcmode="lin" valueType="num">
                                      <p:cBhvr>
                                        <p:cTn id="59" dur="500" fill="hold"/>
                                        <p:tgtEl>
                                          <p:spTgt spid="81"/>
                                        </p:tgtEl>
                                        <p:attrNameLst>
                                          <p:attrName>ppt_h</p:attrName>
                                        </p:attrNameLst>
                                      </p:cBhvr>
                                      <p:tavLst>
                                        <p:tav tm="0">
                                          <p:val>
                                            <p:fltVal val="0"/>
                                          </p:val>
                                        </p:tav>
                                        <p:tav tm="100000">
                                          <p:val>
                                            <p:strVal val="#ppt_h"/>
                                          </p:val>
                                        </p:tav>
                                      </p:tavLst>
                                    </p:anim>
                                    <p:animEffect transition="in" filter="fade">
                                      <p:cBhvr>
                                        <p:cTn id="60" dur="500"/>
                                        <p:tgtEl>
                                          <p:spTgt spid="81"/>
                                        </p:tgtEl>
                                      </p:cBhvr>
                                    </p:animEffect>
                                  </p:childTnLst>
                                </p:cTn>
                              </p:par>
                              <p:par>
                                <p:cTn id="61" presetID="47" presetClass="entr" presetSubtype="0" fill="hold" nodeType="withEffect">
                                  <p:stCondLst>
                                    <p:cond delay="5000"/>
                                  </p:stCondLst>
                                  <p:childTnLst>
                                    <p:set>
                                      <p:cBhvr>
                                        <p:cTn id="62" dur="1" fill="hold">
                                          <p:stCondLst>
                                            <p:cond delay="0"/>
                                          </p:stCondLst>
                                        </p:cTn>
                                        <p:tgtEl>
                                          <p:spTgt spid="115"/>
                                        </p:tgtEl>
                                        <p:attrNameLst>
                                          <p:attrName>style.visibility</p:attrName>
                                        </p:attrNameLst>
                                      </p:cBhvr>
                                      <p:to>
                                        <p:strVal val="visible"/>
                                      </p:to>
                                    </p:set>
                                    <p:animEffect transition="in" filter="fade">
                                      <p:cBhvr>
                                        <p:cTn id="63" dur="1000"/>
                                        <p:tgtEl>
                                          <p:spTgt spid="115"/>
                                        </p:tgtEl>
                                      </p:cBhvr>
                                    </p:animEffect>
                                    <p:anim calcmode="lin" valueType="num">
                                      <p:cBhvr>
                                        <p:cTn id="64" dur="1000" fill="hold"/>
                                        <p:tgtEl>
                                          <p:spTgt spid="115"/>
                                        </p:tgtEl>
                                        <p:attrNameLst>
                                          <p:attrName>ppt_x</p:attrName>
                                        </p:attrNameLst>
                                      </p:cBhvr>
                                      <p:tavLst>
                                        <p:tav tm="0">
                                          <p:val>
                                            <p:strVal val="#ppt_x"/>
                                          </p:val>
                                        </p:tav>
                                        <p:tav tm="100000">
                                          <p:val>
                                            <p:strVal val="#ppt_x"/>
                                          </p:val>
                                        </p:tav>
                                      </p:tavLst>
                                    </p:anim>
                                    <p:anim calcmode="lin" valueType="num">
                                      <p:cBhvr>
                                        <p:cTn id="65" dur="1000" fill="hold"/>
                                        <p:tgtEl>
                                          <p:spTgt spid="115"/>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5000"/>
                                  </p:stCondLst>
                                  <p:childTnLst>
                                    <p:set>
                                      <p:cBhvr>
                                        <p:cTn id="67" dur="1" fill="hold">
                                          <p:stCondLst>
                                            <p:cond delay="0"/>
                                          </p:stCondLst>
                                        </p:cTn>
                                        <p:tgtEl>
                                          <p:spTgt spid="116"/>
                                        </p:tgtEl>
                                        <p:attrNameLst>
                                          <p:attrName>style.visibility</p:attrName>
                                        </p:attrNameLst>
                                      </p:cBhvr>
                                      <p:to>
                                        <p:strVal val="visible"/>
                                      </p:to>
                                    </p:set>
                                    <p:animEffect transition="in" filter="fade">
                                      <p:cBhvr>
                                        <p:cTn id="68" dur="1000"/>
                                        <p:tgtEl>
                                          <p:spTgt spid="116"/>
                                        </p:tgtEl>
                                      </p:cBhvr>
                                    </p:animEffect>
                                    <p:anim calcmode="lin" valueType="num">
                                      <p:cBhvr>
                                        <p:cTn id="69" dur="1000" fill="hold"/>
                                        <p:tgtEl>
                                          <p:spTgt spid="116"/>
                                        </p:tgtEl>
                                        <p:attrNameLst>
                                          <p:attrName>ppt_x</p:attrName>
                                        </p:attrNameLst>
                                      </p:cBhvr>
                                      <p:tavLst>
                                        <p:tav tm="0">
                                          <p:val>
                                            <p:strVal val="#ppt_x"/>
                                          </p:val>
                                        </p:tav>
                                        <p:tav tm="100000">
                                          <p:val>
                                            <p:strVal val="#ppt_x"/>
                                          </p:val>
                                        </p:tav>
                                      </p:tavLst>
                                    </p:anim>
                                    <p:anim calcmode="lin" valueType="num">
                                      <p:cBhvr>
                                        <p:cTn id="70" dur="1000" fill="hold"/>
                                        <p:tgtEl>
                                          <p:spTgt spid="116"/>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5000"/>
                                  </p:stCondLst>
                                  <p:childTnLst>
                                    <p:set>
                                      <p:cBhvr>
                                        <p:cTn id="72" dur="1" fill="hold">
                                          <p:stCondLst>
                                            <p:cond delay="0"/>
                                          </p:stCondLst>
                                        </p:cTn>
                                        <p:tgtEl>
                                          <p:spTgt spid="147"/>
                                        </p:tgtEl>
                                        <p:attrNameLst>
                                          <p:attrName>style.visibility</p:attrName>
                                        </p:attrNameLst>
                                      </p:cBhvr>
                                      <p:to>
                                        <p:strVal val="visible"/>
                                      </p:to>
                                    </p:set>
                                    <p:animEffect transition="in" filter="fade">
                                      <p:cBhvr>
                                        <p:cTn id="73" dur="1000"/>
                                        <p:tgtEl>
                                          <p:spTgt spid="147"/>
                                        </p:tgtEl>
                                      </p:cBhvr>
                                    </p:animEffect>
                                    <p:anim calcmode="lin" valueType="num">
                                      <p:cBhvr>
                                        <p:cTn id="74" dur="1000" fill="hold"/>
                                        <p:tgtEl>
                                          <p:spTgt spid="147"/>
                                        </p:tgtEl>
                                        <p:attrNameLst>
                                          <p:attrName>ppt_x</p:attrName>
                                        </p:attrNameLst>
                                      </p:cBhvr>
                                      <p:tavLst>
                                        <p:tav tm="0">
                                          <p:val>
                                            <p:strVal val="#ppt_x"/>
                                          </p:val>
                                        </p:tav>
                                        <p:tav tm="100000">
                                          <p:val>
                                            <p:strVal val="#ppt_x"/>
                                          </p:val>
                                        </p:tav>
                                      </p:tavLst>
                                    </p:anim>
                                    <p:anim calcmode="lin" valueType="num">
                                      <p:cBhvr>
                                        <p:cTn id="75" dur="1000" fill="hold"/>
                                        <p:tgtEl>
                                          <p:spTgt spid="147"/>
                                        </p:tgtEl>
                                        <p:attrNameLst>
                                          <p:attrName>ppt_y</p:attrName>
                                        </p:attrNameLst>
                                      </p:cBhvr>
                                      <p:tavLst>
                                        <p:tav tm="0">
                                          <p:val>
                                            <p:strVal val="#ppt_y-.1"/>
                                          </p:val>
                                        </p:tav>
                                        <p:tav tm="100000">
                                          <p:val>
                                            <p:strVal val="#ppt_y"/>
                                          </p:val>
                                        </p:tav>
                                      </p:tavLst>
                                    </p:anim>
                                  </p:childTnLst>
                                </p:cTn>
                              </p:par>
                              <p:par>
                                <p:cTn id="76" presetID="53" presetClass="entr" presetSubtype="16" fill="hold" grpId="0" nodeType="withEffect">
                                  <p:stCondLst>
                                    <p:cond delay="5500"/>
                                  </p:stCondLst>
                                  <p:childTnLst>
                                    <p:set>
                                      <p:cBhvr>
                                        <p:cTn id="77" dur="1" fill="hold">
                                          <p:stCondLst>
                                            <p:cond delay="0"/>
                                          </p:stCondLst>
                                        </p:cTn>
                                        <p:tgtEl>
                                          <p:spTgt spid="83"/>
                                        </p:tgtEl>
                                        <p:attrNameLst>
                                          <p:attrName>style.visibility</p:attrName>
                                        </p:attrNameLst>
                                      </p:cBhvr>
                                      <p:to>
                                        <p:strVal val="visible"/>
                                      </p:to>
                                    </p:set>
                                    <p:anim calcmode="lin" valueType="num">
                                      <p:cBhvr>
                                        <p:cTn id="78" dur="500" fill="hold"/>
                                        <p:tgtEl>
                                          <p:spTgt spid="83"/>
                                        </p:tgtEl>
                                        <p:attrNameLst>
                                          <p:attrName>ppt_w</p:attrName>
                                        </p:attrNameLst>
                                      </p:cBhvr>
                                      <p:tavLst>
                                        <p:tav tm="0">
                                          <p:val>
                                            <p:fltVal val="0"/>
                                          </p:val>
                                        </p:tav>
                                        <p:tav tm="100000">
                                          <p:val>
                                            <p:strVal val="#ppt_w"/>
                                          </p:val>
                                        </p:tav>
                                      </p:tavLst>
                                    </p:anim>
                                    <p:anim calcmode="lin" valueType="num">
                                      <p:cBhvr>
                                        <p:cTn id="79" dur="500" fill="hold"/>
                                        <p:tgtEl>
                                          <p:spTgt spid="83"/>
                                        </p:tgtEl>
                                        <p:attrNameLst>
                                          <p:attrName>ppt_h</p:attrName>
                                        </p:attrNameLst>
                                      </p:cBhvr>
                                      <p:tavLst>
                                        <p:tav tm="0">
                                          <p:val>
                                            <p:fltVal val="0"/>
                                          </p:val>
                                        </p:tav>
                                        <p:tav tm="100000">
                                          <p:val>
                                            <p:strVal val="#ppt_h"/>
                                          </p:val>
                                        </p:tav>
                                      </p:tavLst>
                                    </p:anim>
                                    <p:animEffect transition="in" filter="fade">
                                      <p:cBhvr>
                                        <p:cTn id="80" dur="500"/>
                                        <p:tgtEl>
                                          <p:spTgt spid="83"/>
                                        </p:tgtEl>
                                      </p:cBhvr>
                                    </p:animEffect>
                                  </p:childTnLst>
                                </p:cTn>
                              </p:par>
                              <p:par>
                                <p:cTn id="81" presetID="53" presetClass="entr" presetSubtype="16" fill="hold" grpId="0" nodeType="withEffect">
                                  <p:stCondLst>
                                    <p:cond delay="5500"/>
                                  </p:stCondLst>
                                  <p:childTnLst>
                                    <p:set>
                                      <p:cBhvr>
                                        <p:cTn id="82" dur="1" fill="hold">
                                          <p:stCondLst>
                                            <p:cond delay="0"/>
                                          </p:stCondLst>
                                        </p:cTn>
                                        <p:tgtEl>
                                          <p:spTgt spid="82"/>
                                        </p:tgtEl>
                                        <p:attrNameLst>
                                          <p:attrName>style.visibility</p:attrName>
                                        </p:attrNameLst>
                                      </p:cBhvr>
                                      <p:to>
                                        <p:strVal val="visible"/>
                                      </p:to>
                                    </p:set>
                                    <p:anim calcmode="lin" valueType="num">
                                      <p:cBhvr>
                                        <p:cTn id="83" dur="500" fill="hold"/>
                                        <p:tgtEl>
                                          <p:spTgt spid="82"/>
                                        </p:tgtEl>
                                        <p:attrNameLst>
                                          <p:attrName>ppt_w</p:attrName>
                                        </p:attrNameLst>
                                      </p:cBhvr>
                                      <p:tavLst>
                                        <p:tav tm="0">
                                          <p:val>
                                            <p:fltVal val="0"/>
                                          </p:val>
                                        </p:tav>
                                        <p:tav tm="100000">
                                          <p:val>
                                            <p:strVal val="#ppt_w"/>
                                          </p:val>
                                        </p:tav>
                                      </p:tavLst>
                                    </p:anim>
                                    <p:anim calcmode="lin" valueType="num">
                                      <p:cBhvr>
                                        <p:cTn id="84" dur="500" fill="hold"/>
                                        <p:tgtEl>
                                          <p:spTgt spid="82"/>
                                        </p:tgtEl>
                                        <p:attrNameLst>
                                          <p:attrName>ppt_h</p:attrName>
                                        </p:attrNameLst>
                                      </p:cBhvr>
                                      <p:tavLst>
                                        <p:tav tm="0">
                                          <p:val>
                                            <p:fltVal val="0"/>
                                          </p:val>
                                        </p:tav>
                                        <p:tav tm="100000">
                                          <p:val>
                                            <p:strVal val="#ppt_h"/>
                                          </p:val>
                                        </p:tav>
                                      </p:tavLst>
                                    </p:anim>
                                    <p:animEffect transition="in" filter="fade">
                                      <p:cBhvr>
                                        <p:cTn id="85" dur="500"/>
                                        <p:tgtEl>
                                          <p:spTgt spid="82"/>
                                        </p:tgtEl>
                                      </p:cBhvr>
                                    </p:animEffect>
                                  </p:childTnLst>
                                </p:cTn>
                              </p:par>
                              <p:par>
                                <p:cTn id="86" presetID="41" presetClass="entr" presetSubtype="0" fill="hold" grpId="0" nodeType="withEffect">
                                  <p:stCondLst>
                                    <p:cond delay="1500"/>
                                  </p:stCondLst>
                                  <p:iterate type="lt">
                                    <p:tmPct val="10000"/>
                                  </p:iterate>
                                  <p:childTnLst>
                                    <p:set>
                                      <p:cBhvr>
                                        <p:cTn id="87" dur="1" fill="hold">
                                          <p:stCondLst>
                                            <p:cond delay="0"/>
                                          </p:stCondLst>
                                        </p:cTn>
                                        <p:tgtEl>
                                          <p:spTgt spid="85"/>
                                        </p:tgtEl>
                                        <p:attrNameLst>
                                          <p:attrName>style.visibility</p:attrName>
                                        </p:attrNameLst>
                                      </p:cBhvr>
                                      <p:to>
                                        <p:strVal val="visible"/>
                                      </p:to>
                                    </p:set>
                                    <p:anim calcmode="lin" valueType="num">
                                      <p:cBhvr>
                                        <p:cTn id="88" dur="500" fill="hold"/>
                                        <p:tgtEl>
                                          <p:spTgt spid="85"/>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85"/>
                                        </p:tgtEl>
                                        <p:attrNameLst>
                                          <p:attrName>ppt_y</p:attrName>
                                        </p:attrNameLst>
                                      </p:cBhvr>
                                      <p:tavLst>
                                        <p:tav tm="0">
                                          <p:val>
                                            <p:strVal val="#ppt_y"/>
                                          </p:val>
                                        </p:tav>
                                        <p:tav tm="100000">
                                          <p:val>
                                            <p:strVal val="#ppt_y"/>
                                          </p:val>
                                        </p:tav>
                                      </p:tavLst>
                                    </p:anim>
                                    <p:anim calcmode="lin" valueType="num">
                                      <p:cBhvr>
                                        <p:cTn id="90" dur="500" fill="hold"/>
                                        <p:tgtEl>
                                          <p:spTgt spid="85"/>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85"/>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85"/>
                                        </p:tgtEl>
                                      </p:cBhvr>
                                    </p:animEffect>
                                  </p:childTnLst>
                                </p:cTn>
                              </p:par>
                              <p:par>
                                <p:cTn id="93" presetID="1" presetClass="entr" presetSubtype="0" fill="hold" grpId="0" nodeType="withEffect">
                                  <p:stCondLst>
                                    <p:cond delay="2700"/>
                                  </p:stCondLst>
                                  <p:childTnLst>
                                    <p:set>
                                      <p:cBhvr>
                                        <p:cTn id="94"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9" grpId="0" animBg="1"/>
      <p:bldP spid="116" grpId="0" animBg="1"/>
      <p:bldP spid="146" grpId="0" animBg="1"/>
      <p:bldP spid="147" grpId="0" animBg="1"/>
      <p:bldP spid="78" grpId="0"/>
      <p:bldP spid="25" grpId="0"/>
      <p:bldP spid="80" grpId="0"/>
      <p:bldP spid="81" grpId="0"/>
      <p:bldP spid="82" grpId="0"/>
      <p:bldP spid="83" grpId="0"/>
      <p:bldP spid="85" grpId="0"/>
      <p:bldP spid="8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1F28"/>
        </a:solidFill>
        <a:effectLst/>
      </p:bgPr>
    </p:bg>
    <p:spTree>
      <p:nvGrpSpPr>
        <p:cNvPr id="1" name=""/>
        <p:cNvGrpSpPr/>
        <p:nvPr/>
      </p:nvGrpSpPr>
      <p:grpSpPr>
        <a:xfrm>
          <a:off x="0" y="0"/>
          <a:ext cx="0" cy="0"/>
          <a:chOff x="0" y="0"/>
          <a:chExt cx="0" cy="0"/>
        </a:xfrm>
      </p:grpSpPr>
      <p:sp>
        <p:nvSpPr>
          <p:cNvPr id="2" name="等腰三角形 1"/>
          <p:cNvSpPr/>
          <p:nvPr/>
        </p:nvSpPr>
        <p:spPr>
          <a:xfrm rot="5400000">
            <a:off x="104289" y="-102271"/>
            <a:ext cx="5143860" cy="5344510"/>
          </a:xfrm>
          <a:custGeom>
            <a:avLst/>
            <a:gdLst/>
            <a:ahLst/>
            <a:cxnLst/>
            <a:rect l="l" t="t" r="r" b="b"/>
            <a:pathLst>
              <a:path w="5143860" h="5344510">
                <a:moveTo>
                  <a:pt x="0" y="5344510"/>
                </a:moveTo>
                <a:lnTo>
                  <a:pt x="0" y="4865599"/>
                </a:lnTo>
                <a:lnTo>
                  <a:pt x="2571192" y="0"/>
                </a:lnTo>
                <a:lnTo>
                  <a:pt x="5143860" y="4868388"/>
                </a:lnTo>
                <a:lnTo>
                  <a:pt x="5143860" y="53445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4629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6200000">
            <a:off x="-4629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4629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1581452" y="904526"/>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4629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5400000">
            <a:off x="3199580" y="1763708"/>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4616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6200000">
            <a:off x="1574492"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1574774" y="2613767"/>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907330" y="1812761"/>
            <a:ext cx="4561214" cy="1446550"/>
          </a:xfrm>
          <a:prstGeom prst="rect">
            <a:avLst/>
          </a:prstGeom>
          <a:noFill/>
        </p:spPr>
        <p:txBody>
          <a:bodyPr wrap="square" rtlCol="0">
            <a:spAutoFit/>
          </a:bodyPr>
          <a:lstStyle/>
          <a:p>
            <a:pPr algn="ctr"/>
            <a:r>
              <a:rPr lang="en-US" altLang="zh-CN" sz="8800" b="1" dirty="0">
                <a:solidFill>
                  <a:schemeClr val="bg1"/>
                </a:solidFill>
                <a:latin typeface="微软雅黑" panose="020B0503020204020204" pitchFamily="34" charset="-122"/>
                <a:cs typeface="Mangal" panose="02040503050203030202" pitchFamily="18" charset="0"/>
              </a:rPr>
              <a:t>thanks</a:t>
            </a:r>
          </a:p>
        </p:txBody>
      </p:sp>
      <p:sp>
        <p:nvSpPr>
          <p:cNvPr id="13" name="TextBox 12"/>
          <p:cNvSpPr txBox="1"/>
          <p:nvPr/>
        </p:nvSpPr>
        <p:spPr>
          <a:xfrm>
            <a:off x="5563175" y="3354546"/>
            <a:ext cx="3110862" cy="369332"/>
          </a:xfrm>
          <a:prstGeom prst="rect">
            <a:avLst/>
          </a:prstGeom>
        </p:spPr>
        <p:txBody>
          <a:bodyPr wrap="square" rtlCol="0">
            <a:spAutoFit/>
          </a:bodyPr>
          <a:lstStyle/>
          <a:p>
            <a:pPr algn="ctr"/>
            <a:r>
              <a:rPr lang="en-US" altLang="zh-CN" dirty="0">
                <a:solidFill>
                  <a:schemeClr val="bg1"/>
                </a:solidFill>
                <a:latin typeface="微软雅黑" panose="020B0503020204020204" pitchFamily="34" charset="-122"/>
                <a:ea typeface="Segoe UI" panose="020B0502040204020203" pitchFamily="34" charset="0"/>
                <a:cs typeface="Mangal" panose="02040503050203030202" pitchFamily="18" charset="0"/>
              </a:rPr>
              <a:t>2018</a:t>
            </a:r>
            <a:endParaRPr lang="zh-CN" altLang="en-US" dirty="0">
              <a:solidFill>
                <a:schemeClr val="bg1"/>
              </a:solidFill>
              <a:latin typeface="微软雅黑" panose="020B0503020204020204" pitchFamily="34" charset="-122"/>
              <a:cs typeface="Mangal" panose="02040503050203030202" pitchFamily="18" charset="0"/>
            </a:endParaRPr>
          </a:p>
        </p:txBody>
      </p:sp>
    </p:spTree>
    <p:extLst>
      <p:ext uri="{BB962C8B-B14F-4D97-AF65-F5344CB8AC3E}">
        <p14:creationId xmlns:p14="http://schemas.microsoft.com/office/powerpoint/2010/main" val="12017716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5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0-#ppt_h/2"/>
                                          </p:val>
                                        </p:tav>
                                        <p:tav tm="100000">
                                          <p:val>
                                            <p:strVal val="#ppt_y"/>
                                          </p:val>
                                        </p:tav>
                                      </p:tavLst>
                                    </p:anim>
                                  </p:childTnLst>
                                </p:cTn>
                              </p:par>
                              <p:par>
                                <p:cTn id="41" presetID="22" presetClass="entr" presetSubtype="8" fill="hold" grpId="0" nodeType="withEffect">
                                  <p:stCondLst>
                                    <p:cond delay="100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par>
                                <p:cTn id="44" presetID="47" presetClass="entr" presetSubtype="0" fill="hold" grpId="0" nodeType="withEffect">
                                  <p:stCondLst>
                                    <p:cond delay="1500"/>
                                  </p:stCondLst>
                                  <p:childTnLst>
                                    <p:set>
                                      <p:cBhvr>
                                        <p:cTn id="45" dur="1" fill="hold">
                                          <p:stCondLst>
                                            <p:cond delay="0"/>
                                          </p:stCondLst>
                                        </p:cTn>
                                        <p:tgtEl>
                                          <p:spTgt spid="12">
                                            <p:txEl>
                                              <p:pRg st="0" end="0"/>
                                            </p:txEl>
                                          </p:spTgt>
                                        </p:tgtEl>
                                        <p:attrNameLst>
                                          <p:attrName>style.visibility</p:attrName>
                                        </p:attrNameLst>
                                      </p:cBhvr>
                                      <p:to>
                                        <p:strVal val="visible"/>
                                      </p:to>
                                    </p:set>
                                    <p:animEffect transition="in" filter="fade">
                                      <p:cBhvr>
                                        <p:cTn id="46" dur="500"/>
                                        <p:tgtEl>
                                          <p:spTgt spid="12">
                                            <p:txEl>
                                              <p:pRg st="0" end="0"/>
                                            </p:txEl>
                                          </p:spTgt>
                                        </p:tgtEl>
                                      </p:cBhvr>
                                    </p:animEffect>
                                    <p:anim calcmode="lin" valueType="num">
                                      <p:cBhvr>
                                        <p:cTn id="4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8" dur="500" fill="hold"/>
                                        <p:tgtEl>
                                          <p:spTgt spid="12">
                                            <p:txEl>
                                              <p:pRg st="0" end="0"/>
                                            </p:txEl>
                                          </p:spTgt>
                                        </p:tgtEl>
                                        <p:attrNameLst>
                                          <p:attrName>ppt_y</p:attrName>
                                        </p:attrNameLst>
                                      </p:cBhvr>
                                      <p:tavLst>
                                        <p:tav tm="0">
                                          <p:val>
                                            <p:strVal val="#ppt_y-.1"/>
                                          </p:val>
                                        </p:tav>
                                        <p:tav tm="100000">
                                          <p:val>
                                            <p:strVal val="#ppt_y"/>
                                          </p:val>
                                        </p:tav>
                                      </p:tavLst>
                                    </p:anim>
                                  </p:childTnLst>
                                </p:cTn>
                              </p:par>
                              <p:par>
                                <p:cTn id="49" presetID="2" presetClass="entr" presetSubtype="4" fill="hold" grpId="0" nodeType="withEffect">
                                  <p:stCondLst>
                                    <p:cond delay="15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build="allAtOnce"/>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PPT素材包\60-79\62ZH.jpg"/>
          <p:cNvPicPr>
            <a:picLocks noChangeAspect="1" noChangeArrowheads="1"/>
          </p:cNvPicPr>
          <p:nvPr/>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0" y="-4772"/>
            <a:ext cx="9155400" cy="3216165"/>
          </a:xfrm>
          <a:prstGeom prst="rect">
            <a:avLst/>
          </a:prstGeom>
          <a:noFill/>
          <a:extLst>
            <a:ext uri="{909E8E84-426E-40DD-AFC4-6F175D3DCCD1}">
              <a14:hiddenFill xmlns:a14="http://schemas.microsoft.com/office/drawing/2010/main">
                <a:solidFill>
                  <a:srgbClr val="FFFFFF"/>
                </a:solidFill>
              </a14:hiddenFill>
            </a:ext>
          </a:extLst>
        </p:spPr>
      </p:pic>
      <p:sp>
        <p:nvSpPr>
          <p:cNvPr id="4" name="等腰三角形 3"/>
          <p:cNvSpPr/>
          <p:nvPr/>
        </p:nvSpPr>
        <p:spPr>
          <a:xfrm rot="10800000">
            <a:off x="8764792" y="0"/>
            <a:ext cx="382624" cy="724060"/>
          </a:xfrm>
          <a:custGeom>
            <a:avLst/>
            <a:gdLst/>
            <a:ahLst/>
            <a:cxnLst/>
            <a:rect l="l" t="t" r="r" b="b"/>
            <a:pathLst>
              <a:path w="382624" h="724060">
                <a:moveTo>
                  <a:pt x="382624" y="724060"/>
                </a:moveTo>
                <a:lnTo>
                  <a:pt x="0" y="724060"/>
                </a:lnTo>
                <a:lnTo>
                  <a:pt x="0" y="0"/>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a:off x="8005615" y="0"/>
            <a:ext cx="765249" cy="72406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8765233" y="1443840"/>
            <a:ext cx="382182" cy="723223"/>
          </a:xfrm>
          <a:custGeom>
            <a:avLst/>
            <a:gdLst/>
            <a:ahLst/>
            <a:cxnLst/>
            <a:rect l="l" t="t" r="r" b="b"/>
            <a:pathLst>
              <a:path w="382182" h="723223">
                <a:moveTo>
                  <a:pt x="382182" y="723223"/>
                </a:moveTo>
                <a:lnTo>
                  <a:pt x="0" y="723223"/>
                </a:lnTo>
                <a:lnTo>
                  <a:pt x="0" y="0"/>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8390151" y="59"/>
            <a:ext cx="765249" cy="72406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8771381" y="720964"/>
            <a:ext cx="399418" cy="724060"/>
          </a:xfrm>
          <a:custGeom>
            <a:avLst/>
            <a:gdLst/>
            <a:ahLst/>
            <a:cxnLst/>
            <a:rect l="l" t="t" r="r" b="b"/>
            <a:pathLst>
              <a:path w="399418" h="724060">
                <a:moveTo>
                  <a:pt x="382625" y="0"/>
                </a:moveTo>
                <a:lnTo>
                  <a:pt x="399418" y="31778"/>
                </a:lnTo>
                <a:lnTo>
                  <a:pt x="399418" y="724060"/>
                </a:lnTo>
                <a:lnTo>
                  <a:pt x="0" y="72406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a:off x="8387108" y="721089"/>
            <a:ext cx="765249" cy="72406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0">
            <a:off x="7169184" y="-3096"/>
            <a:ext cx="765249" cy="72406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551808" y="-3097"/>
            <a:ext cx="765249" cy="72406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a:off x="7551808" y="712244"/>
            <a:ext cx="765249" cy="72406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2654523" y="2283970"/>
            <a:ext cx="1741900" cy="2351504"/>
            <a:chOff x="2654523" y="2283970"/>
            <a:chExt cx="1741900" cy="2351504"/>
          </a:xfrm>
        </p:grpSpPr>
        <p:sp>
          <p:nvSpPr>
            <p:cNvPr id="25" name="矩形 24"/>
            <p:cNvSpPr/>
            <p:nvPr/>
          </p:nvSpPr>
          <p:spPr>
            <a:xfrm>
              <a:off x="2654523" y="2283970"/>
              <a:ext cx="1741900" cy="235150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flipH="1">
              <a:off x="3666423" y="3651870"/>
              <a:ext cx="720452" cy="983604"/>
            </a:xfrm>
            <a:prstGeom prst="rtTriangle">
              <a:avLst/>
            </a:prstGeom>
            <a:pattFill prst="wdUpDiag">
              <a:fgClr>
                <a:schemeClr val="bg1"/>
              </a:fgClr>
              <a:bgClr>
                <a:srgbClr val="DA1F2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597852" y="2283970"/>
            <a:ext cx="1741900" cy="2351504"/>
            <a:chOff x="597852" y="2283970"/>
            <a:chExt cx="1741900" cy="2351504"/>
          </a:xfrm>
        </p:grpSpPr>
        <p:sp>
          <p:nvSpPr>
            <p:cNvPr id="23" name="矩形 22"/>
            <p:cNvSpPr/>
            <p:nvPr/>
          </p:nvSpPr>
          <p:spPr>
            <a:xfrm>
              <a:off x="597852" y="2283970"/>
              <a:ext cx="1741900" cy="235150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p:nvSpPr>
          <p:spPr>
            <a:xfrm flipH="1">
              <a:off x="1619300" y="3651870"/>
              <a:ext cx="720452" cy="983604"/>
            </a:xfrm>
            <a:prstGeom prst="rtTriangle">
              <a:avLst/>
            </a:prstGeom>
            <a:pattFill prst="wdUpDiag">
              <a:fgClr>
                <a:schemeClr val="bg1"/>
              </a:fgClr>
              <a:bgClr>
                <a:srgbClr val="DA1F2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967626" y="2499742"/>
            <a:ext cx="1002352" cy="864096"/>
            <a:chOff x="967626" y="2499742"/>
            <a:chExt cx="1002352" cy="864096"/>
          </a:xfrm>
        </p:grpSpPr>
        <p:sp>
          <p:nvSpPr>
            <p:cNvPr id="24" name="等腰三角形 23"/>
            <p:cNvSpPr/>
            <p:nvPr/>
          </p:nvSpPr>
          <p:spPr>
            <a:xfrm>
              <a:off x="967626" y="2499742"/>
              <a:ext cx="1002352" cy="86409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p>
          </p:txBody>
        </p:sp>
        <p:sp>
          <p:nvSpPr>
            <p:cNvPr id="28" name="TextBox 27"/>
            <p:cNvSpPr txBox="1"/>
            <p:nvPr/>
          </p:nvSpPr>
          <p:spPr>
            <a:xfrm>
              <a:off x="1187624" y="2763266"/>
              <a:ext cx="576064" cy="523220"/>
            </a:xfrm>
            <a:prstGeom prst="rect">
              <a:avLst/>
            </a:prstGeom>
            <a:noFill/>
          </p:spPr>
          <p:txBody>
            <a:bodyPr wrap="square" rtlCol="0">
              <a:spAutoFit/>
            </a:bodyPr>
            <a:lstStyle/>
            <a:p>
              <a:pPr algn="ctr"/>
              <a:r>
                <a:rPr lang="en-US" altLang="zh-CN" sz="2800" dirty="0">
                  <a:solidFill>
                    <a:schemeClr val="bg1"/>
                  </a:solidFill>
                  <a:latin typeface="Ebrima" panose="02000000000000000000" pitchFamily="2" charset="0"/>
                  <a:ea typeface="Ebrima" panose="02000000000000000000" pitchFamily="2" charset="0"/>
                  <a:cs typeface="Ebrima" panose="02000000000000000000" pitchFamily="2" charset="0"/>
                </a:rPr>
                <a:t>01</a:t>
              </a:r>
              <a:endParaRPr lang="zh-CN" altLang="en-US" sz="2800" dirty="0">
                <a:solidFill>
                  <a:schemeClr val="bg1"/>
                </a:solidFill>
                <a:latin typeface="Ebrima" panose="02000000000000000000" pitchFamily="2" charset="0"/>
                <a:cs typeface="Ebrima" panose="02000000000000000000" pitchFamily="2" charset="0"/>
              </a:endParaRPr>
            </a:p>
          </p:txBody>
        </p:sp>
      </p:grpSp>
      <p:grpSp>
        <p:nvGrpSpPr>
          <p:cNvPr id="31" name="组合 30"/>
          <p:cNvGrpSpPr/>
          <p:nvPr/>
        </p:nvGrpSpPr>
        <p:grpSpPr>
          <a:xfrm>
            <a:off x="3024297" y="2499742"/>
            <a:ext cx="1002352" cy="864096"/>
            <a:chOff x="967626" y="2499742"/>
            <a:chExt cx="1002352" cy="864096"/>
          </a:xfrm>
        </p:grpSpPr>
        <p:sp>
          <p:nvSpPr>
            <p:cNvPr id="32" name="等腰三角形 31"/>
            <p:cNvSpPr/>
            <p:nvPr/>
          </p:nvSpPr>
          <p:spPr>
            <a:xfrm>
              <a:off x="967626" y="2499742"/>
              <a:ext cx="1002352" cy="86409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p>
          </p:txBody>
        </p:sp>
        <p:sp>
          <p:nvSpPr>
            <p:cNvPr id="33" name="TextBox 32"/>
            <p:cNvSpPr txBox="1"/>
            <p:nvPr/>
          </p:nvSpPr>
          <p:spPr>
            <a:xfrm>
              <a:off x="1187624" y="2763266"/>
              <a:ext cx="576064" cy="523220"/>
            </a:xfrm>
            <a:prstGeom prst="rect">
              <a:avLst/>
            </a:prstGeom>
            <a:noFill/>
          </p:spPr>
          <p:txBody>
            <a:bodyPr wrap="square" rtlCol="0">
              <a:spAutoFit/>
            </a:bodyPr>
            <a:lstStyle/>
            <a:p>
              <a:pPr algn="ctr"/>
              <a:r>
                <a:rPr lang="en-US" altLang="zh-CN" sz="2800" dirty="0">
                  <a:solidFill>
                    <a:schemeClr val="bg1"/>
                  </a:solidFill>
                  <a:latin typeface="Ebrima" panose="02000000000000000000" pitchFamily="2" charset="0"/>
                  <a:ea typeface="Ebrima" panose="02000000000000000000" pitchFamily="2" charset="0"/>
                  <a:cs typeface="Ebrima" panose="02000000000000000000" pitchFamily="2" charset="0"/>
                </a:rPr>
                <a:t>02</a:t>
              </a:r>
              <a:endParaRPr lang="zh-CN" altLang="en-US" sz="2800" dirty="0">
                <a:solidFill>
                  <a:schemeClr val="bg1"/>
                </a:solidFill>
                <a:latin typeface="Ebrima" panose="02000000000000000000" pitchFamily="2" charset="0"/>
                <a:cs typeface="Ebrima" panose="02000000000000000000" pitchFamily="2" charset="0"/>
              </a:endParaRPr>
            </a:p>
          </p:txBody>
        </p:sp>
      </p:grpSp>
      <p:grpSp>
        <p:nvGrpSpPr>
          <p:cNvPr id="52" name="组合 51"/>
          <p:cNvGrpSpPr/>
          <p:nvPr/>
        </p:nvGrpSpPr>
        <p:grpSpPr>
          <a:xfrm>
            <a:off x="4711194" y="2283970"/>
            <a:ext cx="1741900" cy="2351504"/>
            <a:chOff x="4711194" y="2283970"/>
            <a:chExt cx="1741900" cy="2351504"/>
          </a:xfrm>
        </p:grpSpPr>
        <p:sp>
          <p:nvSpPr>
            <p:cNvPr id="26" name="矩形 25"/>
            <p:cNvSpPr/>
            <p:nvPr/>
          </p:nvSpPr>
          <p:spPr>
            <a:xfrm>
              <a:off x="4711194" y="2283970"/>
              <a:ext cx="1741900" cy="235150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5732642" y="3651870"/>
              <a:ext cx="720452" cy="983604"/>
            </a:xfrm>
            <a:prstGeom prst="rtTriangle">
              <a:avLst/>
            </a:prstGeom>
            <a:pattFill prst="wdUpDiag">
              <a:fgClr>
                <a:schemeClr val="bg1"/>
              </a:fgClr>
              <a:bgClr>
                <a:srgbClr val="DA1F2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6767865" y="2283970"/>
            <a:ext cx="1741900" cy="2351504"/>
            <a:chOff x="6767865" y="2283970"/>
            <a:chExt cx="1741900" cy="2351504"/>
          </a:xfrm>
        </p:grpSpPr>
        <p:sp>
          <p:nvSpPr>
            <p:cNvPr id="27" name="矩形 26"/>
            <p:cNvSpPr/>
            <p:nvPr/>
          </p:nvSpPr>
          <p:spPr>
            <a:xfrm>
              <a:off x="6767865" y="2283970"/>
              <a:ext cx="1741900" cy="235150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H="1">
              <a:off x="7779765" y="3651870"/>
              <a:ext cx="720452" cy="983604"/>
            </a:xfrm>
            <a:prstGeom prst="rtTriangle">
              <a:avLst/>
            </a:prstGeom>
            <a:pattFill prst="wdUpDiag">
              <a:fgClr>
                <a:schemeClr val="bg1"/>
              </a:fgClr>
              <a:bgClr>
                <a:srgbClr val="DA1F2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5080968" y="2499742"/>
            <a:ext cx="1002352" cy="864096"/>
            <a:chOff x="967626" y="2499742"/>
            <a:chExt cx="1002352" cy="864096"/>
          </a:xfrm>
        </p:grpSpPr>
        <p:sp>
          <p:nvSpPr>
            <p:cNvPr id="35" name="等腰三角形 34"/>
            <p:cNvSpPr/>
            <p:nvPr/>
          </p:nvSpPr>
          <p:spPr>
            <a:xfrm>
              <a:off x="967626" y="2499742"/>
              <a:ext cx="1002352" cy="86409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p>
          </p:txBody>
        </p:sp>
        <p:sp>
          <p:nvSpPr>
            <p:cNvPr id="36" name="TextBox 35"/>
            <p:cNvSpPr txBox="1"/>
            <p:nvPr/>
          </p:nvSpPr>
          <p:spPr>
            <a:xfrm>
              <a:off x="1187624" y="2763266"/>
              <a:ext cx="576064" cy="523220"/>
            </a:xfrm>
            <a:prstGeom prst="rect">
              <a:avLst/>
            </a:prstGeom>
            <a:noFill/>
          </p:spPr>
          <p:txBody>
            <a:bodyPr wrap="square" rtlCol="0">
              <a:spAutoFit/>
            </a:bodyPr>
            <a:lstStyle/>
            <a:p>
              <a:pPr algn="ctr"/>
              <a:r>
                <a:rPr lang="en-US" altLang="zh-CN" sz="2800" dirty="0">
                  <a:solidFill>
                    <a:schemeClr val="bg1"/>
                  </a:solidFill>
                  <a:latin typeface="Ebrima" panose="02000000000000000000" pitchFamily="2" charset="0"/>
                  <a:ea typeface="Ebrima" panose="02000000000000000000" pitchFamily="2" charset="0"/>
                  <a:cs typeface="Ebrima" panose="02000000000000000000" pitchFamily="2" charset="0"/>
                </a:rPr>
                <a:t>03</a:t>
              </a:r>
              <a:endParaRPr lang="zh-CN" altLang="en-US" sz="2800" dirty="0">
                <a:solidFill>
                  <a:schemeClr val="bg1"/>
                </a:solidFill>
                <a:latin typeface="Ebrima" panose="02000000000000000000" pitchFamily="2" charset="0"/>
                <a:cs typeface="Ebrima" panose="02000000000000000000" pitchFamily="2" charset="0"/>
              </a:endParaRPr>
            </a:p>
          </p:txBody>
        </p:sp>
      </p:grpSp>
      <p:grpSp>
        <p:nvGrpSpPr>
          <p:cNvPr id="37" name="组合 36"/>
          <p:cNvGrpSpPr/>
          <p:nvPr/>
        </p:nvGrpSpPr>
        <p:grpSpPr>
          <a:xfrm>
            <a:off x="7137639" y="2499742"/>
            <a:ext cx="1002352" cy="864096"/>
            <a:chOff x="967626" y="2499742"/>
            <a:chExt cx="1002352" cy="864096"/>
          </a:xfrm>
        </p:grpSpPr>
        <p:sp>
          <p:nvSpPr>
            <p:cNvPr id="38" name="等腰三角形 37"/>
            <p:cNvSpPr/>
            <p:nvPr/>
          </p:nvSpPr>
          <p:spPr>
            <a:xfrm>
              <a:off x="967626" y="2499742"/>
              <a:ext cx="1002352" cy="86409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p>
          </p:txBody>
        </p:sp>
        <p:sp>
          <p:nvSpPr>
            <p:cNvPr id="39" name="TextBox 38"/>
            <p:cNvSpPr txBox="1"/>
            <p:nvPr/>
          </p:nvSpPr>
          <p:spPr>
            <a:xfrm>
              <a:off x="1187624" y="2763266"/>
              <a:ext cx="576064" cy="523220"/>
            </a:xfrm>
            <a:prstGeom prst="rect">
              <a:avLst/>
            </a:prstGeom>
            <a:noFill/>
          </p:spPr>
          <p:txBody>
            <a:bodyPr wrap="square" rtlCol="0">
              <a:spAutoFit/>
            </a:bodyPr>
            <a:lstStyle/>
            <a:p>
              <a:pPr algn="ctr"/>
              <a:r>
                <a:rPr lang="en-US" altLang="zh-CN" sz="2800" dirty="0">
                  <a:solidFill>
                    <a:schemeClr val="bg1"/>
                  </a:solidFill>
                  <a:latin typeface="Ebrima" panose="02000000000000000000" pitchFamily="2" charset="0"/>
                  <a:ea typeface="Ebrima" panose="02000000000000000000" pitchFamily="2" charset="0"/>
                  <a:cs typeface="Ebrima" panose="02000000000000000000" pitchFamily="2" charset="0"/>
                </a:rPr>
                <a:t>04</a:t>
              </a:r>
              <a:endParaRPr lang="zh-CN" altLang="en-US" sz="2800" dirty="0">
                <a:solidFill>
                  <a:schemeClr val="bg1"/>
                </a:solidFill>
                <a:latin typeface="Ebrima" panose="02000000000000000000" pitchFamily="2" charset="0"/>
                <a:cs typeface="Ebrima" panose="02000000000000000000" pitchFamily="2" charset="0"/>
              </a:endParaRPr>
            </a:p>
          </p:txBody>
        </p:sp>
      </p:grpSp>
      <p:sp>
        <p:nvSpPr>
          <p:cNvPr id="40" name="TextBox 39"/>
          <p:cNvSpPr txBox="1"/>
          <p:nvPr/>
        </p:nvSpPr>
        <p:spPr>
          <a:xfrm>
            <a:off x="683382" y="3497341"/>
            <a:ext cx="1584548" cy="923330"/>
          </a:xfrm>
          <a:prstGeom prst="rect">
            <a:avLst/>
          </a:prstGeom>
          <a:noFill/>
        </p:spPr>
        <p:txBody>
          <a:bodyPr wrap="square" rtlCol="0">
            <a:spAutoFit/>
          </a:bodyPr>
          <a:lstStyle/>
          <a:p>
            <a:pPr algn="ctr"/>
            <a:r>
              <a:rPr lang="en-US" altLang="zh-CN" dirty="0">
                <a:solidFill>
                  <a:schemeClr val="bg1"/>
                </a:solidFill>
              </a:rPr>
              <a:t>Introduction</a:t>
            </a:r>
          </a:p>
          <a:p>
            <a:pPr algn="ctr"/>
            <a:r>
              <a:rPr lang="en-US" altLang="zh-CN" dirty="0">
                <a:solidFill>
                  <a:schemeClr val="bg1"/>
                </a:solidFill>
              </a:rPr>
              <a:t>&amp;</a:t>
            </a:r>
            <a:r>
              <a:rPr lang="en-US" altLang="zh-CN" dirty="0" err="1">
                <a:solidFill>
                  <a:schemeClr val="bg1"/>
                </a:solidFill>
              </a:rPr>
              <a:t>Bussiness</a:t>
            </a:r>
            <a:r>
              <a:rPr lang="zh-CN" altLang="en-US" dirty="0">
                <a:solidFill>
                  <a:schemeClr val="bg1"/>
                </a:solidFill>
              </a:rPr>
              <a:t> </a:t>
            </a:r>
            <a:r>
              <a:rPr lang="en-US" altLang="zh-CN" dirty="0">
                <a:solidFill>
                  <a:schemeClr val="bg1"/>
                </a:solidFill>
              </a:rPr>
              <a:t>problem</a:t>
            </a:r>
            <a:endParaRPr lang="zh-CN" altLang="en-US" dirty="0">
              <a:solidFill>
                <a:schemeClr val="bg1"/>
              </a:solidFill>
            </a:endParaRPr>
          </a:p>
        </p:txBody>
      </p:sp>
      <p:sp>
        <p:nvSpPr>
          <p:cNvPr id="45" name="TextBox 44"/>
          <p:cNvSpPr txBox="1"/>
          <p:nvPr/>
        </p:nvSpPr>
        <p:spPr>
          <a:xfrm>
            <a:off x="2733199" y="3497341"/>
            <a:ext cx="1584548" cy="369332"/>
          </a:xfrm>
          <a:prstGeom prst="rect">
            <a:avLst/>
          </a:prstGeom>
          <a:noFill/>
        </p:spPr>
        <p:txBody>
          <a:bodyPr wrap="square" rtlCol="0">
            <a:spAutoFit/>
          </a:bodyPr>
          <a:lstStyle/>
          <a:p>
            <a:pPr algn="ctr"/>
            <a:r>
              <a:rPr lang="en-US" altLang="zh-CN" dirty="0">
                <a:solidFill>
                  <a:schemeClr val="bg1"/>
                </a:solidFill>
              </a:rPr>
              <a:t>Data</a:t>
            </a:r>
            <a:endParaRPr lang="zh-CN" altLang="en-US" dirty="0">
              <a:solidFill>
                <a:schemeClr val="bg1"/>
              </a:solidFill>
            </a:endParaRPr>
          </a:p>
        </p:txBody>
      </p:sp>
      <p:sp>
        <p:nvSpPr>
          <p:cNvPr id="46" name="TextBox 45"/>
          <p:cNvSpPr txBox="1"/>
          <p:nvPr/>
        </p:nvSpPr>
        <p:spPr>
          <a:xfrm>
            <a:off x="4796724" y="3497341"/>
            <a:ext cx="1584548" cy="369332"/>
          </a:xfrm>
          <a:prstGeom prst="rect">
            <a:avLst/>
          </a:prstGeom>
          <a:noFill/>
        </p:spPr>
        <p:txBody>
          <a:bodyPr wrap="square" rtlCol="0">
            <a:spAutoFit/>
          </a:bodyPr>
          <a:lstStyle/>
          <a:p>
            <a:pPr algn="ctr"/>
            <a:r>
              <a:rPr lang="en-US" altLang="zh-CN" dirty="0">
                <a:solidFill>
                  <a:schemeClr val="bg1"/>
                </a:solidFill>
              </a:rPr>
              <a:t>Methodology</a:t>
            </a:r>
            <a:endParaRPr lang="zh-CN" altLang="en-US" dirty="0">
              <a:solidFill>
                <a:schemeClr val="bg1"/>
              </a:solidFill>
            </a:endParaRPr>
          </a:p>
        </p:txBody>
      </p:sp>
      <p:sp>
        <p:nvSpPr>
          <p:cNvPr id="49" name="TextBox 48"/>
          <p:cNvSpPr txBox="1"/>
          <p:nvPr/>
        </p:nvSpPr>
        <p:spPr>
          <a:xfrm>
            <a:off x="6853395" y="3497341"/>
            <a:ext cx="1584548" cy="646331"/>
          </a:xfrm>
          <a:prstGeom prst="rect">
            <a:avLst/>
          </a:prstGeom>
          <a:noFill/>
        </p:spPr>
        <p:txBody>
          <a:bodyPr wrap="square" rtlCol="0">
            <a:spAutoFit/>
          </a:bodyPr>
          <a:lstStyle/>
          <a:p>
            <a:pPr algn="ctr"/>
            <a:r>
              <a:rPr lang="en-US" altLang="zh-CN" dirty="0">
                <a:solidFill>
                  <a:schemeClr val="bg1"/>
                </a:solidFill>
              </a:rPr>
              <a:t>Result</a:t>
            </a:r>
            <a:r>
              <a:rPr lang="zh-CN" altLang="en-US" dirty="0">
                <a:solidFill>
                  <a:schemeClr val="bg1"/>
                </a:solidFill>
              </a:rPr>
              <a:t> </a:t>
            </a:r>
            <a:endParaRPr lang="en-US" altLang="zh-CN" dirty="0">
              <a:solidFill>
                <a:schemeClr val="bg1"/>
              </a:solidFill>
            </a:endParaRPr>
          </a:p>
          <a:p>
            <a:pPr algn="ctr"/>
            <a:r>
              <a:rPr lang="en-US" altLang="zh-CN" dirty="0">
                <a:solidFill>
                  <a:schemeClr val="bg1"/>
                </a:solidFill>
              </a:rPr>
              <a:t>&amp;Conclusion</a:t>
            </a:r>
            <a:endParaRPr lang="zh-CN" altLang="en-US" dirty="0">
              <a:solidFill>
                <a:schemeClr val="bg1"/>
              </a:solidFill>
            </a:endParaRPr>
          </a:p>
        </p:txBody>
      </p:sp>
      <p:sp>
        <p:nvSpPr>
          <p:cNvPr id="44" name="TextBox 43"/>
          <p:cNvSpPr txBox="1"/>
          <p:nvPr/>
        </p:nvSpPr>
        <p:spPr>
          <a:xfrm>
            <a:off x="456427" y="1166244"/>
            <a:ext cx="2934475" cy="830997"/>
          </a:xfrm>
          <a:prstGeom prst="rect">
            <a:avLst/>
          </a:prstGeom>
          <a:noFill/>
        </p:spPr>
        <p:txBody>
          <a:bodyPr wrap="square" rtlCol="0">
            <a:spAutoFit/>
          </a:bodyPr>
          <a:lstStyle/>
          <a:p>
            <a:r>
              <a:rPr lang="en-US" altLang="zh-CN" sz="4800" b="1" dirty="0">
                <a:solidFill>
                  <a:srgbClr val="DA1F28"/>
                </a:solidFill>
                <a:latin typeface="微软雅黑" panose="020B0503020204020204" pitchFamily="34" charset="-122"/>
                <a:cs typeface="Mangal" panose="02040503050203030202" pitchFamily="18" charset="0"/>
              </a:rPr>
              <a:t>contents</a:t>
            </a:r>
            <a:endParaRPr lang="zh-CN" altLang="en-US" sz="4800" b="1" dirty="0">
              <a:solidFill>
                <a:srgbClr val="DA1F28"/>
              </a:solidFill>
              <a:latin typeface="微软雅黑" panose="020B0503020204020204" pitchFamily="34" charset="-122"/>
              <a:cs typeface="Mangal" panose="02040503050203030202" pitchFamily="18" charset="0"/>
            </a:endParaRPr>
          </a:p>
        </p:txBody>
      </p:sp>
    </p:spTree>
    <p:extLst>
      <p:ext uri="{BB962C8B-B14F-4D97-AF65-F5344CB8AC3E}">
        <p14:creationId xmlns:p14="http://schemas.microsoft.com/office/powerpoint/2010/main" val="202675220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750" fill="hold"/>
                                        <p:tgtEl>
                                          <p:spTgt spid="50"/>
                                        </p:tgtEl>
                                        <p:attrNameLst>
                                          <p:attrName>ppt_x</p:attrName>
                                        </p:attrNameLst>
                                      </p:cBhvr>
                                      <p:tavLst>
                                        <p:tav tm="0">
                                          <p:val>
                                            <p:strVal val="#ppt_x"/>
                                          </p:val>
                                        </p:tav>
                                        <p:tav tm="100000">
                                          <p:val>
                                            <p:strVal val="#ppt_x"/>
                                          </p:val>
                                        </p:tav>
                                      </p:tavLst>
                                    </p:anim>
                                    <p:anim calcmode="lin" valueType="num">
                                      <p:cBhvr additive="base">
                                        <p:cTn id="8" dur="75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750" fill="hold"/>
                                        <p:tgtEl>
                                          <p:spTgt spid="51"/>
                                        </p:tgtEl>
                                        <p:attrNameLst>
                                          <p:attrName>ppt_x</p:attrName>
                                        </p:attrNameLst>
                                      </p:cBhvr>
                                      <p:tavLst>
                                        <p:tav tm="0">
                                          <p:val>
                                            <p:strVal val="#ppt_x"/>
                                          </p:val>
                                        </p:tav>
                                        <p:tav tm="100000">
                                          <p:val>
                                            <p:strVal val="#ppt_x"/>
                                          </p:val>
                                        </p:tav>
                                      </p:tavLst>
                                    </p:anim>
                                    <p:anim calcmode="lin" valueType="num">
                                      <p:cBhvr additive="base">
                                        <p:cTn id="12" dur="750" fill="hold"/>
                                        <p:tgtEl>
                                          <p:spTgt spid="5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750" fill="hold"/>
                                        <p:tgtEl>
                                          <p:spTgt spid="52"/>
                                        </p:tgtEl>
                                        <p:attrNameLst>
                                          <p:attrName>ppt_x</p:attrName>
                                        </p:attrNameLst>
                                      </p:cBhvr>
                                      <p:tavLst>
                                        <p:tav tm="0">
                                          <p:val>
                                            <p:strVal val="#ppt_x"/>
                                          </p:val>
                                        </p:tav>
                                        <p:tav tm="100000">
                                          <p:val>
                                            <p:strVal val="#ppt_x"/>
                                          </p:val>
                                        </p:tav>
                                      </p:tavLst>
                                    </p:anim>
                                    <p:anim calcmode="lin" valueType="num">
                                      <p:cBhvr additive="base">
                                        <p:cTn id="16" dur="750" fill="hold"/>
                                        <p:tgtEl>
                                          <p:spTgt spid="52"/>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750" fill="hold"/>
                                        <p:tgtEl>
                                          <p:spTgt spid="53"/>
                                        </p:tgtEl>
                                        <p:attrNameLst>
                                          <p:attrName>ppt_x</p:attrName>
                                        </p:attrNameLst>
                                      </p:cBhvr>
                                      <p:tavLst>
                                        <p:tav tm="0">
                                          <p:val>
                                            <p:strVal val="#ppt_x"/>
                                          </p:val>
                                        </p:tav>
                                        <p:tav tm="100000">
                                          <p:val>
                                            <p:strVal val="#ppt_x"/>
                                          </p:val>
                                        </p:tav>
                                      </p:tavLst>
                                    </p:anim>
                                    <p:anim calcmode="lin" valueType="num">
                                      <p:cBhvr additive="base">
                                        <p:cTn id="20" dur="750" fill="hold"/>
                                        <p:tgtEl>
                                          <p:spTgt spid="53"/>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750" fill="hold"/>
                                        <p:tgtEl>
                                          <p:spTgt spid="29"/>
                                        </p:tgtEl>
                                        <p:attrNameLst>
                                          <p:attrName>ppt_x</p:attrName>
                                        </p:attrNameLst>
                                      </p:cBhvr>
                                      <p:tavLst>
                                        <p:tav tm="0">
                                          <p:val>
                                            <p:strVal val="#ppt_x"/>
                                          </p:val>
                                        </p:tav>
                                        <p:tav tm="100000">
                                          <p:val>
                                            <p:strVal val="#ppt_x"/>
                                          </p:val>
                                        </p:tav>
                                      </p:tavLst>
                                    </p:anim>
                                    <p:anim calcmode="lin" valueType="num">
                                      <p:cBhvr additive="base">
                                        <p:cTn id="24" dur="75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750" fill="hold"/>
                                        <p:tgtEl>
                                          <p:spTgt spid="31"/>
                                        </p:tgtEl>
                                        <p:attrNameLst>
                                          <p:attrName>ppt_x</p:attrName>
                                        </p:attrNameLst>
                                      </p:cBhvr>
                                      <p:tavLst>
                                        <p:tav tm="0">
                                          <p:val>
                                            <p:strVal val="#ppt_x"/>
                                          </p:val>
                                        </p:tav>
                                        <p:tav tm="100000">
                                          <p:val>
                                            <p:strVal val="#ppt_x"/>
                                          </p:val>
                                        </p:tav>
                                      </p:tavLst>
                                    </p:anim>
                                    <p:anim calcmode="lin" valueType="num">
                                      <p:cBhvr additive="base">
                                        <p:cTn id="28" dur="75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750" fill="hold"/>
                                        <p:tgtEl>
                                          <p:spTgt spid="34"/>
                                        </p:tgtEl>
                                        <p:attrNameLst>
                                          <p:attrName>ppt_x</p:attrName>
                                        </p:attrNameLst>
                                      </p:cBhvr>
                                      <p:tavLst>
                                        <p:tav tm="0">
                                          <p:val>
                                            <p:strVal val="#ppt_x"/>
                                          </p:val>
                                        </p:tav>
                                        <p:tav tm="100000">
                                          <p:val>
                                            <p:strVal val="#ppt_x"/>
                                          </p:val>
                                        </p:tav>
                                      </p:tavLst>
                                    </p:anim>
                                    <p:anim calcmode="lin" valueType="num">
                                      <p:cBhvr additive="base">
                                        <p:cTn id="32" dur="750" fill="hold"/>
                                        <p:tgtEl>
                                          <p:spTgt spid="3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ppt_x"/>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750" fill="hold"/>
                                        <p:tgtEl>
                                          <p:spTgt spid="40"/>
                                        </p:tgtEl>
                                        <p:attrNameLst>
                                          <p:attrName>ppt_x</p:attrName>
                                        </p:attrNameLst>
                                      </p:cBhvr>
                                      <p:tavLst>
                                        <p:tav tm="0">
                                          <p:val>
                                            <p:strVal val="#ppt_x"/>
                                          </p:val>
                                        </p:tav>
                                        <p:tav tm="100000">
                                          <p:val>
                                            <p:strVal val="#ppt_x"/>
                                          </p:val>
                                        </p:tav>
                                      </p:tavLst>
                                    </p:anim>
                                    <p:anim calcmode="lin" valueType="num">
                                      <p:cBhvr additive="base">
                                        <p:cTn id="40" dur="75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750" fill="hold"/>
                                        <p:tgtEl>
                                          <p:spTgt spid="45"/>
                                        </p:tgtEl>
                                        <p:attrNameLst>
                                          <p:attrName>ppt_x</p:attrName>
                                        </p:attrNameLst>
                                      </p:cBhvr>
                                      <p:tavLst>
                                        <p:tav tm="0">
                                          <p:val>
                                            <p:strVal val="#ppt_x"/>
                                          </p:val>
                                        </p:tav>
                                        <p:tav tm="100000">
                                          <p:val>
                                            <p:strVal val="#ppt_x"/>
                                          </p:val>
                                        </p:tav>
                                      </p:tavLst>
                                    </p:anim>
                                    <p:anim calcmode="lin" valueType="num">
                                      <p:cBhvr additive="base">
                                        <p:cTn id="44" dur="750" fill="hold"/>
                                        <p:tgtEl>
                                          <p:spTgt spid="4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750" fill="hold"/>
                                        <p:tgtEl>
                                          <p:spTgt spid="46"/>
                                        </p:tgtEl>
                                        <p:attrNameLst>
                                          <p:attrName>ppt_x</p:attrName>
                                        </p:attrNameLst>
                                      </p:cBhvr>
                                      <p:tavLst>
                                        <p:tav tm="0">
                                          <p:val>
                                            <p:strVal val="#ppt_x"/>
                                          </p:val>
                                        </p:tav>
                                        <p:tav tm="100000">
                                          <p:val>
                                            <p:strVal val="#ppt_x"/>
                                          </p:val>
                                        </p:tav>
                                      </p:tavLst>
                                    </p:anim>
                                    <p:anim calcmode="lin" valueType="num">
                                      <p:cBhvr additive="base">
                                        <p:cTn id="48" dur="750" fill="hold"/>
                                        <p:tgtEl>
                                          <p:spTgt spid="4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1+#ppt_h/2"/>
                                          </p:val>
                                        </p:tav>
                                        <p:tav tm="100000">
                                          <p:val>
                                            <p:strVal val="#ppt_y"/>
                                          </p:val>
                                        </p:tav>
                                      </p:tavLst>
                                    </p:anim>
                                  </p:childTnLst>
                                </p:cTn>
                              </p:par>
                              <p:par>
                                <p:cTn id="53" presetID="41" presetClass="entr" presetSubtype="0" fill="hold" grpId="0" nodeType="withEffect">
                                  <p:stCondLst>
                                    <p:cond delay="900"/>
                                  </p:stCondLst>
                                  <p:iterate type="lt">
                                    <p:tmPct val="10000"/>
                                  </p:iterate>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44"/>
                                        </p:tgtEl>
                                        <p:attrNameLst>
                                          <p:attrName>ppt_y</p:attrName>
                                        </p:attrNameLst>
                                      </p:cBhvr>
                                      <p:tavLst>
                                        <p:tav tm="0">
                                          <p:val>
                                            <p:strVal val="#ppt_y"/>
                                          </p:val>
                                        </p:tav>
                                        <p:tav tm="100000">
                                          <p:val>
                                            <p:strVal val="#ppt_y"/>
                                          </p:val>
                                        </p:tav>
                                      </p:tavLst>
                                    </p:anim>
                                    <p:anim calcmode="lin" valueType="num">
                                      <p:cBhvr>
                                        <p:cTn id="57" dur="5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5" grpId="0"/>
      <p:bldP spid="46" grpId="0"/>
      <p:bldP spid="49"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PPT素材包\城市图片\63ZH.jpg"/>
          <p:cNvPicPr>
            <a:picLocks noChangeAspect="1" noChangeArrowheads="1"/>
          </p:cNvPicPr>
          <p:nvPr/>
        </p:nvPicPr>
        <p:blipFill rotWithShape="1">
          <a:blip r:embed="rId2" cstate="email">
            <a:grayscl/>
            <a:extLst>
              <a:ext uri="{28A0092B-C50C-407E-A947-70E740481C1C}">
                <a14:useLocalDpi xmlns:a14="http://schemas.microsoft.com/office/drawing/2010/main"/>
              </a:ext>
            </a:extLst>
          </a:blip>
          <a:srcRect/>
          <a:stretch/>
        </p:blipFill>
        <p:spPr bwMode="auto">
          <a:xfrm>
            <a:off x="0" y="-20539"/>
            <a:ext cx="9144000" cy="3126345"/>
          </a:xfrm>
          <a:prstGeom prst="rect">
            <a:avLst/>
          </a:prstGeom>
          <a:noFill/>
          <a:extLst>
            <a:ext uri="{909E8E84-426E-40DD-AFC4-6F175D3DCCD1}">
              <a14:hiddenFill xmlns:a14="http://schemas.microsoft.com/office/drawing/2010/main">
                <a:solidFill>
                  <a:srgbClr val="FFFFFF"/>
                </a:solidFill>
              </a14:hiddenFill>
            </a:ext>
          </a:extLst>
        </p:spPr>
      </p:pic>
      <p:sp>
        <p:nvSpPr>
          <p:cNvPr id="3" name="等腰三角形 2"/>
          <p:cNvSpPr/>
          <p:nvPr/>
        </p:nvSpPr>
        <p:spPr>
          <a:xfrm rot="7075057">
            <a:off x="8481351" y="356590"/>
            <a:ext cx="1194066" cy="498470"/>
          </a:xfrm>
          <a:custGeom>
            <a:avLst/>
            <a:gdLst/>
            <a:ahLst/>
            <a:cxnLst/>
            <a:rect l="l" t="t" r="r" b="b"/>
            <a:pathLst>
              <a:path w="1194066" h="498470">
                <a:moveTo>
                  <a:pt x="0" y="498469"/>
                </a:moveTo>
                <a:lnTo>
                  <a:pt x="3926" y="491042"/>
                </a:lnTo>
                <a:lnTo>
                  <a:pt x="930653" y="0"/>
                </a:lnTo>
                <a:lnTo>
                  <a:pt x="1194066" y="498470"/>
                </a:lnTo>
                <a:close/>
              </a:path>
            </a:pathLst>
          </a:cu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7875057">
            <a:off x="8556268" y="871163"/>
            <a:ext cx="733767" cy="888672"/>
          </a:xfrm>
          <a:custGeom>
            <a:avLst/>
            <a:gdLst/>
            <a:ahLst/>
            <a:cxnLst/>
            <a:rect l="l" t="t" r="r" b="b"/>
            <a:pathLst>
              <a:path w="733767" h="888672">
                <a:moveTo>
                  <a:pt x="469613" y="0"/>
                </a:moveTo>
                <a:lnTo>
                  <a:pt x="733767" y="499873"/>
                </a:lnTo>
                <a:lnTo>
                  <a:pt x="0" y="888672"/>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7075057">
            <a:off x="8141292" y="1279887"/>
            <a:ext cx="1194066" cy="994165"/>
          </a:xfrm>
          <a:custGeom>
            <a:avLst/>
            <a:gdLst/>
            <a:ahLst/>
            <a:cxnLst/>
            <a:rect l="l" t="t" r="r" b="b"/>
            <a:pathLst>
              <a:path w="1194066" h="994165">
                <a:moveTo>
                  <a:pt x="0" y="994164"/>
                </a:moveTo>
                <a:lnTo>
                  <a:pt x="469613" y="105493"/>
                </a:lnTo>
                <a:lnTo>
                  <a:pt x="668707" y="0"/>
                </a:lnTo>
                <a:lnTo>
                  <a:pt x="1194066" y="994165"/>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a:off x="1" y="2117"/>
            <a:ext cx="4427985" cy="3115229"/>
          </a:xfrm>
          <a:custGeom>
            <a:avLst/>
            <a:gdLst/>
            <a:ahLst/>
            <a:cxnLst/>
            <a:rect l="l" t="t" r="r" b="b"/>
            <a:pathLst>
              <a:path w="4427985" h="3090188">
                <a:moveTo>
                  <a:pt x="0" y="0"/>
                </a:moveTo>
                <a:lnTo>
                  <a:pt x="4427985" y="0"/>
                </a:lnTo>
                <a:lnTo>
                  <a:pt x="3655438" y="3090188"/>
                </a:lnTo>
                <a:lnTo>
                  <a:pt x="0" y="3090188"/>
                </a:lnTo>
                <a:close/>
              </a:path>
            </a:pathLst>
          </a:custGeom>
          <a:solidFill>
            <a:srgbClr val="F8F8F8">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7075057">
            <a:off x="7646588" y="2290556"/>
            <a:ext cx="1194065" cy="1129795"/>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7875057">
            <a:off x="7947390" y="1793299"/>
            <a:ext cx="1119628" cy="1129796"/>
          </a:xfrm>
          <a:custGeom>
            <a:avLst/>
            <a:gdLst/>
            <a:ahLst/>
            <a:cxnLst/>
            <a:rect l="l" t="t" r="r" b="b"/>
            <a:pathLst>
              <a:path w="1119628" h="1129796">
                <a:moveTo>
                  <a:pt x="597033" y="0"/>
                </a:moveTo>
                <a:lnTo>
                  <a:pt x="1119628" y="988935"/>
                </a:lnTo>
                <a:lnTo>
                  <a:pt x="853786" y="1129796"/>
                </a:lnTo>
                <a:lnTo>
                  <a:pt x="0" y="1129796"/>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075057">
            <a:off x="8663456" y="2624694"/>
            <a:ext cx="896267" cy="371016"/>
          </a:xfrm>
          <a:custGeom>
            <a:avLst/>
            <a:gdLst/>
            <a:ahLst/>
            <a:cxnLst/>
            <a:rect l="l" t="t" r="r" b="b"/>
            <a:pathLst>
              <a:path w="896267" h="371016">
                <a:moveTo>
                  <a:pt x="0" y="371016"/>
                </a:moveTo>
                <a:lnTo>
                  <a:pt x="700206" y="0"/>
                </a:lnTo>
                <a:lnTo>
                  <a:pt x="896267" y="371016"/>
                </a:lnTo>
                <a:close/>
              </a:path>
            </a:pathLst>
          </a:cu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rot="10800000">
            <a:off x="28774" y="-336639"/>
            <a:ext cx="2407638" cy="2250587"/>
            <a:chOff x="-3478417" y="453980"/>
            <a:chExt cx="2407638" cy="2250587"/>
          </a:xfrm>
        </p:grpSpPr>
        <p:sp>
          <p:nvSpPr>
            <p:cNvPr id="14" name="等腰三角形 13"/>
            <p:cNvSpPr/>
            <p:nvPr/>
          </p:nvSpPr>
          <p:spPr>
            <a:xfrm rot="7075057">
              <a:off x="-2951489" y="486115"/>
              <a:ext cx="1194065" cy="1129795"/>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7875057">
              <a:off x="-3231021" y="1013666"/>
              <a:ext cx="1194065" cy="1129795"/>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075057">
              <a:off x="-3510552" y="1541216"/>
              <a:ext cx="1194065" cy="1129795"/>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7075057">
              <a:off x="-2232709" y="1542637"/>
              <a:ext cx="1194065" cy="1129795"/>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平行四边形 32"/>
          <p:cNvSpPr/>
          <p:nvPr/>
        </p:nvSpPr>
        <p:spPr>
          <a:xfrm>
            <a:off x="4427985" y="2117"/>
            <a:ext cx="1266333" cy="3115229"/>
          </a:xfrm>
          <a:custGeom>
            <a:avLst/>
            <a:gdLst/>
            <a:ahLst/>
            <a:cxnLst/>
            <a:rect l="l" t="t" r="r" b="b"/>
            <a:pathLst>
              <a:path w="1266333" h="3090188">
                <a:moveTo>
                  <a:pt x="772547" y="0"/>
                </a:moveTo>
                <a:lnTo>
                  <a:pt x="1266333" y="0"/>
                </a:lnTo>
                <a:lnTo>
                  <a:pt x="493786" y="3090188"/>
                </a:lnTo>
                <a:lnTo>
                  <a:pt x="0" y="3090188"/>
                </a:lnTo>
                <a:close/>
              </a:path>
            </a:pathLst>
          </a:custGeom>
          <a:solidFill>
            <a:srgbClr val="F8F8F8">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0800000">
            <a:off x="-31532" y="-54185"/>
            <a:ext cx="3172155" cy="2433781"/>
          </a:xfrm>
          <a:custGeom>
            <a:avLst/>
            <a:gdLst/>
            <a:ahLst/>
            <a:cxnLst/>
            <a:rect l="l" t="t" r="r" b="b"/>
            <a:pathLst>
              <a:path w="3172155" h="2433781">
                <a:moveTo>
                  <a:pt x="3172155" y="2433781"/>
                </a:moveTo>
                <a:lnTo>
                  <a:pt x="0" y="2433781"/>
                </a:lnTo>
                <a:lnTo>
                  <a:pt x="1697452" y="0"/>
                </a:lnTo>
                <a:lnTo>
                  <a:pt x="3172155" y="1889319"/>
                </a:lnTo>
                <a:close/>
              </a:path>
            </a:pathLst>
          </a:custGeom>
          <a:noFill/>
          <a:ln w="12700">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flipV="1">
            <a:off x="105035" y="1669428"/>
            <a:ext cx="1112820" cy="752922"/>
          </a:xfrm>
          <a:prstGeom prst="triangle">
            <a:avLst>
              <a:gd name="adj" fmla="val 47189"/>
            </a:avLst>
          </a:prstGeom>
          <a:noFill/>
          <a:ln w="12700">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43036" y="2354697"/>
            <a:ext cx="2898674" cy="584775"/>
          </a:xfrm>
          <a:prstGeom prst="rect">
            <a:avLst/>
          </a:prstGeom>
          <a:noFill/>
        </p:spPr>
        <p:txBody>
          <a:bodyPr wrap="square" rtlCol="0">
            <a:spAutoFit/>
          </a:bodyPr>
          <a:lstStyle/>
          <a:p>
            <a:r>
              <a:rPr lang="en-US" altLang="zh-CN" sz="3200" b="1" dirty="0">
                <a:latin typeface="微软雅黑" panose="020B0503020204020204" pitchFamily="34" charset="-122"/>
                <a:cs typeface="Mangal" panose="02040503050203030202" pitchFamily="18" charset="0"/>
              </a:rPr>
              <a:t>Introduction</a:t>
            </a:r>
            <a:endParaRPr lang="zh-CN" altLang="en-US" sz="3200" b="1" dirty="0">
              <a:latin typeface="微软雅黑" panose="020B0503020204020204" pitchFamily="34" charset="-122"/>
              <a:cs typeface="Mangal" panose="02040503050203030202" pitchFamily="18" charset="0"/>
            </a:endParaRPr>
          </a:p>
        </p:txBody>
      </p:sp>
      <p:sp>
        <p:nvSpPr>
          <p:cNvPr id="22" name="TextBox 21"/>
          <p:cNvSpPr txBox="1"/>
          <p:nvPr/>
        </p:nvSpPr>
        <p:spPr>
          <a:xfrm>
            <a:off x="240658" y="3266102"/>
            <a:ext cx="8662684" cy="1815882"/>
          </a:xfrm>
          <a:prstGeom prst="rect">
            <a:avLst/>
          </a:prstGeom>
          <a:noFill/>
        </p:spPr>
        <p:txBody>
          <a:bodyPr wrap="square" rtlCol="0">
            <a:spAutoFit/>
          </a:bodyPr>
          <a:lstStyle/>
          <a:p>
            <a:r>
              <a:rPr lang="en-US" altLang="zh-CN" sz="1200" dirty="0">
                <a:latin typeface="微软雅黑" panose="020B0503020204020204" pitchFamily="34" charset="-122"/>
                <a:cs typeface="Mangal" panose="02040503050203030202" pitchFamily="18" charset="0"/>
              </a:rPr>
              <a:t>I</a:t>
            </a:r>
            <a:r>
              <a:rPr lang="en" altLang="zh-CN" sz="1200" dirty="0">
                <a:latin typeface="微软雅黑" panose="020B0503020204020204" pitchFamily="34" charset="-122"/>
                <a:cs typeface="Mangal" panose="02040503050203030202" pitchFamily="18" charset="0"/>
              </a:rPr>
              <a:t>is </a:t>
            </a:r>
            <a:r>
              <a:rPr lang="en" altLang="zh-CN" sz="1600" dirty="0">
                <a:solidFill>
                  <a:srgbClr val="FF0000"/>
                </a:solidFill>
                <a:latin typeface="微软雅黑" panose="020B0503020204020204" pitchFamily="34" charset="-122"/>
                <a:cs typeface="Mangal" panose="02040503050203030202" pitchFamily="18" charset="0"/>
              </a:rPr>
              <a:t>difficult</a:t>
            </a:r>
            <a:r>
              <a:rPr lang="en" altLang="zh-CN" sz="1200" dirty="0">
                <a:latin typeface="微软雅黑" panose="020B0503020204020204" pitchFamily="34" charset="-122"/>
                <a:cs typeface="Mangal" panose="02040503050203030202" pitchFamily="18" charset="0"/>
              </a:rPr>
              <a:t> to find a suitable One day‘s theme dating venue, such as the need to find a place in the middle of the week, you can have a quiet place to date dinner, but press the road to the subway station, hope to find a lively place on the weekend, in addition to eating and shopping, at the same time for the choice of cuisine for the choice The </a:t>
            </a:r>
            <a:r>
              <a:rPr lang="en-US" altLang="zh-CN" sz="1200" dirty="0">
                <a:latin typeface="微软雅黑" panose="020B0503020204020204" pitchFamily="34" charset="-122"/>
                <a:cs typeface="Mangal" panose="02040503050203030202" pitchFamily="18" charset="0"/>
              </a:rPr>
              <a:t>choice</a:t>
            </a:r>
            <a:r>
              <a:rPr lang="zh-CN" altLang="en-US" sz="1200" dirty="0">
                <a:latin typeface="微软雅黑" panose="020B0503020204020204" pitchFamily="34" charset="-122"/>
                <a:cs typeface="Mangal" panose="02040503050203030202" pitchFamily="18" charset="0"/>
              </a:rPr>
              <a:t> </a:t>
            </a:r>
            <a:r>
              <a:rPr lang="en-US" altLang="zh-CN" sz="1200" dirty="0">
                <a:latin typeface="微软雅黑" panose="020B0503020204020204" pitchFamily="34" charset="-122"/>
                <a:cs typeface="Mangal" panose="02040503050203030202" pitchFamily="18" charset="0"/>
              </a:rPr>
              <a:t>for</a:t>
            </a:r>
            <a:r>
              <a:rPr lang="zh-CN" altLang="en-US" sz="1200" dirty="0">
                <a:latin typeface="微软雅黑" panose="020B0503020204020204" pitchFamily="34" charset="-122"/>
                <a:cs typeface="Mangal" panose="02040503050203030202" pitchFamily="18" charset="0"/>
              </a:rPr>
              <a:t> </a:t>
            </a:r>
            <a:r>
              <a:rPr lang="en" altLang="zh-CN" sz="1600" dirty="0">
                <a:solidFill>
                  <a:srgbClr val="FF0000"/>
                </a:solidFill>
                <a:latin typeface="微软雅黑" panose="020B0503020204020204" pitchFamily="34" charset="-122"/>
                <a:cs typeface="Mangal" panose="02040503050203030202" pitchFamily="18" charset="0"/>
              </a:rPr>
              <a:t>single</a:t>
            </a:r>
            <a:r>
              <a:rPr lang="zh-CN" altLang="en-US" sz="1200" dirty="0">
                <a:latin typeface="微软雅黑" panose="020B0503020204020204" pitchFamily="34" charset="-122"/>
                <a:cs typeface="Mangal" panose="02040503050203030202" pitchFamily="18" charset="0"/>
              </a:rPr>
              <a:t> </a:t>
            </a:r>
            <a:r>
              <a:rPr lang="en" altLang="zh-CN" sz="1200" dirty="0">
                <a:latin typeface="微软雅黑" panose="020B0503020204020204" pitchFamily="34" charset="-122"/>
                <a:cs typeface="Mangal" panose="02040503050203030202" pitchFamily="18" charset="0"/>
              </a:rPr>
              <a:t>is a test. And now most of the software, such as the public comment, can </a:t>
            </a:r>
            <a:r>
              <a:rPr lang="en" altLang="zh-CN" sz="1600" dirty="0">
                <a:solidFill>
                  <a:srgbClr val="FF0000"/>
                </a:solidFill>
                <a:latin typeface="微软雅黑" panose="020B0503020204020204" pitchFamily="34" charset="-122"/>
                <a:cs typeface="Mangal" panose="02040503050203030202" pitchFamily="18" charset="0"/>
              </a:rPr>
              <a:t>only</a:t>
            </a:r>
            <a:r>
              <a:rPr lang="en" altLang="zh-CN" sz="1200" dirty="0">
                <a:latin typeface="微软雅黑" panose="020B0503020204020204" pitchFamily="34" charset="-122"/>
                <a:cs typeface="Mangal" panose="02040503050203030202" pitchFamily="18" charset="0"/>
              </a:rPr>
              <a:t> be based on the recommendations of the location and play, it is difficult to </a:t>
            </a:r>
            <a:r>
              <a:rPr lang="en-US" altLang="zh-CN" sz="1200" dirty="0">
                <a:latin typeface="微软雅黑" panose="020B0503020204020204" pitchFamily="34" charset="-122"/>
                <a:cs typeface="Mangal" panose="02040503050203030202" pitchFamily="18" charset="0"/>
              </a:rPr>
              <a:t>know</a:t>
            </a:r>
            <a:r>
              <a:rPr lang="en" altLang="zh-CN" sz="1200" dirty="0">
                <a:latin typeface="微软雅黑" panose="020B0503020204020204" pitchFamily="34" charset="-122"/>
                <a:cs typeface="Mangal" panose="02040503050203030202" pitchFamily="18" charset="0"/>
              </a:rPr>
              <a:t> with the interest of single men and women, this experiment will take me the subway station often </a:t>
            </a:r>
            <a:r>
              <a:rPr lang="en-US" altLang="zh-CN" sz="1200" dirty="0">
                <a:latin typeface="微软雅黑" panose="020B0503020204020204" pitchFamily="34" charset="-122"/>
                <a:cs typeface="Mangal" panose="02040503050203030202" pitchFamily="18" charset="0"/>
              </a:rPr>
              <a:t>visited</a:t>
            </a:r>
            <a:r>
              <a:rPr lang="en" altLang="zh-CN" sz="1200" dirty="0">
                <a:latin typeface="微软雅黑" panose="020B0503020204020204" pitchFamily="34" charset="-122"/>
                <a:cs typeface="Mangal" panose="02040503050203030202" pitchFamily="18" charset="0"/>
              </a:rPr>
              <a:t> as location information, go to foursquare I explored the types of play in the street, intuitively sorted the data from the places I used to go, extracted </a:t>
            </a:r>
            <a:r>
              <a:rPr lang="en" altLang="zh-CN" sz="1600" dirty="0">
                <a:solidFill>
                  <a:srgbClr val="FF0000"/>
                </a:solidFill>
                <a:latin typeface="微软雅黑" panose="020B0503020204020204" pitchFamily="34" charset="-122"/>
                <a:cs typeface="Mangal" panose="02040503050203030202" pitchFamily="18" charset="0"/>
              </a:rPr>
              <a:t>features</a:t>
            </a:r>
            <a:r>
              <a:rPr lang="en" altLang="zh-CN" sz="1200" dirty="0">
                <a:latin typeface="微软雅黑" panose="020B0503020204020204" pitchFamily="34" charset="-122"/>
                <a:cs typeface="Mangal" panose="02040503050203030202" pitchFamily="18" charset="0"/>
              </a:rPr>
              <a:t>, and helped me to </a:t>
            </a:r>
            <a:r>
              <a:rPr lang="en" altLang="zh-CN" sz="1600" dirty="0">
                <a:solidFill>
                  <a:srgbClr val="FF0000"/>
                </a:solidFill>
                <a:latin typeface="微软雅黑" panose="020B0503020204020204" pitchFamily="34" charset="-122"/>
                <a:cs typeface="Mangal" panose="02040503050203030202" pitchFamily="18" charset="0"/>
              </a:rPr>
              <a:t>visualize</a:t>
            </a:r>
            <a:r>
              <a:rPr lang="en" altLang="zh-CN" sz="1200" dirty="0">
                <a:latin typeface="微软雅黑" panose="020B0503020204020204" pitchFamily="34" charset="-122"/>
                <a:cs typeface="Mangal" panose="02040503050203030202" pitchFamily="18" charset="0"/>
              </a:rPr>
              <a:t> the characteristics of the date.</a:t>
            </a:r>
            <a:endParaRPr lang="zh-CN" altLang="en-US" sz="1200" dirty="0">
              <a:latin typeface="微软雅黑" panose="020B0503020204020204" pitchFamily="34" charset="-122"/>
              <a:cs typeface="Mangal" panose="02040503050203030202" pitchFamily="18" charset="0"/>
            </a:endParaRPr>
          </a:p>
        </p:txBody>
      </p:sp>
      <p:grpSp>
        <p:nvGrpSpPr>
          <p:cNvPr id="24" name="组合 23">
            <a:extLst>
              <a:ext uri="{FF2B5EF4-FFF2-40B4-BE49-F238E27FC236}">
                <a16:creationId xmlns:a16="http://schemas.microsoft.com/office/drawing/2014/main" id="{DF0C37EC-630F-0640-B8E4-7AEAD62E3207}"/>
              </a:ext>
            </a:extLst>
          </p:cNvPr>
          <p:cNvGrpSpPr/>
          <p:nvPr/>
        </p:nvGrpSpPr>
        <p:grpSpPr>
          <a:xfrm>
            <a:off x="8100392" y="0"/>
            <a:ext cx="719758" cy="839790"/>
            <a:chOff x="8100392" y="0"/>
            <a:chExt cx="719758" cy="839790"/>
          </a:xfrm>
        </p:grpSpPr>
        <p:sp>
          <p:nvSpPr>
            <p:cNvPr id="25" name="矩形 24">
              <a:extLst>
                <a:ext uri="{FF2B5EF4-FFF2-40B4-BE49-F238E27FC236}">
                  <a16:creationId xmlns:a16="http://schemas.microsoft.com/office/drawing/2014/main" id="{F7E992C8-30DB-A84C-87DA-79CDDD89C46D}"/>
                </a:ext>
              </a:extLst>
            </p:cNvPr>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AB322528-371E-404A-B7BE-BDB765839BA8}"/>
                </a:ext>
              </a:extLst>
            </p:cNvPr>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6">
              <a:extLst>
                <a:ext uri="{FF2B5EF4-FFF2-40B4-BE49-F238E27FC236}">
                  <a16:creationId xmlns:a16="http://schemas.microsoft.com/office/drawing/2014/main" id="{AA5E5B1E-9978-5142-9DF5-4D7300AD66E8}"/>
                </a:ext>
              </a:extLst>
            </p:cNvPr>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01</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28" name="TextBox 17">
              <a:extLst>
                <a:ext uri="{FF2B5EF4-FFF2-40B4-BE49-F238E27FC236}">
                  <a16:creationId xmlns:a16="http://schemas.microsoft.com/office/drawing/2014/main" id="{698C7A9A-E7F4-284E-9891-EA854D449445}"/>
                </a:ext>
              </a:extLst>
            </p:cNvPr>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Tree>
    <p:extLst>
      <p:ext uri="{BB962C8B-B14F-4D97-AF65-F5344CB8AC3E}">
        <p14:creationId xmlns:p14="http://schemas.microsoft.com/office/powerpoint/2010/main" val="12124082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37"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900" decel="100000" fill="hold"/>
                                        <p:tgtEl>
                                          <p:spTgt spid="22"/>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16" presetID="2" presetClass="entr" presetSubtype="1"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PPT素材包\群干货-第六期-79P-2013101102\科技\群干货-第五期-科技-011.jpg"/>
          <p:cNvPicPr>
            <a:picLocks noChangeAspect="1" noChangeArrowheads="1"/>
          </p:cNvPicPr>
          <p:nvPr/>
        </p:nvPicPr>
        <p:blipFill>
          <a:blip r:embed="rId2" cstate="email">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13648" y="-13969"/>
            <a:ext cx="9144000" cy="517143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806869" y="386507"/>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solidFill>
                  <a:schemeClr val="bg1"/>
                </a:solidFill>
                <a:latin typeface="微软雅黑" panose="020B0503020204020204" pitchFamily="34" charset="-122"/>
              </a:rPr>
              <a:t>Business</a:t>
            </a:r>
            <a:r>
              <a:rPr lang="zh-CN" altLang="en-US" dirty="0">
                <a:solidFill>
                  <a:schemeClr val="bg1"/>
                </a:solidFill>
                <a:latin typeface="微软雅黑" panose="020B0503020204020204" pitchFamily="34" charset="-122"/>
              </a:rPr>
              <a:t> </a:t>
            </a:r>
            <a:r>
              <a:rPr lang="en-US" altLang="zh-CN" dirty="0">
                <a:solidFill>
                  <a:schemeClr val="bg1"/>
                </a:solidFill>
                <a:latin typeface="微软雅黑" panose="020B0503020204020204" pitchFamily="34" charset="-122"/>
              </a:rPr>
              <a:t>Problem</a:t>
            </a:r>
            <a:endParaRPr lang="zh-CN" altLang="en-US" dirty="0">
              <a:solidFill>
                <a:schemeClr val="bg1"/>
              </a:solidFill>
              <a:latin typeface="微软雅黑" panose="020B0503020204020204" pitchFamily="34" charset="-122"/>
            </a:endParaRPr>
          </a:p>
        </p:txBody>
      </p:sp>
      <p:grpSp>
        <p:nvGrpSpPr>
          <p:cNvPr id="8" name="组合 7"/>
          <p:cNvGrpSpPr/>
          <p:nvPr/>
        </p:nvGrpSpPr>
        <p:grpSpPr>
          <a:xfrm>
            <a:off x="8100392" y="0"/>
            <a:ext cx="719758" cy="839790"/>
            <a:chOff x="8100392" y="0"/>
            <a:chExt cx="719758" cy="839790"/>
          </a:xfrm>
        </p:grpSpPr>
        <p:sp>
          <p:nvSpPr>
            <p:cNvPr id="9" name="矩形 8"/>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01</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2" name="TextBox 11"/>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14" name="矩形 13"/>
          <p:cNvSpPr/>
          <p:nvPr/>
        </p:nvSpPr>
        <p:spPr>
          <a:xfrm>
            <a:off x="1187624" y="1563688"/>
            <a:ext cx="1440160" cy="792038"/>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2293847" y="2212728"/>
            <a:ext cx="4940159" cy="1872208"/>
          </a:xfrm>
          <a:prstGeom prst="rect">
            <a:avLst/>
          </a:prstGeom>
          <a:solidFill>
            <a:srgbClr val="DA1F2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5148064" y="3795886"/>
            <a:ext cx="528946" cy="501686"/>
            <a:chOff x="5148064" y="3795886"/>
            <a:chExt cx="528946" cy="501686"/>
          </a:xfrm>
        </p:grpSpPr>
        <p:sp>
          <p:nvSpPr>
            <p:cNvPr id="18" name="等腰三角形 17"/>
            <p:cNvSpPr/>
            <p:nvPr/>
          </p:nvSpPr>
          <p:spPr>
            <a:xfrm rot="10800000" flipV="1">
              <a:off x="5411681" y="4045450"/>
              <a:ext cx="265329" cy="251048"/>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flipV="1">
              <a:off x="5279169" y="3795886"/>
              <a:ext cx="265329" cy="251048"/>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5281300" y="4046524"/>
              <a:ext cx="265329" cy="251048"/>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flipV="1">
              <a:off x="5148064" y="4046480"/>
              <a:ext cx="265329" cy="251048"/>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0800000" flipV="1">
            <a:off x="1962768" y="4140880"/>
            <a:ext cx="556610" cy="526654"/>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0800000" flipV="1">
            <a:off x="1629399" y="3585488"/>
            <a:ext cx="556610" cy="526654"/>
          </a:xfrm>
          <a:prstGeom prst="triangle">
            <a:avLst/>
          </a:prstGeom>
          <a:solidFill>
            <a:srgbClr val="403D3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0800000" flipV="1">
            <a:off x="1260909" y="2944043"/>
            <a:ext cx="556610" cy="526654"/>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1187624" y="1803190"/>
            <a:ext cx="1440160" cy="307777"/>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pPr algn="ctr"/>
            <a:r>
              <a:rPr lang="en-US" altLang="zh-CN" b="1" dirty="0">
                <a:solidFill>
                  <a:schemeClr val="bg1"/>
                </a:solidFill>
                <a:latin typeface="微软雅黑" panose="020B0503020204020204" pitchFamily="34" charset="-122"/>
              </a:rPr>
              <a:t>Here</a:t>
            </a:r>
            <a:endParaRPr lang="zh-CN" altLang="en-US" b="1" dirty="0">
              <a:solidFill>
                <a:schemeClr val="bg1"/>
              </a:solidFill>
              <a:latin typeface="微软雅黑" panose="020B0503020204020204" pitchFamily="34" charset="-122"/>
            </a:endParaRPr>
          </a:p>
        </p:txBody>
      </p:sp>
      <p:sp>
        <p:nvSpPr>
          <p:cNvPr id="27" name="TextBox 26"/>
          <p:cNvSpPr txBox="1"/>
          <p:nvPr/>
        </p:nvSpPr>
        <p:spPr>
          <a:xfrm>
            <a:off x="2459893" y="2240160"/>
            <a:ext cx="4721340" cy="1815882"/>
          </a:xfrm>
          <a:prstGeom prst="rect">
            <a:avLst/>
          </a:prstGeom>
          <a:noFill/>
        </p:spPr>
        <p:txBody>
          <a:bodyPr wrap="square" rtlCol="0">
            <a:spAutoFit/>
          </a:bodyPr>
          <a:lstStyle/>
          <a:p>
            <a:r>
              <a:rPr lang="en" altLang="zh-CN" sz="2800" dirty="0">
                <a:solidFill>
                  <a:schemeClr val="bg1"/>
                </a:solidFill>
              </a:rPr>
              <a:t>Can cluster the place we dating and help us to learn about them for </a:t>
            </a:r>
            <a:r>
              <a:rPr lang="en-US" altLang="zh-CN" sz="2800" dirty="0">
                <a:solidFill>
                  <a:schemeClr val="bg1"/>
                </a:solidFill>
              </a:rPr>
              <a:t>choosing</a:t>
            </a:r>
            <a:r>
              <a:rPr lang="en" altLang="zh-CN" sz="2800" dirty="0">
                <a:solidFill>
                  <a:schemeClr val="bg1"/>
                </a:solidFill>
              </a:rPr>
              <a:t> with different purpose?</a:t>
            </a:r>
          </a:p>
        </p:txBody>
      </p:sp>
      <p:sp>
        <p:nvSpPr>
          <p:cNvPr id="28" name="任意多边形 27"/>
          <p:cNvSpPr/>
          <p:nvPr/>
        </p:nvSpPr>
        <p:spPr>
          <a:xfrm>
            <a:off x="7410734" y="2101755"/>
            <a:ext cx="1746914" cy="3057099"/>
          </a:xfrm>
          <a:custGeom>
            <a:avLst/>
            <a:gdLst>
              <a:gd name="connsiteX0" fmla="*/ 1733266 w 1746914"/>
              <a:gd name="connsiteY0" fmla="*/ 0 h 3057099"/>
              <a:gd name="connsiteX1" fmla="*/ 0 w 1746914"/>
              <a:gd name="connsiteY1" fmla="*/ 3057099 h 3057099"/>
              <a:gd name="connsiteX2" fmla="*/ 1746914 w 1746914"/>
              <a:gd name="connsiteY2" fmla="*/ 3057099 h 3057099"/>
              <a:gd name="connsiteX3" fmla="*/ 1733266 w 1746914"/>
              <a:gd name="connsiteY3" fmla="*/ 0 h 3057099"/>
            </a:gdLst>
            <a:ahLst/>
            <a:cxnLst>
              <a:cxn ang="0">
                <a:pos x="connsiteX0" y="connsiteY0"/>
              </a:cxn>
              <a:cxn ang="0">
                <a:pos x="connsiteX1" y="connsiteY1"/>
              </a:cxn>
              <a:cxn ang="0">
                <a:pos x="connsiteX2" y="connsiteY2"/>
              </a:cxn>
              <a:cxn ang="0">
                <a:pos x="connsiteX3" y="connsiteY3"/>
              </a:cxn>
            </a:cxnLst>
            <a:rect l="l" t="t" r="r" b="b"/>
            <a:pathLst>
              <a:path w="1746914" h="3057099">
                <a:moveTo>
                  <a:pt x="1733266" y="0"/>
                </a:moveTo>
                <a:lnTo>
                  <a:pt x="0" y="3057099"/>
                </a:lnTo>
                <a:lnTo>
                  <a:pt x="1746914" y="3057099"/>
                </a:lnTo>
                <a:cubicBezTo>
                  <a:pt x="1742365" y="2038066"/>
                  <a:pt x="1737815" y="1019033"/>
                  <a:pt x="1733266" y="0"/>
                </a:cubicBezTo>
                <a:close/>
              </a:path>
            </a:pathLst>
          </a:custGeom>
          <a:solidFill>
            <a:srgbClr val="DA1F2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18161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par>
                                <p:cTn id="18" presetID="2" presetClass="entr" presetSubtype="9" fill="hold" grpId="0" nodeType="withEffect">
                                  <p:stCondLst>
                                    <p:cond delay="30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par>
                                <p:cTn id="22" presetID="2" presetClass="entr" presetSubtype="9" fill="hold" grpId="0" nodeType="withEffect">
                                  <p:stCondLst>
                                    <p:cond delay="300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0-#ppt_w/2"/>
                                          </p:val>
                                        </p:tav>
                                        <p:tav tm="100000">
                                          <p:val>
                                            <p:strVal val="#ppt_x"/>
                                          </p:val>
                                        </p:tav>
                                      </p:tavLst>
                                    </p:anim>
                                    <p:anim calcmode="lin" valueType="num">
                                      <p:cBhvr additive="base">
                                        <p:cTn id="25" dur="500" fill="hold"/>
                                        <p:tgtEl>
                                          <p:spTgt spid="23"/>
                                        </p:tgtEl>
                                        <p:attrNameLst>
                                          <p:attrName>ppt_y</p:attrName>
                                        </p:attrNameLst>
                                      </p:cBhvr>
                                      <p:tavLst>
                                        <p:tav tm="0">
                                          <p:val>
                                            <p:strVal val="0-#ppt_h/2"/>
                                          </p:val>
                                        </p:tav>
                                        <p:tav tm="100000">
                                          <p:val>
                                            <p:strVal val="#ppt_y"/>
                                          </p:val>
                                        </p:tav>
                                      </p:tavLst>
                                    </p:anim>
                                  </p:childTnLst>
                                </p:cTn>
                              </p:par>
                              <p:par>
                                <p:cTn id="26" presetID="2" presetClass="entr" presetSubtype="6" fill="hold" grpId="0" nodeType="withEffect">
                                  <p:stCondLst>
                                    <p:cond delay="300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1+#ppt_w/2"/>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300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1+#ppt_w/2"/>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6" grpId="0" animBg="1"/>
      <p:bldP spid="23"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966674" y="394545"/>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pPr algn="l"/>
            <a:r>
              <a:rPr lang="en-US" altLang="zh-CN" dirty="0">
                <a:latin typeface="微软雅黑" panose="020B0503020204020204" pitchFamily="34" charset="-122"/>
              </a:rPr>
              <a:t>Data</a:t>
            </a:r>
            <a:endParaRPr lang="zh-CN" altLang="en-US" dirty="0">
              <a:latin typeface="微软雅黑" panose="020B0503020204020204" pitchFamily="34" charset="-122"/>
            </a:endParaRPr>
          </a:p>
        </p:txBody>
      </p:sp>
      <p:grpSp>
        <p:nvGrpSpPr>
          <p:cNvPr id="8" name="组合 7"/>
          <p:cNvGrpSpPr/>
          <p:nvPr/>
        </p:nvGrpSpPr>
        <p:grpSpPr>
          <a:xfrm>
            <a:off x="8100392" y="0"/>
            <a:ext cx="719758" cy="839790"/>
            <a:chOff x="8100392" y="0"/>
            <a:chExt cx="719758" cy="839790"/>
          </a:xfrm>
        </p:grpSpPr>
        <p:sp>
          <p:nvSpPr>
            <p:cNvPr id="9" name="矩形 8"/>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02</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2" name="TextBox 11"/>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13" name="TextBox 12"/>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Where</a:t>
            </a:r>
            <a:r>
              <a:rPr lang="zh-CN" altLang="en-US" sz="1400" dirty="0">
                <a:latin typeface="微软雅黑" panose="020B0503020204020204" pitchFamily="34" charset="-122"/>
              </a:rPr>
              <a:t> </a:t>
            </a:r>
            <a:r>
              <a:rPr lang="en-US" altLang="zh-CN" sz="1400" dirty="0">
                <a:latin typeface="微软雅黑" panose="020B0503020204020204" pitchFamily="34" charset="-122"/>
              </a:rPr>
              <a:t>is</a:t>
            </a:r>
            <a:r>
              <a:rPr lang="zh-CN" altLang="en-US" sz="1400" dirty="0">
                <a:latin typeface="微软雅黑" panose="020B0503020204020204" pitchFamily="34" charset="-122"/>
              </a:rPr>
              <a:t> </a:t>
            </a:r>
            <a:r>
              <a:rPr lang="en-US" altLang="zh-CN" sz="1400" dirty="0">
                <a:latin typeface="微软雅黑" panose="020B0503020204020204" pitchFamily="34" charset="-122"/>
              </a:rPr>
              <a:t>it</a:t>
            </a:r>
            <a:r>
              <a:rPr lang="zh-CN" altLang="en-US" sz="1400" dirty="0">
                <a:latin typeface="微软雅黑" panose="020B0503020204020204" pitchFamily="34" charset="-122"/>
              </a:rPr>
              <a:t> </a:t>
            </a:r>
            <a:r>
              <a:rPr lang="en-US" altLang="zh-CN" sz="1400" dirty="0">
                <a:latin typeface="微软雅黑" panose="020B0503020204020204" pitchFamily="34" charset="-122"/>
              </a:rPr>
              <a:t>and</a:t>
            </a:r>
            <a:r>
              <a:rPr lang="zh-CN" altLang="en-US" sz="1400" dirty="0">
                <a:latin typeface="微软雅黑" panose="020B0503020204020204" pitchFamily="34" charset="-122"/>
              </a:rPr>
              <a:t> </a:t>
            </a:r>
            <a:r>
              <a:rPr lang="en-US" altLang="zh-CN" sz="1400" dirty="0">
                <a:latin typeface="微软雅黑" panose="020B0503020204020204" pitchFamily="34" charset="-122"/>
              </a:rPr>
              <a:t>how</a:t>
            </a:r>
            <a:r>
              <a:rPr lang="zh-CN" altLang="en-US" sz="1400" dirty="0">
                <a:latin typeface="微软雅黑" panose="020B0503020204020204" pitchFamily="34" charset="-122"/>
              </a:rPr>
              <a:t> </a:t>
            </a:r>
            <a:r>
              <a:rPr lang="en-US" altLang="zh-CN" sz="1400" dirty="0">
                <a:latin typeface="微软雅黑" panose="020B0503020204020204" pitchFamily="34" charset="-122"/>
              </a:rPr>
              <a:t>can</a:t>
            </a:r>
            <a:r>
              <a:rPr lang="zh-CN" altLang="en-US" sz="1400" dirty="0">
                <a:latin typeface="微软雅黑" panose="020B0503020204020204" pitchFamily="34" charset="-122"/>
              </a:rPr>
              <a:t> </a:t>
            </a:r>
            <a:r>
              <a:rPr lang="en-US" altLang="zh-CN" sz="1400" dirty="0">
                <a:latin typeface="微软雅黑" panose="020B0503020204020204" pitchFamily="34" charset="-122"/>
              </a:rPr>
              <a:t>I</a:t>
            </a:r>
            <a:r>
              <a:rPr lang="zh-CN" altLang="en-US" sz="1400" dirty="0">
                <a:latin typeface="微软雅黑" panose="020B0503020204020204" pitchFamily="34" charset="-122"/>
              </a:rPr>
              <a:t> </a:t>
            </a:r>
            <a:r>
              <a:rPr lang="en-US" altLang="zh-CN" sz="1400" dirty="0">
                <a:latin typeface="微软雅黑" panose="020B0503020204020204" pitchFamily="34" charset="-122"/>
              </a:rPr>
              <a:t>prepare?</a:t>
            </a:r>
            <a:endParaRPr lang="zh-CN" altLang="en-US" sz="1400" dirty="0">
              <a:latin typeface="微软雅黑" panose="020B0503020204020204" pitchFamily="34" charset="-122"/>
            </a:endParaRPr>
          </a:p>
        </p:txBody>
      </p:sp>
      <p:grpSp>
        <p:nvGrpSpPr>
          <p:cNvPr id="14" name="组合 13"/>
          <p:cNvGrpSpPr/>
          <p:nvPr/>
        </p:nvGrpSpPr>
        <p:grpSpPr>
          <a:xfrm>
            <a:off x="0" y="1539518"/>
            <a:ext cx="9163050" cy="1523658"/>
            <a:chOff x="0" y="1539518"/>
            <a:chExt cx="9163050" cy="1523658"/>
          </a:xfrm>
        </p:grpSpPr>
        <p:sp>
          <p:nvSpPr>
            <p:cNvPr id="20" name="任意多边形 19"/>
            <p:cNvSpPr/>
            <p:nvPr/>
          </p:nvSpPr>
          <p:spPr>
            <a:xfrm>
              <a:off x="0" y="1539518"/>
              <a:ext cx="2296633" cy="1520456"/>
            </a:xfrm>
            <a:custGeom>
              <a:avLst/>
              <a:gdLst>
                <a:gd name="connsiteX0" fmla="*/ 0 w 2296633"/>
                <a:gd name="connsiteY0" fmla="*/ 10633 h 1520456"/>
                <a:gd name="connsiteX1" fmla="*/ 2296633 w 2296633"/>
                <a:gd name="connsiteY1" fmla="*/ 0 h 1520456"/>
                <a:gd name="connsiteX2" fmla="*/ 1339703 w 2296633"/>
                <a:gd name="connsiteY2" fmla="*/ 1520456 h 1520456"/>
                <a:gd name="connsiteX3" fmla="*/ 0 w 2296633"/>
                <a:gd name="connsiteY3" fmla="*/ 1520456 h 1520456"/>
                <a:gd name="connsiteX4" fmla="*/ 0 w 2296633"/>
                <a:gd name="connsiteY4" fmla="*/ 10633 h 152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633" h="1520456">
                  <a:moveTo>
                    <a:pt x="0" y="10633"/>
                  </a:moveTo>
                  <a:lnTo>
                    <a:pt x="2296633" y="0"/>
                  </a:lnTo>
                  <a:lnTo>
                    <a:pt x="1339703" y="1520456"/>
                  </a:lnTo>
                  <a:lnTo>
                    <a:pt x="0" y="1520456"/>
                  </a:lnTo>
                  <a:lnTo>
                    <a:pt x="0" y="10633"/>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1325608" y="1539518"/>
              <a:ext cx="2764465" cy="1520456"/>
            </a:xfrm>
            <a:custGeom>
              <a:avLst/>
              <a:gdLst>
                <a:gd name="connsiteX0" fmla="*/ 935665 w 2764465"/>
                <a:gd name="connsiteY0" fmla="*/ 0 h 1520456"/>
                <a:gd name="connsiteX1" fmla="*/ 0 w 2764465"/>
                <a:gd name="connsiteY1" fmla="*/ 1520456 h 1520456"/>
                <a:gd name="connsiteX2" fmla="*/ 1839433 w 2764465"/>
                <a:gd name="connsiteY2" fmla="*/ 1520456 h 1520456"/>
                <a:gd name="connsiteX3" fmla="*/ 2764465 w 2764465"/>
                <a:gd name="connsiteY3" fmla="*/ 0 h 1520456"/>
                <a:gd name="connsiteX4" fmla="*/ 935665 w 2764465"/>
                <a:gd name="connsiteY4" fmla="*/ 0 h 152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465" h="1520456">
                  <a:moveTo>
                    <a:pt x="935665" y="0"/>
                  </a:moveTo>
                  <a:lnTo>
                    <a:pt x="0" y="1520456"/>
                  </a:lnTo>
                  <a:lnTo>
                    <a:pt x="1839433" y="1520456"/>
                  </a:lnTo>
                  <a:lnTo>
                    <a:pt x="2764465" y="0"/>
                  </a:lnTo>
                  <a:lnTo>
                    <a:pt x="935665" y="0"/>
                  </a:lnTo>
                  <a:close/>
                </a:path>
              </a:pathLst>
            </a:custGeom>
            <a:blipFill dpi="0" rotWithShape="1">
              <a:blip r:embed="rId2" cstate="email">
                <a:duotone>
                  <a:prstClr val="black"/>
                  <a:srgbClr val="D9C3A5">
                    <a:tint val="50000"/>
                    <a:satMod val="180000"/>
                  </a:srgbClr>
                </a:duotone>
                <a:extLst>
                  <a:ext uri="{28A0092B-C50C-407E-A947-70E740481C1C}">
                    <a14:useLocalDpi xmlns:a14="http://schemas.microsoft.com/office/drawing/2010/main"/>
                  </a:ext>
                </a:extLst>
              </a:blip>
              <a:srcRect/>
              <a:stretch>
                <a:fillRect l="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3153686" y="1539518"/>
              <a:ext cx="2764465" cy="1520456"/>
            </a:xfrm>
            <a:custGeom>
              <a:avLst/>
              <a:gdLst>
                <a:gd name="connsiteX0" fmla="*/ 935665 w 2764465"/>
                <a:gd name="connsiteY0" fmla="*/ 0 h 1520456"/>
                <a:gd name="connsiteX1" fmla="*/ 0 w 2764465"/>
                <a:gd name="connsiteY1" fmla="*/ 1520456 h 1520456"/>
                <a:gd name="connsiteX2" fmla="*/ 1839433 w 2764465"/>
                <a:gd name="connsiteY2" fmla="*/ 1520456 h 1520456"/>
                <a:gd name="connsiteX3" fmla="*/ 2764465 w 2764465"/>
                <a:gd name="connsiteY3" fmla="*/ 0 h 1520456"/>
                <a:gd name="connsiteX4" fmla="*/ 935665 w 2764465"/>
                <a:gd name="connsiteY4" fmla="*/ 0 h 152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465" h="1520456">
                  <a:moveTo>
                    <a:pt x="935665" y="0"/>
                  </a:moveTo>
                  <a:lnTo>
                    <a:pt x="0" y="1520456"/>
                  </a:lnTo>
                  <a:lnTo>
                    <a:pt x="1839433" y="1520456"/>
                  </a:lnTo>
                  <a:lnTo>
                    <a:pt x="2764465" y="0"/>
                  </a:lnTo>
                  <a:lnTo>
                    <a:pt x="935665" y="0"/>
                  </a:lnTo>
                  <a:close/>
                </a:path>
              </a:pathLst>
            </a:custGeom>
            <a:blipFill dpi="0" rotWithShape="1">
              <a:blip r:embed="rId3" cstate="email">
                <a:extLst>
                  <a:ext uri="{28A0092B-C50C-407E-A947-70E740481C1C}">
                    <a14:useLocalDpi xmlns:a14="http://schemas.microsoft.com/office/drawing/2010/main"/>
                  </a:ext>
                </a:extLst>
              </a:blip>
              <a:srcRect/>
              <a:stretch>
                <a:fillRect l="14000" r="2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988943" y="1539518"/>
              <a:ext cx="2764465" cy="1520456"/>
            </a:xfrm>
            <a:custGeom>
              <a:avLst/>
              <a:gdLst>
                <a:gd name="connsiteX0" fmla="*/ 935665 w 2764465"/>
                <a:gd name="connsiteY0" fmla="*/ 0 h 1520456"/>
                <a:gd name="connsiteX1" fmla="*/ 0 w 2764465"/>
                <a:gd name="connsiteY1" fmla="*/ 1520456 h 1520456"/>
                <a:gd name="connsiteX2" fmla="*/ 1839433 w 2764465"/>
                <a:gd name="connsiteY2" fmla="*/ 1520456 h 1520456"/>
                <a:gd name="connsiteX3" fmla="*/ 2764465 w 2764465"/>
                <a:gd name="connsiteY3" fmla="*/ 0 h 1520456"/>
                <a:gd name="connsiteX4" fmla="*/ 935665 w 2764465"/>
                <a:gd name="connsiteY4" fmla="*/ 0 h 152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465" h="1520456">
                  <a:moveTo>
                    <a:pt x="935665" y="0"/>
                  </a:moveTo>
                  <a:lnTo>
                    <a:pt x="0" y="1520456"/>
                  </a:lnTo>
                  <a:lnTo>
                    <a:pt x="1839433" y="1520456"/>
                  </a:lnTo>
                  <a:lnTo>
                    <a:pt x="2764465" y="0"/>
                  </a:lnTo>
                  <a:lnTo>
                    <a:pt x="935665"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815470" y="1539518"/>
              <a:ext cx="2339163" cy="1520456"/>
            </a:xfrm>
            <a:custGeom>
              <a:avLst/>
              <a:gdLst>
                <a:gd name="connsiteX0" fmla="*/ 935665 w 2339163"/>
                <a:gd name="connsiteY0" fmla="*/ 0 h 1520456"/>
                <a:gd name="connsiteX1" fmla="*/ 0 w 2339163"/>
                <a:gd name="connsiteY1" fmla="*/ 1520456 h 1520456"/>
                <a:gd name="connsiteX2" fmla="*/ 2339163 w 2339163"/>
                <a:gd name="connsiteY2" fmla="*/ 1509824 h 1520456"/>
                <a:gd name="connsiteX3" fmla="*/ 2339163 w 2339163"/>
                <a:gd name="connsiteY3" fmla="*/ 0 h 1520456"/>
                <a:gd name="connsiteX4" fmla="*/ 935665 w 2339163"/>
                <a:gd name="connsiteY4" fmla="*/ 0 h 152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163" h="1520456">
                  <a:moveTo>
                    <a:pt x="935665" y="0"/>
                  </a:moveTo>
                  <a:lnTo>
                    <a:pt x="0" y="1520456"/>
                  </a:lnTo>
                  <a:lnTo>
                    <a:pt x="2339163" y="1509824"/>
                  </a:lnTo>
                  <a:lnTo>
                    <a:pt x="2339163" y="0"/>
                  </a:lnTo>
                  <a:lnTo>
                    <a:pt x="935665"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H="1">
              <a:off x="1331479" y="1539518"/>
              <a:ext cx="936104" cy="15236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155735" y="1539518"/>
              <a:ext cx="936104" cy="151288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979991" y="1539518"/>
              <a:ext cx="936104" cy="151288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804248" y="1539518"/>
              <a:ext cx="936104" cy="151288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0" y="1539518"/>
              <a:ext cx="162337" cy="26422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0" y="1539518"/>
              <a:ext cx="289928" cy="4719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0" y="1539518"/>
              <a:ext cx="417519" cy="67957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0" y="1539518"/>
              <a:ext cx="545110" cy="8872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0" y="1539518"/>
              <a:ext cx="672701" cy="10949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930760" y="2692383"/>
              <a:ext cx="222765" cy="36002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819120" y="2496560"/>
              <a:ext cx="343930" cy="55584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8707478" y="2346916"/>
              <a:ext cx="436522" cy="7054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8484193" y="1990725"/>
              <a:ext cx="656918" cy="106168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8595836" y="2162175"/>
              <a:ext cx="550832" cy="89023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flipV="1">
              <a:off x="1288672" y="1543452"/>
              <a:ext cx="679206" cy="644202"/>
              <a:chOff x="1318352" y="1779662"/>
              <a:chExt cx="1386628" cy="1315166"/>
            </a:xfrm>
          </p:grpSpPr>
          <p:sp>
            <p:nvSpPr>
              <p:cNvPr id="50" name="等腰三角形 49"/>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7102777" y="2417728"/>
              <a:ext cx="679206" cy="644202"/>
              <a:chOff x="1318352" y="1779662"/>
              <a:chExt cx="1386628" cy="1315166"/>
            </a:xfrm>
          </p:grpSpPr>
          <p:sp>
            <p:nvSpPr>
              <p:cNvPr id="55" name="等腰三角形 54"/>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TextBox 42"/>
          <p:cNvSpPr txBox="1"/>
          <p:nvPr/>
        </p:nvSpPr>
        <p:spPr>
          <a:xfrm>
            <a:off x="1871750" y="3234434"/>
            <a:ext cx="2016224" cy="338554"/>
          </a:xfrm>
          <a:prstGeom prst="rect">
            <a:avLst/>
          </a:prstGeom>
          <a:noFill/>
        </p:spPr>
        <p:txBody>
          <a:bodyPr wrap="square" rtlCol="0">
            <a:spAutoFit/>
          </a:bodyPr>
          <a:lstStyle/>
          <a:p>
            <a:pPr algn="ctr"/>
            <a:r>
              <a:rPr lang="en-US" altLang="zh-CN" sz="1600" b="1" dirty="0">
                <a:latin typeface="微软雅黑" panose="020B0503020204020204" pitchFamily="34" charset="-122"/>
                <a:cs typeface="Mangal" panose="02040503050203030202" pitchFamily="18" charset="0"/>
              </a:rPr>
              <a:t>Collection</a:t>
            </a:r>
            <a:endParaRPr lang="zh-CN" altLang="en-US" sz="1600" b="1" dirty="0">
              <a:latin typeface="微软雅黑" panose="020B0503020204020204" pitchFamily="34" charset="-122"/>
              <a:cs typeface="Mangal" panose="02040503050203030202" pitchFamily="18" charset="0"/>
            </a:endParaRPr>
          </a:p>
        </p:txBody>
      </p:sp>
      <p:sp>
        <p:nvSpPr>
          <p:cNvPr id="44" name="TextBox 43"/>
          <p:cNvSpPr txBox="1"/>
          <p:nvPr/>
        </p:nvSpPr>
        <p:spPr>
          <a:xfrm>
            <a:off x="232908" y="3572458"/>
            <a:ext cx="5760640" cy="1292662"/>
          </a:xfrm>
          <a:prstGeom prst="rect">
            <a:avLst/>
          </a:prstGeom>
          <a:noFill/>
        </p:spPr>
        <p:txBody>
          <a:bodyPr wrap="square" rtlCol="0">
            <a:spAutoFit/>
          </a:bodyPr>
          <a:lstStyle/>
          <a:p>
            <a:r>
              <a:rPr lang="en" altLang="zh-CN" sz="1200" dirty="0"/>
              <a:t>An open source data set of a foreign institution. Foursquare is a technology company that uses location intelligence to build meaningful </a:t>
            </a:r>
            <a:r>
              <a:rPr lang="en" altLang="zh-CN" sz="1400" dirty="0">
                <a:solidFill>
                  <a:srgbClr val="FF0000"/>
                </a:solidFill>
              </a:rPr>
              <a:t>consumer experiences </a:t>
            </a:r>
            <a:r>
              <a:rPr lang="en" altLang="zh-CN" sz="1200" dirty="0"/>
              <a:t>and business solutions</a:t>
            </a:r>
            <a:r>
              <a:rPr lang="zh-CN" altLang="en-US" sz="1200" dirty="0"/>
              <a:t> </a:t>
            </a:r>
            <a:r>
              <a:rPr lang="en" altLang="zh-CN" sz="1200" dirty="0"/>
              <a:t>.The content of the data includes </a:t>
            </a:r>
            <a:r>
              <a:rPr lang="en" altLang="zh-CN" sz="1400" dirty="0">
                <a:solidFill>
                  <a:srgbClr val="FF0000"/>
                </a:solidFill>
              </a:rPr>
              <a:t>Pinpoint by Foursquare, Attribution by Foursquare, Place Insights</a:t>
            </a:r>
            <a:r>
              <a:rPr lang="en" altLang="zh-CN" sz="1200" dirty="0"/>
              <a:t> by Foursquare and Pilgrim SDK by Foursquare</a:t>
            </a:r>
            <a:r>
              <a:rPr lang="zh-CN" altLang="en" sz="1200" dirty="0"/>
              <a:t>（</a:t>
            </a:r>
            <a:r>
              <a:rPr lang="en" altLang="zh-CN" sz="1200" dirty="0"/>
              <a:t>https://</a:t>
            </a:r>
            <a:r>
              <a:rPr lang="en" altLang="zh-CN" sz="1200" dirty="0" err="1"/>
              <a:t>foursquare.com</a:t>
            </a:r>
            <a:r>
              <a:rPr lang="en" altLang="zh-CN" sz="1200" dirty="0"/>
              <a:t>/</a:t>
            </a:r>
            <a:r>
              <a:rPr lang="zh-CN" altLang="en" sz="1200" dirty="0"/>
              <a:t>）  </a:t>
            </a:r>
            <a:r>
              <a:rPr lang="en" altLang="zh-CN" sz="1200" dirty="0"/>
              <a:t>Further more, we also need to draw a map for the place I often vis</a:t>
            </a:r>
            <a:r>
              <a:rPr lang="en-US" altLang="zh-CN" sz="1200" dirty="0"/>
              <a:t>it</a:t>
            </a:r>
            <a:r>
              <a:rPr lang="en" altLang="zh-CN" sz="1200" dirty="0" err="1"/>
              <a:t>ed</a:t>
            </a:r>
            <a:r>
              <a:rPr lang="en" altLang="zh-CN" sz="1200" dirty="0"/>
              <a:t> with the help of the tool (http://</a:t>
            </a:r>
            <a:r>
              <a:rPr lang="en" altLang="zh-CN" sz="1200" dirty="0" err="1"/>
              <a:t>www.gpsspg.com</a:t>
            </a:r>
            <a:r>
              <a:rPr lang="en" altLang="zh-CN" sz="1200" dirty="0"/>
              <a:t>/</a:t>
            </a:r>
            <a:r>
              <a:rPr lang="en" altLang="zh-CN" sz="1200" dirty="0" err="1"/>
              <a:t>maps.htm</a:t>
            </a:r>
            <a:r>
              <a:rPr lang="en" altLang="zh-CN" sz="1200" dirty="0"/>
              <a:t>)</a:t>
            </a:r>
          </a:p>
        </p:txBody>
      </p:sp>
      <p:cxnSp>
        <p:nvCxnSpPr>
          <p:cNvPr id="47" name="直接连接符 46"/>
          <p:cNvCxnSpPr/>
          <p:nvPr/>
        </p:nvCxnSpPr>
        <p:spPr>
          <a:xfrm flipH="1">
            <a:off x="5916095" y="3365670"/>
            <a:ext cx="9306" cy="1528000"/>
          </a:xfrm>
          <a:prstGeom prst="line">
            <a:avLst/>
          </a:prstGeom>
          <a:ln w="12700">
            <a:solidFill>
              <a:srgbClr val="403D3C"/>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900146" y="3279749"/>
            <a:ext cx="3331426" cy="338554"/>
          </a:xfrm>
          <a:prstGeom prst="rect">
            <a:avLst/>
          </a:prstGeom>
          <a:noFill/>
        </p:spPr>
        <p:txBody>
          <a:bodyPr wrap="square" rtlCol="0">
            <a:spAutoFit/>
          </a:bodyPr>
          <a:lstStyle/>
          <a:p>
            <a:pPr algn="ctr"/>
            <a:r>
              <a:rPr lang="en-US" altLang="zh-CN" sz="1600" b="1" dirty="0">
                <a:latin typeface="微软雅黑" panose="020B0503020204020204" pitchFamily="34" charset="-122"/>
                <a:cs typeface="Mangal" panose="02040503050203030202" pitchFamily="18" charset="0"/>
              </a:rPr>
              <a:t>Understanding &amp; Preparation</a:t>
            </a:r>
            <a:endParaRPr lang="zh-CN" altLang="en-US" sz="1600" b="1" dirty="0">
              <a:latin typeface="微软雅黑" panose="020B0503020204020204" pitchFamily="34" charset="-122"/>
              <a:cs typeface="Mangal" panose="02040503050203030202" pitchFamily="18" charset="0"/>
            </a:endParaRPr>
          </a:p>
        </p:txBody>
      </p:sp>
      <p:sp>
        <p:nvSpPr>
          <p:cNvPr id="61" name="TextBox 60"/>
          <p:cNvSpPr txBox="1"/>
          <p:nvPr/>
        </p:nvSpPr>
        <p:spPr>
          <a:xfrm>
            <a:off x="6002234" y="3593016"/>
            <a:ext cx="3212769" cy="1384995"/>
          </a:xfrm>
          <a:prstGeom prst="rect">
            <a:avLst/>
          </a:prstGeom>
          <a:noFill/>
        </p:spPr>
        <p:txBody>
          <a:bodyPr wrap="square" rtlCol="0">
            <a:spAutoFit/>
          </a:bodyPr>
          <a:lstStyle/>
          <a:p>
            <a:r>
              <a:rPr lang="en" altLang="zh-CN" sz="1200" dirty="0"/>
              <a:t>This data is all marked and </a:t>
            </a:r>
            <a:r>
              <a:rPr lang="en-US" altLang="zh-CN" sz="1200" dirty="0"/>
              <a:t>un</a:t>
            </a:r>
            <a:r>
              <a:rPr lang="en" altLang="zh-CN" sz="1200" dirty="0"/>
              <a:t>structure data ,and there is not training set and test set. It is all about exploring and to see the feature. As for the data ,what we should do is to stand</a:t>
            </a:r>
            <a:r>
              <a:rPr lang="en-US" altLang="zh-CN" sz="1200" dirty="0"/>
              <a:t>e</a:t>
            </a:r>
            <a:r>
              <a:rPr lang="en" altLang="zh-CN" sz="1200" dirty="0" err="1"/>
              <a:t>rliz</a:t>
            </a:r>
            <a:r>
              <a:rPr lang="en-US" altLang="zh-CN" sz="1200" dirty="0" err="1"/>
              <a:t>ation</a:t>
            </a:r>
            <a:r>
              <a:rPr lang="en" altLang="zh-CN" sz="1200" dirty="0"/>
              <a:t> and visualize for overview understanding. Maybe we should pay more attention to Feature selection and the processing of missing values.</a:t>
            </a:r>
          </a:p>
        </p:txBody>
      </p:sp>
    </p:spTree>
    <p:extLst>
      <p:ext uri="{BB962C8B-B14F-4D97-AF65-F5344CB8AC3E}">
        <p14:creationId xmlns:p14="http://schemas.microsoft.com/office/powerpoint/2010/main" val="41034986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41" presetClass="entr" presetSubtype="0" fill="hold" grpId="0" nodeType="withEffect">
                                  <p:stCondLst>
                                    <p:cond delay="15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par>
                                <p:cTn id="16" presetID="1" presetClass="entr" presetSubtype="0" fill="hold" nodeType="withEffect">
                                  <p:stCondLst>
                                    <p:cond delay="1500"/>
                                  </p:stCondLst>
                                  <p:childTnLst>
                                    <p:set>
                                      <p:cBhvr>
                                        <p:cTn id="17" dur="1" fill="hold">
                                          <p:stCondLst>
                                            <p:cond delay="0"/>
                                          </p:stCondLst>
                                        </p:cTn>
                                        <p:tgtEl>
                                          <p:spTgt spid="2"/>
                                        </p:tgtEl>
                                        <p:attrNameLst>
                                          <p:attrName>style.visibility</p:attrName>
                                        </p:attrNameLst>
                                      </p:cBhvr>
                                      <p:to>
                                        <p:strVal val="visible"/>
                                      </p:to>
                                    </p:set>
                                  </p:childTnLst>
                                </p:cTn>
                              </p:par>
                              <p:par>
                                <p:cTn id="18" presetID="1" presetClass="entr" presetSubtype="0" fill="hold" grpId="0" nodeType="withEffect">
                                  <p:stCondLst>
                                    <p:cond delay="2700"/>
                                  </p:stCondLst>
                                  <p:childTnLst>
                                    <p:set>
                                      <p:cBhvr>
                                        <p:cTn id="19" dur="1" fill="hold">
                                          <p:stCondLst>
                                            <p:cond delay="0"/>
                                          </p:stCondLst>
                                        </p:cTn>
                                        <p:tgtEl>
                                          <p:spTgt spid="13"/>
                                        </p:tgtEl>
                                        <p:attrNameLst>
                                          <p:attrName>style.visibility</p:attrName>
                                        </p:attrNameLst>
                                      </p:cBhvr>
                                      <p:to>
                                        <p:strVal val="visible"/>
                                      </p:to>
                                    </p:set>
                                  </p:childTnLst>
                                </p:cTn>
                              </p:par>
                              <p:par>
                                <p:cTn id="20" presetID="22" presetClass="entr" presetSubtype="8" fill="hold" nodeType="withEffect">
                                  <p:stCondLst>
                                    <p:cond delay="300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 presetClass="entr" presetSubtype="4" fill="hold" nodeType="withEffect">
                                  <p:stCondLst>
                                    <p:cond delay="350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ppt_x"/>
                                          </p:val>
                                        </p:tav>
                                        <p:tav tm="100000">
                                          <p:val>
                                            <p:strVal val="#ppt_x"/>
                                          </p:val>
                                        </p:tav>
                                      </p:tavLst>
                                    </p:anim>
                                    <p:anim calcmode="lin" valueType="num">
                                      <p:cBhvr additive="base">
                                        <p:cTn id="26" dur="500" fill="hold"/>
                                        <p:tgtEl>
                                          <p:spTgt spid="47"/>
                                        </p:tgtEl>
                                        <p:attrNameLst>
                                          <p:attrName>ppt_y</p:attrName>
                                        </p:attrNameLst>
                                      </p:cBhvr>
                                      <p:tavLst>
                                        <p:tav tm="0">
                                          <p:val>
                                            <p:strVal val="1+#ppt_h/2"/>
                                          </p:val>
                                        </p:tav>
                                        <p:tav tm="100000">
                                          <p:val>
                                            <p:strVal val="#ppt_y"/>
                                          </p:val>
                                        </p:tav>
                                      </p:tavLst>
                                    </p:anim>
                                  </p:childTnLst>
                                </p:cTn>
                              </p:par>
                              <p:par>
                                <p:cTn id="27" presetID="2" presetClass="entr" presetSubtype="1" fill="hold" grpId="0" nodeType="withEffect">
                                  <p:stCondLst>
                                    <p:cond delay="400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400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ppt_x"/>
                                          </p:val>
                                        </p:tav>
                                        <p:tav tm="100000">
                                          <p:val>
                                            <p:strVal val="#ppt_x"/>
                                          </p:val>
                                        </p:tav>
                                      </p:tavLst>
                                    </p:anim>
                                    <p:anim calcmode="lin" valueType="num">
                                      <p:cBhvr additive="base">
                                        <p:cTn id="34" dur="500" fill="hold"/>
                                        <p:tgtEl>
                                          <p:spTgt spid="44"/>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4000"/>
                                  </p:stCondLst>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500" fill="hold"/>
                                        <p:tgtEl>
                                          <p:spTgt spid="61"/>
                                        </p:tgtEl>
                                        <p:attrNameLst>
                                          <p:attrName>ppt_x</p:attrName>
                                        </p:attrNameLst>
                                      </p:cBhvr>
                                      <p:tavLst>
                                        <p:tav tm="0">
                                          <p:val>
                                            <p:strVal val="#ppt_x"/>
                                          </p:val>
                                        </p:tav>
                                        <p:tav tm="100000">
                                          <p:val>
                                            <p:strVal val="#ppt_x"/>
                                          </p:val>
                                        </p:tav>
                                      </p:tavLst>
                                    </p:anim>
                                    <p:anim calcmode="lin" valueType="num">
                                      <p:cBhvr additive="base">
                                        <p:cTn id="38" dur="500" fill="hold"/>
                                        <p:tgtEl>
                                          <p:spTgt spid="61"/>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4000"/>
                                  </p:stCondLst>
                                  <p:childTnLst>
                                    <p:set>
                                      <p:cBhvr>
                                        <p:cTn id="40" dur="1" fill="hold">
                                          <p:stCondLst>
                                            <p:cond delay="0"/>
                                          </p:stCondLst>
                                        </p:cTn>
                                        <p:tgtEl>
                                          <p:spTgt spid="60"/>
                                        </p:tgtEl>
                                        <p:attrNameLst>
                                          <p:attrName>style.visibility</p:attrName>
                                        </p:attrNameLst>
                                      </p:cBhvr>
                                      <p:to>
                                        <p:strVal val="visible"/>
                                      </p:to>
                                    </p:set>
                                    <p:anim calcmode="lin" valueType="num">
                                      <p:cBhvr additive="base">
                                        <p:cTn id="41" dur="500" fill="hold"/>
                                        <p:tgtEl>
                                          <p:spTgt spid="60"/>
                                        </p:tgtEl>
                                        <p:attrNameLst>
                                          <p:attrName>ppt_x</p:attrName>
                                        </p:attrNameLst>
                                      </p:cBhvr>
                                      <p:tavLst>
                                        <p:tav tm="0">
                                          <p:val>
                                            <p:strVal val="#ppt_x"/>
                                          </p:val>
                                        </p:tav>
                                        <p:tav tm="100000">
                                          <p:val>
                                            <p:strVal val="#ppt_x"/>
                                          </p:val>
                                        </p:tav>
                                      </p:tavLst>
                                    </p:anim>
                                    <p:anim calcmode="lin" valueType="num">
                                      <p:cBhvr additive="base">
                                        <p:cTn id="42"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43" grpId="0"/>
      <p:bldP spid="44" grpId="0"/>
      <p:bldP spid="60" grpId="0"/>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281684" y="-27296"/>
            <a:ext cx="3896883" cy="5199798"/>
            <a:chOff x="5281684" y="-27296"/>
            <a:chExt cx="3896883" cy="5199798"/>
          </a:xfrm>
        </p:grpSpPr>
        <p:sp>
          <p:nvSpPr>
            <p:cNvPr id="8" name="任意多边形 7"/>
            <p:cNvSpPr/>
            <p:nvPr/>
          </p:nvSpPr>
          <p:spPr>
            <a:xfrm>
              <a:off x="5281684" y="-27296"/>
              <a:ext cx="3862316" cy="5199798"/>
            </a:xfrm>
            <a:custGeom>
              <a:avLst/>
              <a:gdLst>
                <a:gd name="connsiteX0" fmla="*/ 0 w 3862316"/>
                <a:gd name="connsiteY0" fmla="*/ 0 h 5186150"/>
                <a:gd name="connsiteX1" fmla="*/ 3862316 w 3862316"/>
                <a:gd name="connsiteY1" fmla="*/ 27296 h 5186150"/>
                <a:gd name="connsiteX2" fmla="*/ 3862316 w 3862316"/>
                <a:gd name="connsiteY2" fmla="*/ 5186150 h 5186150"/>
                <a:gd name="connsiteX3" fmla="*/ 2606722 w 3862316"/>
                <a:gd name="connsiteY3" fmla="*/ 5186150 h 5186150"/>
                <a:gd name="connsiteX4" fmla="*/ 0 w 3862316"/>
                <a:gd name="connsiteY4" fmla="*/ 0 h 5186150"/>
                <a:gd name="connsiteX0" fmla="*/ 0 w 3862316"/>
                <a:gd name="connsiteY0" fmla="*/ 0 h 5199798"/>
                <a:gd name="connsiteX1" fmla="*/ 3862316 w 3862316"/>
                <a:gd name="connsiteY1" fmla="*/ 27296 h 5199798"/>
                <a:gd name="connsiteX2" fmla="*/ 3862316 w 3862316"/>
                <a:gd name="connsiteY2" fmla="*/ 5186150 h 5199798"/>
                <a:gd name="connsiteX3" fmla="*/ 2647665 w 3862316"/>
                <a:gd name="connsiteY3" fmla="*/ 5199798 h 5199798"/>
                <a:gd name="connsiteX4" fmla="*/ 0 w 3862316"/>
                <a:gd name="connsiteY4" fmla="*/ 0 h 519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316" h="5199798">
                  <a:moveTo>
                    <a:pt x="0" y="0"/>
                  </a:moveTo>
                  <a:lnTo>
                    <a:pt x="3862316" y="27296"/>
                  </a:lnTo>
                  <a:lnTo>
                    <a:pt x="3862316" y="5186150"/>
                  </a:lnTo>
                  <a:lnTo>
                    <a:pt x="2647665" y="5199798"/>
                  </a:lnTo>
                  <a:lnTo>
                    <a:pt x="0" y="0"/>
                  </a:lnTo>
                  <a:close/>
                </a:path>
              </a:pathLst>
            </a:custGeom>
            <a:blipFill>
              <a:blip r:embed="rId3" cstate="email">
                <a:graysc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7942997" y="2779933"/>
              <a:ext cx="1235570" cy="2392569"/>
              <a:chOff x="7929349" y="2779933"/>
              <a:chExt cx="1235570" cy="2392569"/>
            </a:xfrm>
          </p:grpSpPr>
          <p:cxnSp>
            <p:nvCxnSpPr>
              <p:cNvPr id="43" name="直接连接符 42"/>
              <p:cNvCxnSpPr>
                <a:endCxn id="8" idx="3"/>
              </p:cNvCxnSpPr>
              <p:nvPr/>
            </p:nvCxnSpPr>
            <p:spPr>
              <a:xfrm flipH="1">
                <a:off x="7929349" y="2779933"/>
                <a:ext cx="1214651" cy="239256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8100393" y="3109808"/>
                <a:ext cx="1043607" cy="20626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8340746" y="3505208"/>
                <a:ext cx="824172" cy="164422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8559934" y="3980824"/>
                <a:ext cx="604985" cy="119167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8805231" y="4433418"/>
                <a:ext cx="359686" cy="7084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9035001" y="4886008"/>
                <a:ext cx="129918" cy="25590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 name="组合 1"/>
          <p:cNvGrpSpPr/>
          <p:nvPr/>
        </p:nvGrpSpPr>
        <p:grpSpPr>
          <a:xfrm>
            <a:off x="8100392" y="0"/>
            <a:ext cx="719758" cy="839790"/>
            <a:chOff x="8100392" y="0"/>
            <a:chExt cx="719758" cy="839790"/>
          </a:xfrm>
        </p:grpSpPr>
        <p:sp>
          <p:nvSpPr>
            <p:cNvPr id="3" name="矩形 2"/>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03</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6" name="TextBox 5"/>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9" name="组合 8"/>
          <p:cNvGrpSpPr/>
          <p:nvPr/>
        </p:nvGrpSpPr>
        <p:grpSpPr>
          <a:xfrm rot="16200000" flipV="1">
            <a:off x="5816381" y="3120805"/>
            <a:ext cx="1970474" cy="2081160"/>
            <a:chOff x="1" y="-1947"/>
            <a:chExt cx="4873628" cy="5147393"/>
          </a:xfrm>
        </p:grpSpPr>
        <p:sp>
          <p:nvSpPr>
            <p:cNvPr id="10" name="等腰三角形 9"/>
            <p:cNvSpPr/>
            <p:nvPr/>
          </p:nvSpPr>
          <p:spPr>
            <a:xfrm rot="5400000">
              <a:off x="-4629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4629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4629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1581452" y="904526"/>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629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3199580" y="1763708"/>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6200000">
              <a:off x="-4616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a:off x="1574492"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574774" y="2613767"/>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rot="5400000">
            <a:off x="306348" y="262628"/>
            <a:ext cx="679206" cy="644202"/>
            <a:chOff x="1318352" y="1779662"/>
            <a:chExt cx="1386628" cy="1315166"/>
          </a:xfrm>
        </p:grpSpPr>
        <p:sp>
          <p:nvSpPr>
            <p:cNvPr id="23" name="等腰三角形 2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10800000" flipV="1">
            <a:off x="6056623" y="2463381"/>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6062210" y="3120426"/>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flipV="1">
            <a:off x="5652776" y="2438039"/>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0800000" flipV="1">
            <a:off x="4933904" y="4491314"/>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0800000" flipH="1" flipV="1">
            <a:off x="4405843" y="4642277"/>
            <a:ext cx="528060" cy="49963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a:off x="0" y="1700176"/>
            <a:ext cx="1778944" cy="3472327"/>
          </a:xfrm>
          <a:custGeom>
            <a:avLst/>
            <a:gdLst/>
            <a:ahLst/>
            <a:cxnLst/>
            <a:rect l="l" t="t" r="r" b="b"/>
            <a:pathLst>
              <a:path w="1778944" h="3472327">
                <a:moveTo>
                  <a:pt x="0" y="0"/>
                </a:moveTo>
                <a:lnTo>
                  <a:pt x="1778944" y="3472327"/>
                </a:lnTo>
                <a:lnTo>
                  <a:pt x="0" y="3472327"/>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1263873" y="1173858"/>
            <a:ext cx="4584173" cy="144655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 altLang="zh-CN" sz="1100" dirty="0">
                <a:latin typeface="微软雅黑" panose="020B0503020204020204" pitchFamily="34" charset="-122"/>
              </a:rPr>
              <a:t>First of all, the data we get is the street comprehensive data based on the latitude and </a:t>
            </a:r>
            <a:r>
              <a:rPr lang="en-US" altLang="zh-CN" sz="1100" dirty="0">
                <a:latin typeface="微软雅黑" panose="020B0503020204020204" pitchFamily="34" charset="-122"/>
              </a:rPr>
              <a:t>longitude</a:t>
            </a:r>
            <a:r>
              <a:rPr lang="en" altLang="zh-CN" sz="1100" dirty="0">
                <a:latin typeface="微软雅黑" panose="020B0503020204020204" pitchFamily="34" charset="-122"/>
              </a:rPr>
              <a:t> from foursquare. This data contains many dimensions. The problem to be solved is to explore the feature in cluster. There are not limited </a:t>
            </a:r>
            <a:r>
              <a:rPr lang="en" altLang="zh-CN" sz="1100" dirty="0" err="1">
                <a:latin typeface="微软雅黑" panose="020B0503020204020204" pitchFamily="34" charset="-122"/>
              </a:rPr>
              <a:t>standa</a:t>
            </a:r>
            <a:r>
              <a:rPr lang="en-US" altLang="zh-CN" sz="1100" dirty="0" err="1">
                <a:latin typeface="微软雅黑" panose="020B0503020204020204" pitchFamily="34" charset="-122"/>
              </a:rPr>
              <a:t>rds</a:t>
            </a:r>
            <a:r>
              <a:rPr lang="en" altLang="zh-CN" sz="1100" dirty="0">
                <a:latin typeface="微软雅黑" panose="020B0503020204020204" pitchFamily="34" charset="-122"/>
              </a:rPr>
              <a:t> for weather it is right or </a:t>
            </a:r>
            <a:r>
              <a:rPr lang="en-US" altLang="zh-CN" sz="1100" dirty="0">
                <a:latin typeface="微软雅黑" panose="020B0503020204020204" pitchFamily="34" charset="-122"/>
              </a:rPr>
              <a:t>false</a:t>
            </a:r>
            <a:r>
              <a:rPr lang="en" altLang="zh-CN" sz="1100" dirty="0">
                <a:latin typeface="微软雅黑" panose="020B0503020204020204" pitchFamily="34" charset="-122"/>
              </a:rPr>
              <a:t>. Because we do not nee</a:t>
            </a:r>
            <a:r>
              <a:rPr lang="en-US" altLang="zh-CN" sz="1100" dirty="0">
                <a:latin typeface="微软雅黑" panose="020B0503020204020204" pitchFamily="34" charset="-122"/>
              </a:rPr>
              <a:t>d</a:t>
            </a:r>
            <a:r>
              <a:rPr lang="en" altLang="zh-CN" sz="1100" dirty="0">
                <a:latin typeface="微软雅黑" panose="020B0503020204020204" pitchFamily="34" charset="-122"/>
              </a:rPr>
              <a:t> to predict at this stage. We just want to find out the result of clusters from the data in entertainment facilities. The algorithm selected in this project is K-means. ).</a:t>
            </a:r>
          </a:p>
        </p:txBody>
      </p:sp>
      <p:sp>
        <p:nvSpPr>
          <p:cNvPr id="66" name="TextBox 65"/>
          <p:cNvSpPr txBox="1"/>
          <p:nvPr/>
        </p:nvSpPr>
        <p:spPr>
          <a:xfrm>
            <a:off x="1810739" y="2970633"/>
            <a:ext cx="4160362" cy="1615827"/>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 altLang="zh-CN" sz="1100" dirty="0">
                <a:latin typeface="微软雅黑" panose="020B0503020204020204" pitchFamily="34" charset="-122"/>
              </a:rPr>
              <a:t>Clustering is the division of data into groups such that data points in the same group are more similar than data points in other groups. In short, clustering is the division of data points with similar characteristics into groups, that is, clusters. The goal of the K-means algorithm is to find a group in the data, the number of groups being represented by the variable K. Each data point is assigned to one of the K groups by an iterative operation based on the characteristics provided by the data.</a:t>
            </a:r>
          </a:p>
        </p:txBody>
      </p:sp>
      <p:sp>
        <p:nvSpPr>
          <p:cNvPr id="69" name="椭圆 21"/>
          <p:cNvSpPr/>
          <p:nvPr/>
        </p:nvSpPr>
        <p:spPr>
          <a:xfrm>
            <a:off x="654848" y="1842710"/>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70" name="椭圆 21"/>
          <p:cNvSpPr/>
          <p:nvPr/>
        </p:nvSpPr>
        <p:spPr>
          <a:xfrm>
            <a:off x="1228149" y="3396252"/>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49" name="TextBox 6">
            <a:extLst>
              <a:ext uri="{FF2B5EF4-FFF2-40B4-BE49-F238E27FC236}">
                <a16:creationId xmlns:a16="http://schemas.microsoft.com/office/drawing/2014/main" id="{3A4F0D07-DA63-E94A-BACD-DF4601FD3752}"/>
              </a:ext>
            </a:extLst>
          </p:cNvPr>
          <p:cNvSpPr txBox="1"/>
          <p:nvPr/>
        </p:nvSpPr>
        <p:spPr>
          <a:xfrm>
            <a:off x="746410" y="239508"/>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Methodology</a:t>
            </a:r>
            <a:endParaRPr lang="zh-CN" altLang="en-US" dirty="0">
              <a:latin typeface="微软雅黑" panose="020B0503020204020204" pitchFamily="34" charset="-122"/>
            </a:endParaRPr>
          </a:p>
        </p:txBody>
      </p:sp>
      <p:sp>
        <p:nvSpPr>
          <p:cNvPr id="50" name="TextBox 12">
            <a:extLst>
              <a:ext uri="{FF2B5EF4-FFF2-40B4-BE49-F238E27FC236}">
                <a16:creationId xmlns:a16="http://schemas.microsoft.com/office/drawing/2014/main" id="{6BE0E7AB-929C-1B4E-920F-8B6B4CE8377C}"/>
              </a:ext>
            </a:extLst>
          </p:cNvPr>
          <p:cNvSpPr txBox="1"/>
          <p:nvPr/>
        </p:nvSpPr>
        <p:spPr>
          <a:xfrm>
            <a:off x="882891" y="623824"/>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 altLang="zh-CN" sz="1400" dirty="0">
                <a:latin typeface="微软雅黑" panose="020B0503020204020204" pitchFamily="34" charset="-122"/>
              </a:rPr>
              <a:t>Analytic Approach</a:t>
            </a:r>
          </a:p>
        </p:txBody>
      </p:sp>
    </p:spTree>
    <p:extLst>
      <p:ext uri="{BB962C8B-B14F-4D97-AF65-F5344CB8AC3E}">
        <p14:creationId xmlns:p14="http://schemas.microsoft.com/office/powerpoint/2010/main" val="251954585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1000" fill="hold"/>
                                        <p:tgtEl>
                                          <p:spTgt spid="36"/>
                                        </p:tgtEl>
                                        <p:attrNameLst>
                                          <p:attrName>ppt_x</p:attrName>
                                        </p:attrNameLst>
                                      </p:cBhvr>
                                      <p:tavLst>
                                        <p:tav tm="0">
                                          <p:val>
                                            <p:strVal val="#ppt_x"/>
                                          </p:val>
                                        </p:tav>
                                        <p:tav tm="100000">
                                          <p:val>
                                            <p:strVal val="#ppt_x"/>
                                          </p:val>
                                        </p:tav>
                                      </p:tavLst>
                                    </p:anim>
                                    <p:anim calcmode="lin" valueType="num">
                                      <p:cBhvr additive="base">
                                        <p:cTn id="16" dur="1000" fill="hold"/>
                                        <p:tgtEl>
                                          <p:spTgt spid="36"/>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1500"/>
                                  </p:stCondLst>
                                  <p:childTnLst>
                                    <p:set>
                                      <p:cBhvr>
                                        <p:cTn id="18" dur="1" fill="hold">
                                          <p:stCondLst>
                                            <p:cond delay="0"/>
                                          </p:stCondLst>
                                        </p:cTn>
                                        <p:tgtEl>
                                          <p:spTgt spid="41"/>
                                        </p:tgtEl>
                                        <p:attrNameLst>
                                          <p:attrName>style.visibility</p:attrName>
                                        </p:attrNameLst>
                                      </p:cBhvr>
                                      <p:to>
                                        <p:strVal val="visible"/>
                                      </p:to>
                                    </p:set>
                                  </p:childTnLst>
                                </p:cTn>
                              </p:par>
                              <p:par>
                                <p:cTn id="19" presetID="41" presetClass="entr" presetSubtype="0" fill="hold" grpId="0" nodeType="withEffect">
                                  <p:stCondLst>
                                    <p:cond delay="3000"/>
                                  </p:stCondLst>
                                  <p:iterate type="lt">
                                    <p:tmPct val="10000"/>
                                  </p:iterate>
                                  <p:childTnLst>
                                    <p:set>
                                      <p:cBhvr>
                                        <p:cTn id="20" dur="1" fill="hold">
                                          <p:stCondLst>
                                            <p:cond delay="0"/>
                                          </p:stCondLst>
                                        </p:cTn>
                                        <p:tgtEl>
                                          <p:spTgt spid="69"/>
                                        </p:tgtEl>
                                        <p:attrNameLst>
                                          <p:attrName>style.visibility</p:attrName>
                                        </p:attrNameLst>
                                      </p:cBhvr>
                                      <p:to>
                                        <p:strVal val="visible"/>
                                      </p:to>
                                    </p:set>
                                    <p:anim calcmode="lin" valueType="num">
                                      <p:cBhvr>
                                        <p:cTn id="21"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9"/>
                                        </p:tgtEl>
                                        <p:attrNameLst>
                                          <p:attrName>ppt_y</p:attrName>
                                        </p:attrNameLst>
                                      </p:cBhvr>
                                      <p:tavLst>
                                        <p:tav tm="0">
                                          <p:val>
                                            <p:strVal val="#ppt_y"/>
                                          </p:val>
                                        </p:tav>
                                        <p:tav tm="100000">
                                          <p:val>
                                            <p:strVal val="#ppt_y"/>
                                          </p:val>
                                        </p:tav>
                                      </p:tavLst>
                                    </p:anim>
                                    <p:anim calcmode="lin" valueType="num">
                                      <p:cBhvr>
                                        <p:cTn id="23"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9"/>
                                        </p:tgtEl>
                                      </p:cBhvr>
                                    </p:animEffect>
                                  </p:childTnLst>
                                </p:cTn>
                              </p:par>
                              <p:par>
                                <p:cTn id="26" presetID="10" presetClass="entr" presetSubtype="0" fill="hold" grpId="0" nodeType="withEffect">
                                  <p:stCondLst>
                                    <p:cond delay="250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500"/>
                                        <p:tgtEl>
                                          <p:spTgt spid="65"/>
                                        </p:tgtEl>
                                      </p:cBhvr>
                                    </p:animEffect>
                                  </p:childTnLst>
                                </p:cTn>
                              </p:par>
                              <p:par>
                                <p:cTn id="29" presetID="41" presetClass="entr" presetSubtype="0" fill="hold" grpId="0" nodeType="withEffect">
                                  <p:stCondLst>
                                    <p:cond delay="3500"/>
                                  </p:stCondLst>
                                  <p:iterate type="lt">
                                    <p:tmPct val="10000"/>
                                  </p:iterate>
                                  <p:childTnLst>
                                    <p:set>
                                      <p:cBhvr>
                                        <p:cTn id="30" dur="1" fill="hold">
                                          <p:stCondLst>
                                            <p:cond delay="0"/>
                                          </p:stCondLst>
                                        </p:cTn>
                                        <p:tgtEl>
                                          <p:spTgt spid="70"/>
                                        </p:tgtEl>
                                        <p:attrNameLst>
                                          <p:attrName>style.visibility</p:attrName>
                                        </p:attrNameLst>
                                      </p:cBhvr>
                                      <p:to>
                                        <p:strVal val="visible"/>
                                      </p:to>
                                    </p:set>
                                    <p:anim calcmode="lin" valueType="num">
                                      <p:cBhvr>
                                        <p:cTn id="31" dur="5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70"/>
                                        </p:tgtEl>
                                        <p:attrNameLst>
                                          <p:attrName>ppt_y</p:attrName>
                                        </p:attrNameLst>
                                      </p:cBhvr>
                                      <p:tavLst>
                                        <p:tav tm="0">
                                          <p:val>
                                            <p:strVal val="#ppt_y"/>
                                          </p:val>
                                        </p:tav>
                                        <p:tav tm="100000">
                                          <p:val>
                                            <p:strVal val="#ppt_y"/>
                                          </p:val>
                                        </p:tav>
                                      </p:tavLst>
                                    </p:anim>
                                    <p:anim calcmode="lin" valueType="num">
                                      <p:cBhvr>
                                        <p:cTn id="33" dur="5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70"/>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500"/>
                                        <p:tgtEl>
                                          <p:spTgt spid="66"/>
                                        </p:tgtEl>
                                      </p:cBhvr>
                                    </p:animEffect>
                                  </p:childTnLst>
                                </p:cTn>
                              </p:par>
                              <p:par>
                                <p:cTn id="39" presetID="2" presetClass="entr" presetSubtype="6" fill="hold" grpId="0" nodeType="withEffect">
                                  <p:stCondLst>
                                    <p:cond delay="450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1+#ppt_w/2"/>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490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1+#ppt_w/2"/>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460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1+#ppt_w/2"/>
                                          </p:val>
                                        </p:tav>
                                        <p:tav tm="100000">
                                          <p:val>
                                            <p:strVal val="#ppt_x"/>
                                          </p:val>
                                        </p:tav>
                                      </p:tavLst>
                                    </p:anim>
                                    <p:anim calcmode="lin" valueType="num">
                                      <p:cBhvr additive="base">
                                        <p:cTn id="50" dur="500" fill="hold"/>
                                        <p:tgtEl>
                                          <p:spTgt spid="32"/>
                                        </p:tgtEl>
                                        <p:attrNameLst>
                                          <p:attrName>ppt_y</p:attrName>
                                        </p:attrNameLst>
                                      </p:cBhvr>
                                      <p:tavLst>
                                        <p:tav tm="0">
                                          <p:val>
                                            <p:strVal val="1+#ppt_h/2"/>
                                          </p:val>
                                        </p:tav>
                                        <p:tav tm="100000">
                                          <p:val>
                                            <p:strVal val="#ppt_y"/>
                                          </p:val>
                                        </p:tav>
                                      </p:tavLst>
                                    </p:anim>
                                  </p:childTnLst>
                                </p:cTn>
                              </p:par>
                              <p:par>
                                <p:cTn id="51" presetID="41" presetClass="entr" presetSubtype="0" fill="hold" grpId="0" nodeType="withEffect">
                                  <p:stCondLst>
                                    <p:cond delay="1500"/>
                                  </p:stCondLst>
                                  <p:iterate type="lt">
                                    <p:tmPct val="10000"/>
                                  </p:iterate>
                                  <p:childTnLst>
                                    <p:set>
                                      <p:cBhvr>
                                        <p:cTn id="52" dur="1" fill="hold">
                                          <p:stCondLst>
                                            <p:cond delay="0"/>
                                          </p:stCondLst>
                                        </p:cTn>
                                        <p:tgtEl>
                                          <p:spTgt spid="49"/>
                                        </p:tgtEl>
                                        <p:attrNameLst>
                                          <p:attrName>style.visibility</p:attrName>
                                        </p:attrNameLst>
                                      </p:cBhvr>
                                      <p:to>
                                        <p:strVal val="visible"/>
                                      </p:to>
                                    </p:set>
                                    <p:anim calcmode="lin" valueType="num">
                                      <p:cBhvr>
                                        <p:cTn id="53"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49"/>
                                        </p:tgtEl>
                                        <p:attrNameLst>
                                          <p:attrName>ppt_y</p:attrName>
                                        </p:attrNameLst>
                                      </p:cBhvr>
                                      <p:tavLst>
                                        <p:tav tm="0">
                                          <p:val>
                                            <p:strVal val="#ppt_y"/>
                                          </p:val>
                                        </p:tav>
                                        <p:tav tm="100000">
                                          <p:val>
                                            <p:strVal val="#ppt_y"/>
                                          </p:val>
                                        </p:tav>
                                      </p:tavLst>
                                    </p:anim>
                                    <p:anim calcmode="lin" valueType="num">
                                      <p:cBhvr>
                                        <p:cTn id="55"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49"/>
                                        </p:tgtEl>
                                      </p:cBhvr>
                                    </p:animEffect>
                                  </p:childTnLst>
                                </p:cTn>
                              </p:par>
                              <p:par>
                                <p:cTn id="58" presetID="1" presetClass="entr" presetSubtype="0" fill="hold" grpId="0" nodeType="withEffect">
                                  <p:stCondLst>
                                    <p:cond delay="2700"/>
                                  </p:stCondLst>
                                  <p:childTnLst>
                                    <p:set>
                                      <p:cBhvr>
                                        <p:cTn id="5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6" grpId="0" animBg="1"/>
      <p:bldP spid="65" grpId="0"/>
      <p:bldP spid="66" grpId="0"/>
      <p:bldP spid="69" grpId="0" animBg="1"/>
      <p:bldP spid="70" grpId="0" animBg="1"/>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806869" y="386507"/>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Methodology</a:t>
            </a:r>
            <a:endParaRPr lang="zh-CN" altLang="en-US" dirty="0">
              <a:latin typeface="微软雅黑" panose="020B0503020204020204" pitchFamily="34" charset="-122"/>
            </a:endParaRPr>
          </a:p>
        </p:txBody>
      </p:sp>
      <p:grpSp>
        <p:nvGrpSpPr>
          <p:cNvPr id="8" name="组合 7"/>
          <p:cNvGrpSpPr/>
          <p:nvPr/>
        </p:nvGrpSpPr>
        <p:grpSpPr>
          <a:xfrm>
            <a:off x="8100392" y="0"/>
            <a:ext cx="719758" cy="839790"/>
            <a:chOff x="8100392" y="0"/>
            <a:chExt cx="719758" cy="839790"/>
          </a:xfrm>
        </p:grpSpPr>
        <p:sp>
          <p:nvSpPr>
            <p:cNvPr id="9" name="矩形 8"/>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03</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2" name="TextBox 11"/>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13" name="TextBox 12"/>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 altLang="zh-CN" sz="1400" dirty="0">
                <a:latin typeface="微软雅黑" panose="020B0503020204020204" pitchFamily="34" charset="-122"/>
              </a:rPr>
              <a:t>As for the advantages and </a:t>
            </a:r>
            <a:r>
              <a:rPr lang="en" altLang="zh-CN" sz="1400" dirty="0">
                <a:solidFill>
                  <a:srgbClr val="FF0000"/>
                </a:solidFill>
                <a:latin typeface="微软雅黑" panose="020B0503020204020204" pitchFamily="34" charset="-122"/>
              </a:rPr>
              <a:t>disadvantages</a:t>
            </a:r>
            <a:r>
              <a:rPr lang="en" altLang="zh-CN" sz="1400" dirty="0">
                <a:latin typeface="微软雅黑" panose="020B0503020204020204" pitchFamily="34" charset="-122"/>
              </a:rPr>
              <a:t>:</a:t>
            </a:r>
            <a:endParaRPr lang="zh-CN" altLang="en-US" sz="1400" dirty="0">
              <a:latin typeface="微软雅黑" panose="020B0503020204020204" pitchFamily="34" charset="-122"/>
            </a:endParaRPr>
          </a:p>
        </p:txBody>
      </p:sp>
      <p:grpSp>
        <p:nvGrpSpPr>
          <p:cNvPr id="14" name="组合 13"/>
          <p:cNvGrpSpPr/>
          <p:nvPr/>
        </p:nvGrpSpPr>
        <p:grpSpPr>
          <a:xfrm flipV="1">
            <a:off x="0" y="2747852"/>
            <a:ext cx="2530218" cy="2395648"/>
            <a:chOff x="97469" y="0"/>
            <a:chExt cx="2530218" cy="2395648"/>
          </a:xfrm>
        </p:grpSpPr>
        <p:sp>
          <p:nvSpPr>
            <p:cNvPr id="15" name="等腰三角形 14"/>
            <p:cNvSpPr/>
            <p:nvPr/>
          </p:nvSpPr>
          <p:spPr>
            <a:xfrm flipH="1" flipV="1">
              <a:off x="1782045" y="0"/>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0800000" flipH="1" flipV="1">
              <a:off x="1359223" y="0"/>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936402" y="0"/>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1359223" y="800126"/>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flipV="1">
              <a:off x="97469" y="0"/>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H="1" flipV="1">
              <a:off x="936889" y="1595522"/>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flipH="1" flipV="1">
              <a:off x="522403" y="66"/>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flipH="1" flipV="1">
              <a:off x="943683" y="796704"/>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H="1" flipV="1">
              <a:off x="519040" y="796843"/>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等腰三角形 23"/>
          <p:cNvSpPr/>
          <p:nvPr/>
        </p:nvSpPr>
        <p:spPr>
          <a:xfrm rot="10800000" flipH="1" flipV="1">
            <a:off x="2578413" y="4585669"/>
            <a:ext cx="597918" cy="56573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0800000" flipH="1" flipV="1">
            <a:off x="3129785" y="4775818"/>
            <a:ext cx="401148" cy="379557"/>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56338" y="1446029"/>
            <a:ext cx="2884599" cy="3742660"/>
          </a:xfrm>
          <a:custGeom>
            <a:avLst/>
            <a:gdLst/>
            <a:ahLst/>
            <a:cxnLst/>
            <a:rect l="l" t="t" r="r" b="b"/>
            <a:pathLst>
              <a:path w="2884599" h="3742660">
                <a:moveTo>
                  <a:pt x="970739" y="0"/>
                </a:moveTo>
                <a:lnTo>
                  <a:pt x="2884599" y="3742660"/>
                </a:lnTo>
                <a:lnTo>
                  <a:pt x="0" y="3734714"/>
                </a:lnTo>
                <a:lnTo>
                  <a:pt x="0" y="1861910"/>
                </a:lnTo>
                <a:close/>
              </a:path>
            </a:pathLst>
          </a:custGeom>
          <a:noFill/>
          <a:ln w="9525">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56339" y="2169043"/>
            <a:ext cx="3022820" cy="3029718"/>
          </a:xfrm>
          <a:custGeom>
            <a:avLst/>
            <a:gdLst/>
            <a:ahLst/>
            <a:cxnLst/>
            <a:rect l="l" t="t" r="r" b="b"/>
            <a:pathLst>
              <a:path w="3022820" h="3029718">
                <a:moveTo>
                  <a:pt x="1534262" y="0"/>
                </a:moveTo>
                <a:lnTo>
                  <a:pt x="3022820" y="3009014"/>
                </a:lnTo>
                <a:lnTo>
                  <a:pt x="0" y="3029718"/>
                </a:lnTo>
                <a:lnTo>
                  <a:pt x="0" y="2876741"/>
                </a:lnTo>
                <a:close/>
              </a:path>
            </a:pathLst>
          </a:custGeom>
          <a:noFill/>
          <a:ln w="9525">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56339" y="1"/>
            <a:ext cx="3554451" cy="5198760"/>
          </a:xfrm>
          <a:custGeom>
            <a:avLst/>
            <a:gdLst/>
            <a:ahLst/>
            <a:cxnLst/>
            <a:rect l="l" t="t" r="r" b="b"/>
            <a:pathLst>
              <a:path w="3554451" h="5198760">
                <a:moveTo>
                  <a:pt x="981372" y="0"/>
                </a:moveTo>
                <a:lnTo>
                  <a:pt x="3554451" y="5180782"/>
                </a:lnTo>
                <a:lnTo>
                  <a:pt x="3050604" y="5198760"/>
                </a:lnTo>
                <a:lnTo>
                  <a:pt x="0" y="5198760"/>
                </a:lnTo>
                <a:lnTo>
                  <a:pt x="0" y="1642429"/>
                </a:lnTo>
                <a:close/>
              </a:path>
            </a:pathLst>
          </a:custGeom>
          <a:noFill/>
          <a:ln w="9525">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2092839" y="1464564"/>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1</a:t>
            </a:r>
            <a:endParaRPr lang="zh-CN" altLang="en-US" sz="1600" b="1" dirty="0">
              <a:latin typeface="微软雅黑" panose="020B0503020204020204" pitchFamily="34" charset="-122"/>
              <a:cs typeface="Mangal" panose="02040503050203030202" pitchFamily="18" charset="0"/>
            </a:endParaRPr>
          </a:p>
        </p:txBody>
      </p:sp>
      <p:sp>
        <p:nvSpPr>
          <p:cNvPr id="62" name="TextBox 61"/>
          <p:cNvSpPr txBox="1"/>
          <p:nvPr/>
        </p:nvSpPr>
        <p:spPr>
          <a:xfrm>
            <a:off x="2488922" y="1501278"/>
            <a:ext cx="1899770" cy="646331"/>
          </a:xfrm>
          <a:prstGeom prst="rect">
            <a:avLst/>
          </a:prstGeom>
          <a:noFill/>
        </p:spPr>
        <p:txBody>
          <a:bodyPr wrap="square" rtlCol="0">
            <a:spAutoFit/>
          </a:bodyPr>
          <a:lstStyle/>
          <a:p>
            <a:r>
              <a:rPr lang="en" altLang="zh-CN" sz="900" dirty="0"/>
              <a:t>The algorithm is simple and easy to implement;</a:t>
            </a:r>
          </a:p>
          <a:p>
            <a:r>
              <a:rPr lang="en" altLang="zh-CN" sz="900" dirty="0"/>
              <a:t>High requirements on data types, suitable for numerical data;</a:t>
            </a:r>
          </a:p>
        </p:txBody>
      </p:sp>
      <p:sp>
        <p:nvSpPr>
          <p:cNvPr id="63" name="TextBox 62"/>
          <p:cNvSpPr txBox="1"/>
          <p:nvPr/>
        </p:nvSpPr>
        <p:spPr>
          <a:xfrm>
            <a:off x="4321410" y="1486648"/>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2</a:t>
            </a:r>
            <a:endParaRPr lang="zh-CN" altLang="en-US" sz="1600" b="1" dirty="0">
              <a:latin typeface="微软雅黑" panose="020B0503020204020204" pitchFamily="34" charset="-122"/>
              <a:cs typeface="Mangal" panose="02040503050203030202" pitchFamily="18" charset="0"/>
            </a:endParaRPr>
          </a:p>
        </p:txBody>
      </p:sp>
      <p:sp>
        <p:nvSpPr>
          <p:cNvPr id="64" name="TextBox 63"/>
          <p:cNvSpPr txBox="1"/>
          <p:nvPr/>
        </p:nvSpPr>
        <p:spPr>
          <a:xfrm>
            <a:off x="4636078" y="1241150"/>
            <a:ext cx="1899770" cy="1338828"/>
          </a:xfrm>
          <a:prstGeom prst="rect">
            <a:avLst/>
          </a:prstGeom>
          <a:noFill/>
        </p:spPr>
        <p:txBody>
          <a:bodyPr wrap="square" rtlCol="0">
            <a:spAutoFit/>
          </a:bodyPr>
          <a:lstStyle/>
          <a:p>
            <a:r>
              <a:rPr lang="en" altLang="zh-CN" sz="900" dirty="0"/>
              <a:t>For processing large data sets, the algorithm is relatively scalable and efficient because its complexity is approximately O(</a:t>
            </a:r>
            <a:r>
              <a:rPr lang="en" altLang="zh-CN" sz="900" dirty="0" err="1"/>
              <a:t>nkt</a:t>
            </a:r>
            <a:r>
              <a:rPr lang="en" altLang="zh-CN" sz="900" dirty="0"/>
              <a:t>), where n is the number of all objects, k is the number of clusters, and t is the number of iterations. Usually k&lt;&lt;n. This algorithm usually converges locally.</a:t>
            </a:r>
          </a:p>
        </p:txBody>
      </p:sp>
      <p:sp>
        <p:nvSpPr>
          <p:cNvPr id="65" name="TextBox 64"/>
          <p:cNvSpPr txBox="1"/>
          <p:nvPr/>
        </p:nvSpPr>
        <p:spPr>
          <a:xfrm>
            <a:off x="6447330" y="1472939"/>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3</a:t>
            </a:r>
            <a:endParaRPr lang="zh-CN" altLang="en-US" sz="1600" b="1" dirty="0">
              <a:latin typeface="微软雅黑" panose="020B0503020204020204" pitchFamily="34" charset="-122"/>
              <a:cs typeface="Mangal" panose="02040503050203030202" pitchFamily="18" charset="0"/>
            </a:endParaRPr>
          </a:p>
        </p:txBody>
      </p:sp>
      <p:sp>
        <p:nvSpPr>
          <p:cNvPr id="66" name="TextBox 65"/>
          <p:cNvSpPr txBox="1"/>
          <p:nvPr/>
        </p:nvSpPr>
        <p:spPr>
          <a:xfrm>
            <a:off x="6706549" y="1344614"/>
            <a:ext cx="1899770" cy="1061829"/>
          </a:xfrm>
          <a:prstGeom prst="rect">
            <a:avLst/>
          </a:prstGeom>
          <a:noFill/>
        </p:spPr>
        <p:txBody>
          <a:bodyPr wrap="square" rtlCol="0">
            <a:spAutoFit/>
          </a:bodyPr>
          <a:lstStyle/>
          <a:p>
            <a:r>
              <a:rPr lang="en" altLang="zh-CN" sz="900" dirty="0"/>
              <a:t>The algorithm attempts to find the k partitions that minimize the value of the squared error function. When the clusters are dense, spherical or lumpy, and the difference between clusters and clusters is obvious, the clustering effect is better.</a:t>
            </a:r>
            <a:endParaRPr lang="zh-CN" altLang="en-US" sz="900" dirty="0"/>
          </a:p>
        </p:txBody>
      </p:sp>
      <p:sp>
        <p:nvSpPr>
          <p:cNvPr id="72" name="TextBox 71"/>
          <p:cNvSpPr txBox="1"/>
          <p:nvPr/>
        </p:nvSpPr>
        <p:spPr>
          <a:xfrm>
            <a:off x="2774807" y="3577831"/>
            <a:ext cx="1899770" cy="646331"/>
          </a:xfrm>
          <a:prstGeom prst="rect">
            <a:avLst/>
          </a:prstGeom>
          <a:noFill/>
        </p:spPr>
        <p:txBody>
          <a:bodyPr wrap="square" rtlCol="0">
            <a:spAutoFit/>
          </a:bodyPr>
          <a:lstStyle/>
          <a:p>
            <a:r>
              <a:rPr lang="en" altLang="zh-CN" sz="900" dirty="0"/>
              <a:t>Sensitive to the cluster value of the initial value, which may result in different clustering results for different initial values;</a:t>
            </a:r>
          </a:p>
        </p:txBody>
      </p:sp>
      <p:sp>
        <p:nvSpPr>
          <p:cNvPr id="67" name="TextBox 60">
            <a:extLst>
              <a:ext uri="{FF2B5EF4-FFF2-40B4-BE49-F238E27FC236}">
                <a16:creationId xmlns:a16="http://schemas.microsoft.com/office/drawing/2014/main" id="{4282B2D7-E4F6-FB4C-9CAA-F0047A3AFBAA}"/>
              </a:ext>
            </a:extLst>
          </p:cNvPr>
          <p:cNvSpPr txBox="1"/>
          <p:nvPr/>
        </p:nvSpPr>
        <p:spPr>
          <a:xfrm>
            <a:off x="2464515" y="3683902"/>
            <a:ext cx="1286662" cy="338554"/>
          </a:xfrm>
          <a:prstGeom prst="rect">
            <a:avLst/>
          </a:prstGeom>
          <a:noFill/>
        </p:spPr>
        <p:txBody>
          <a:bodyPr wrap="square" rtlCol="0">
            <a:spAutoFit/>
          </a:bodyPr>
          <a:lstStyle/>
          <a:p>
            <a:r>
              <a:rPr lang="en-US" altLang="zh-CN" sz="1600" b="1" dirty="0">
                <a:solidFill>
                  <a:srgbClr val="FF0000"/>
                </a:solidFill>
                <a:latin typeface="微软雅黑" panose="020B0503020204020204" pitchFamily="34" charset="-122"/>
                <a:cs typeface="Mangal" panose="02040503050203030202" pitchFamily="18" charset="0"/>
              </a:rPr>
              <a:t>1</a:t>
            </a:r>
            <a:endParaRPr lang="zh-CN" altLang="en-US" sz="1600" b="1" dirty="0">
              <a:solidFill>
                <a:srgbClr val="FF0000"/>
              </a:solidFill>
              <a:latin typeface="微软雅黑" panose="020B0503020204020204" pitchFamily="34" charset="-122"/>
              <a:cs typeface="Mangal" panose="02040503050203030202" pitchFamily="18" charset="0"/>
            </a:endParaRPr>
          </a:p>
        </p:txBody>
      </p:sp>
      <p:sp>
        <p:nvSpPr>
          <p:cNvPr id="68" name="TextBox 71">
            <a:extLst>
              <a:ext uri="{FF2B5EF4-FFF2-40B4-BE49-F238E27FC236}">
                <a16:creationId xmlns:a16="http://schemas.microsoft.com/office/drawing/2014/main" id="{DCCAA882-3363-3745-9A30-070DCAF94932}"/>
              </a:ext>
            </a:extLst>
          </p:cNvPr>
          <p:cNvSpPr txBox="1"/>
          <p:nvPr/>
        </p:nvSpPr>
        <p:spPr>
          <a:xfrm>
            <a:off x="4806779" y="3575787"/>
            <a:ext cx="1899770" cy="507831"/>
          </a:xfrm>
          <a:prstGeom prst="rect">
            <a:avLst/>
          </a:prstGeom>
          <a:noFill/>
        </p:spPr>
        <p:txBody>
          <a:bodyPr wrap="square" rtlCol="0">
            <a:spAutoFit/>
          </a:bodyPr>
          <a:lstStyle/>
          <a:p>
            <a:r>
              <a:rPr lang="en" altLang="zh-CN" sz="900" dirty="0"/>
              <a:t>Not suitable for finding clusters with non-convex shapes, or clusters with large differences in size.</a:t>
            </a:r>
          </a:p>
        </p:txBody>
      </p:sp>
      <p:sp>
        <p:nvSpPr>
          <p:cNvPr id="69" name="TextBox 60">
            <a:extLst>
              <a:ext uri="{FF2B5EF4-FFF2-40B4-BE49-F238E27FC236}">
                <a16:creationId xmlns:a16="http://schemas.microsoft.com/office/drawing/2014/main" id="{89569FD3-E986-1B42-98B1-DCACFB9CB65C}"/>
              </a:ext>
            </a:extLst>
          </p:cNvPr>
          <p:cNvSpPr txBox="1"/>
          <p:nvPr/>
        </p:nvSpPr>
        <p:spPr>
          <a:xfrm>
            <a:off x="4496487" y="3681858"/>
            <a:ext cx="1286662" cy="338554"/>
          </a:xfrm>
          <a:prstGeom prst="rect">
            <a:avLst/>
          </a:prstGeom>
          <a:noFill/>
        </p:spPr>
        <p:txBody>
          <a:bodyPr wrap="square" rtlCol="0">
            <a:spAutoFit/>
          </a:bodyPr>
          <a:lstStyle/>
          <a:p>
            <a:r>
              <a:rPr lang="en-US" altLang="zh-CN" sz="1600" b="1" dirty="0">
                <a:solidFill>
                  <a:srgbClr val="FF0000"/>
                </a:solidFill>
                <a:latin typeface="微软雅黑" panose="020B0503020204020204" pitchFamily="34" charset="-122"/>
                <a:cs typeface="Mangal" panose="02040503050203030202" pitchFamily="18" charset="0"/>
              </a:rPr>
              <a:t>2</a:t>
            </a:r>
            <a:endParaRPr lang="zh-CN" altLang="en-US" sz="1600" b="1" dirty="0">
              <a:solidFill>
                <a:srgbClr val="FF0000"/>
              </a:solidFill>
              <a:latin typeface="微软雅黑" panose="020B0503020204020204" pitchFamily="34" charset="-122"/>
              <a:cs typeface="Mangal" panose="02040503050203030202" pitchFamily="18" charset="0"/>
            </a:endParaRPr>
          </a:p>
        </p:txBody>
      </p:sp>
      <p:sp>
        <p:nvSpPr>
          <p:cNvPr id="70" name="TextBox 71">
            <a:extLst>
              <a:ext uri="{FF2B5EF4-FFF2-40B4-BE49-F238E27FC236}">
                <a16:creationId xmlns:a16="http://schemas.microsoft.com/office/drawing/2014/main" id="{E85806F9-D595-944B-B249-0A2B8E483AA6}"/>
              </a:ext>
            </a:extLst>
          </p:cNvPr>
          <p:cNvSpPr txBox="1"/>
          <p:nvPr/>
        </p:nvSpPr>
        <p:spPr>
          <a:xfrm>
            <a:off x="6920380" y="3580843"/>
            <a:ext cx="1899770" cy="646331"/>
          </a:xfrm>
          <a:prstGeom prst="rect">
            <a:avLst/>
          </a:prstGeom>
          <a:noFill/>
        </p:spPr>
        <p:txBody>
          <a:bodyPr wrap="square" rtlCol="0">
            <a:spAutoFit/>
          </a:bodyPr>
          <a:lstStyle/>
          <a:p>
            <a:r>
              <a:rPr lang="en" altLang="zh-CN" sz="900" dirty="0"/>
              <a:t>Sensitive to "noise" and outlier data, a small amount of this type of data can have a significant impact on the average.</a:t>
            </a:r>
          </a:p>
        </p:txBody>
      </p:sp>
      <p:sp>
        <p:nvSpPr>
          <p:cNvPr id="73" name="TextBox 60">
            <a:extLst>
              <a:ext uri="{FF2B5EF4-FFF2-40B4-BE49-F238E27FC236}">
                <a16:creationId xmlns:a16="http://schemas.microsoft.com/office/drawing/2014/main" id="{A2C9AF97-F4B6-374F-919B-01756562BFB3}"/>
              </a:ext>
            </a:extLst>
          </p:cNvPr>
          <p:cNvSpPr txBox="1"/>
          <p:nvPr/>
        </p:nvSpPr>
        <p:spPr>
          <a:xfrm>
            <a:off x="6610088" y="3686914"/>
            <a:ext cx="1286662" cy="338554"/>
          </a:xfrm>
          <a:prstGeom prst="rect">
            <a:avLst/>
          </a:prstGeom>
          <a:noFill/>
        </p:spPr>
        <p:txBody>
          <a:bodyPr wrap="square" rtlCol="0">
            <a:spAutoFit/>
          </a:bodyPr>
          <a:lstStyle/>
          <a:p>
            <a:r>
              <a:rPr lang="en-US" altLang="zh-CN" sz="1600" b="1" dirty="0">
                <a:solidFill>
                  <a:srgbClr val="FF0000"/>
                </a:solidFill>
                <a:latin typeface="微软雅黑" panose="020B0503020204020204" pitchFamily="34" charset="-122"/>
                <a:cs typeface="Mangal" panose="02040503050203030202" pitchFamily="18" charset="0"/>
              </a:rPr>
              <a:t>3</a:t>
            </a:r>
            <a:endParaRPr lang="zh-CN" altLang="en-US" sz="1600" b="1" dirty="0">
              <a:solidFill>
                <a:srgbClr val="FF0000"/>
              </a:solidFill>
              <a:latin typeface="微软雅黑" panose="020B0503020204020204" pitchFamily="34" charset="-122"/>
              <a:cs typeface="Mangal" panose="02040503050203030202" pitchFamily="18" charset="0"/>
            </a:endParaRPr>
          </a:p>
        </p:txBody>
      </p:sp>
    </p:spTree>
    <p:extLst>
      <p:ext uri="{BB962C8B-B14F-4D97-AF65-F5344CB8AC3E}">
        <p14:creationId xmlns:p14="http://schemas.microsoft.com/office/powerpoint/2010/main" val="21251773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par>
                                <p:cTn id="18" presetID="1" presetClass="entr" presetSubtype="0" fill="hold" grpId="0" nodeType="withEffect">
                                  <p:stCondLst>
                                    <p:cond delay="2700"/>
                                  </p:stCondLst>
                                  <p:childTnLst>
                                    <p:set>
                                      <p:cBhvr>
                                        <p:cTn id="19" dur="1" fill="hold">
                                          <p:stCondLst>
                                            <p:cond delay="0"/>
                                          </p:stCondLst>
                                        </p:cTn>
                                        <p:tgtEl>
                                          <p:spTgt spid="13"/>
                                        </p:tgtEl>
                                        <p:attrNameLst>
                                          <p:attrName>style.visibility</p:attrName>
                                        </p:attrNameLst>
                                      </p:cBhvr>
                                      <p:to>
                                        <p:strVal val="visible"/>
                                      </p:to>
                                    </p:set>
                                  </p:childTnLst>
                                </p:cTn>
                              </p:par>
                              <p:par>
                                <p:cTn id="20" presetID="2" presetClass="entr" presetSubtype="4" fill="hold" grpId="0" nodeType="withEffect">
                                  <p:stCondLst>
                                    <p:cond delay="3000"/>
                                  </p:stCondLst>
                                  <p:childTnLst>
                                    <p:set>
                                      <p:cBhvr>
                                        <p:cTn id="21" dur="1" fill="hold">
                                          <p:stCondLst>
                                            <p:cond delay="0"/>
                                          </p:stCondLst>
                                        </p:cTn>
                                        <p:tgtEl>
                                          <p:spTgt spid="62"/>
                                        </p:tgtEl>
                                        <p:attrNameLst>
                                          <p:attrName>style.visibility</p:attrName>
                                        </p:attrNameLst>
                                      </p:cBhvr>
                                      <p:to>
                                        <p:strVal val="visible"/>
                                      </p:to>
                                    </p:set>
                                    <p:anim calcmode="lin" valueType="num">
                                      <p:cBhvr additive="base">
                                        <p:cTn id="22" dur="500" fill="hold"/>
                                        <p:tgtEl>
                                          <p:spTgt spid="62"/>
                                        </p:tgtEl>
                                        <p:attrNameLst>
                                          <p:attrName>ppt_x</p:attrName>
                                        </p:attrNameLst>
                                      </p:cBhvr>
                                      <p:tavLst>
                                        <p:tav tm="0">
                                          <p:val>
                                            <p:strVal val="#ppt_x"/>
                                          </p:val>
                                        </p:tav>
                                        <p:tav tm="100000">
                                          <p:val>
                                            <p:strVal val="#ppt_x"/>
                                          </p:val>
                                        </p:tav>
                                      </p:tavLst>
                                    </p:anim>
                                    <p:anim calcmode="lin" valueType="num">
                                      <p:cBhvr additive="base">
                                        <p:cTn id="23" dur="500" fill="hold"/>
                                        <p:tgtEl>
                                          <p:spTgt spid="6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3000"/>
                                  </p:stCondLst>
                                  <p:childTnLst>
                                    <p:set>
                                      <p:cBhvr>
                                        <p:cTn id="25" dur="1" fill="hold">
                                          <p:stCondLst>
                                            <p:cond delay="0"/>
                                          </p:stCondLst>
                                        </p:cTn>
                                        <p:tgtEl>
                                          <p:spTgt spid="61"/>
                                        </p:tgtEl>
                                        <p:attrNameLst>
                                          <p:attrName>style.visibility</p:attrName>
                                        </p:attrNameLst>
                                      </p:cBhvr>
                                      <p:to>
                                        <p:strVal val="visible"/>
                                      </p:to>
                                    </p:set>
                                    <p:anim calcmode="lin" valueType="num">
                                      <p:cBhvr additive="base">
                                        <p:cTn id="26" dur="500" fill="hold"/>
                                        <p:tgtEl>
                                          <p:spTgt spid="61"/>
                                        </p:tgtEl>
                                        <p:attrNameLst>
                                          <p:attrName>ppt_x</p:attrName>
                                        </p:attrNameLst>
                                      </p:cBhvr>
                                      <p:tavLst>
                                        <p:tav tm="0">
                                          <p:val>
                                            <p:strVal val="#ppt_x"/>
                                          </p:val>
                                        </p:tav>
                                        <p:tav tm="100000">
                                          <p:val>
                                            <p:strVal val="#ppt_x"/>
                                          </p:val>
                                        </p:tav>
                                      </p:tavLst>
                                    </p:anim>
                                    <p:anim calcmode="lin" valueType="num">
                                      <p:cBhvr additive="base">
                                        <p:cTn id="27" dur="500" fill="hold"/>
                                        <p:tgtEl>
                                          <p:spTgt spid="6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additive="base">
                                        <p:cTn id="30" dur="500" fill="hold"/>
                                        <p:tgtEl>
                                          <p:spTgt spid="63"/>
                                        </p:tgtEl>
                                        <p:attrNameLst>
                                          <p:attrName>ppt_x</p:attrName>
                                        </p:attrNameLst>
                                      </p:cBhvr>
                                      <p:tavLst>
                                        <p:tav tm="0">
                                          <p:val>
                                            <p:strVal val="#ppt_x"/>
                                          </p:val>
                                        </p:tav>
                                        <p:tav tm="100000">
                                          <p:val>
                                            <p:strVal val="#ppt_x"/>
                                          </p:val>
                                        </p:tav>
                                      </p:tavLst>
                                    </p:anim>
                                    <p:anim calcmode="lin" valueType="num">
                                      <p:cBhvr additive="base">
                                        <p:cTn id="31" dur="500" fill="hold"/>
                                        <p:tgtEl>
                                          <p:spTgt spid="6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 calcmode="lin" valueType="num">
                                      <p:cBhvr additive="base">
                                        <p:cTn id="34" dur="500" fill="hold"/>
                                        <p:tgtEl>
                                          <p:spTgt spid="64"/>
                                        </p:tgtEl>
                                        <p:attrNameLst>
                                          <p:attrName>ppt_x</p:attrName>
                                        </p:attrNameLst>
                                      </p:cBhvr>
                                      <p:tavLst>
                                        <p:tav tm="0">
                                          <p:val>
                                            <p:strVal val="#ppt_x"/>
                                          </p:val>
                                        </p:tav>
                                        <p:tav tm="100000">
                                          <p:val>
                                            <p:strVal val="#ppt_x"/>
                                          </p:val>
                                        </p:tav>
                                      </p:tavLst>
                                    </p:anim>
                                    <p:anim calcmode="lin" valueType="num">
                                      <p:cBhvr additive="base">
                                        <p:cTn id="35" dur="500" fill="hold"/>
                                        <p:tgtEl>
                                          <p:spTgt spid="6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additive="base">
                                        <p:cTn id="38" dur="500" fill="hold"/>
                                        <p:tgtEl>
                                          <p:spTgt spid="65"/>
                                        </p:tgtEl>
                                        <p:attrNameLst>
                                          <p:attrName>ppt_x</p:attrName>
                                        </p:attrNameLst>
                                      </p:cBhvr>
                                      <p:tavLst>
                                        <p:tav tm="0">
                                          <p:val>
                                            <p:strVal val="#ppt_x"/>
                                          </p:val>
                                        </p:tav>
                                        <p:tav tm="100000">
                                          <p:val>
                                            <p:strVal val="#ppt_x"/>
                                          </p:val>
                                        </p:tav>
                                      </p:tavLst>
                                    </p:anim>
                                    <p:anim calcmode="lin" valueType="num">
                                      <p:cBhvr additive="base">
                                        <p:cTn id="39" dur="500" fill="hold"/>
                                        <p:tgtEl>
                                          <p:spTgt spid="6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additive="base">
                                        <p:cTn id="42" dur="500" fill="hold"/>
                                        <p:tgtEl>
                                          <p:spTgt spid="66"/>
                                        </p:tgtEl>
                                        <p:attrNameLst>
                                          <p:attrName>ppt_x</p:attrName>
                                        </p:attrNameLst>
                                      </p:cBhvr>
                                      <p:tavLst>
                                        <p:tav tm="0">
                                          <p:val>
                                            <p:strVal val="#ppt_x"/>
                                          </p:val>
                                        </p:tav>
                                        <p:tav tm="100000">
                                          <p:val>
                                            <p:strVal val="#ppt_x"/>
                                          </p:val>
                                        </p:tav>
                                      </p:tavLst>
                                    </p:anim>
                                    <p:anim calcmode="lin" valueType="num">
                                      <p:cBhvr additive="base">
                                        <p:cTn id="43" dur="500" fill="hold"/>
                                        <p:tgtEl>
                                          <p:spTgt spid="6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additive="base">
                                        <p:cTn id="46" dur="500" fill="hold"/>
                                        <p:tgtEl>
                                          <p:spTgt spid="72"/>
                                        </p:tgtEl>
                                        <p:attrNameLst>
                                          <p:attrName>ppt_x</p:attrName>
                                        </p:attrNameLst>
                                      </p:cBhvr>
                                      <p:tavLst>
                                        <p:tav tm="0">
                                          <p:val>
                                            <p:strVal val="#ppt_x"/>
                                          </p:val>
                                        </p:tav>
                                        <p:tav tm="100000">
                                          <p:val>
                                            <p:strVal val="#ppt_x"/>
                                          </p:val>
                                        </p:tav>
                                      </p:tavLst>
                                    </p:anim>
                                    <p:anim calcmode="lin" valueType="num">
                                      <p:cBhvr additive="base">
                                        <p:cTn id="47" dur="500" fill="hold"/>
                                        <p:tgtEl>
                                          <p:spTgt spid="7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3000"/>
                                  </p:stCondLst>
                                  <p:childTnLst>
                                    <p:set>
                                      <p:cBhvr>
                                        <p:cTn id="49" dur="1" fill="hold">
                                          <p:stCondLst>
                                            <p:cond delay="0"/>
                                          </p:stCondLst>
                                        </p:cTn>
                                        <p:tgtEl>
                                          <p:spTgt spid="67"/>
                                        </p:tgtEl>
                                        <p:attrNameLst>
                                          <p:attrName>style.visibility</p:attrName>
                                        </p:attrNameLst>
                                      </p:cBhvr>
                                      <p:to>
                                        <p:strVal val="visible"/>
                                      </p:to>
                                    </p:set>
                                    <p:anim calcmode="lin" valueType="num">
                                      <p:cBhvr additive="base">
                                        <p:cTn id="50" dur="500" fill="hold"/>
                                        <p:tgtEl>
                                          <p:spTgt spid="67"/>
                                        </p:tgtEl>
                                        <p:attrNameLst>
                                          <p:attrName>ppt_x</p:attrName>
                                        </p:attrNameLst>
                                      </p:cBhvr>
                                      <p:tavLst>
                                        <p:tav tm="0">
                                          <p:val>
                                            <p:strVal val="#ppt_x"/>
                                          </p:val>
                                        </p:tav>
                                        <p:tav tm="100000">
                                          <p:val>
                                            <p:strVal val="#ppt_x"/>
                                          </p:val>
                                        </p:tav>
                                      </p:tavLst>
                                    </p:anim>
                                    <p:anim calcmode="lin" valueType="num">
                                      <p:cBhvr additive="base">
                                        <p:cTn id="51" dur="500" fill="hold"/>
                                        <p:tgtEl>
                                          <p:spTgt spid="6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anim calcmode="lin" valueType="num">
                                      <p:cBhvr additive="base">
                                        <p:cTn id="54" dur="500" fill="hold"/>
                                        <p:tgtEl>
                                          <p:spTgt spid="68"/>
                                        </p:tgtEl>
                                        <p:attrNameLst>
                                          <p:attrName>ppt_x</p:attrName>
                                        </p:attrNameLst>
                                      </p:cBhvr>
                                      <p:tavLst>
                                        <p:tav tm="0">
                                          <p:val>
                                            <p:strVal val="#ppt_x"/>
                                          </p:val>
                                        </p:tav>
                                        <p:tav tm="100000">
                                          <p:val>
                                            <p:strVal val="#ppt_x"/>
                                          </p:val>
                                        </p:tav>
                                      </p:tavLst>
                                    </p:anim>
                                    <p:anim calcmode="lin" valueType="num">
                                      <p:cBhvr additive="base">
                                        <p:cTn id="55" dur="500" fill="hold"/>
                                        <p:tgtEl>
                                          <p:spTgt spid="6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3000"/>
                                  </p:stCondLst>
                                  <p:childTnLst>
                                    <p:set>
                                      <p:cBhvr>
                                        <p:cTn id="57" dur="1" fill="hold">
                                          <p:stCondLst>
                                            <p:cond delay="0"/>
                                          </p:stCondLst>
                                        </p:cTn>
                                        <p:tgtEl>
                                          <p:spTgt spid="69"/>
                                        </p:tgtEl>
                                        <p:attrNameLst>
                                          <p:attrName>style.visibility</p:attrName>
                                        </p:attrNameLst>
                                      </p:cBhvr>
                                      <p:to>
                                        <p:strVal val="visible"/>
                                      </p:to>
                                    </p:set>
                                    <p:anim calcmode="lin" valueType="num">
                                      <p:cBhvr additive="base">
                                        <p:cTn id="58" dur="500" fill="hold"/>
                                        <p:tgtEl>
                                          <p:spTgt spid="69"/>
                                        </p:tgtEl>
                                        <p:attrNameLst>
                                          <p:attrName>ppt_x</p:attrName>
                                        </p:attrNameLst>
                                      </p:cBhvr>
                                      <p:tavLst>
                                        <p:tav tm="0">
                                          <p:val>
                                            <p:strVal val="#ppt_x"/>
                                          </p:val>
                                        </p:tav>
                                        <p:tav tm="100000">
                                          <p:val>
                                            <p:strVal val="#ppt_x"/>
                                          </p:val>
                                        </p:tav>
                                      </p:tavLst>
                                    </p:anim>
                                    <p:anim calcmode="lin" valueType="num">
                                      <p:cBhvr additive="base">
                                        <p:cTn id="59" dur="500" fill="hold"/>
                                        <p:tgtEl>
                                          <p:spTgt spid="69"/>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additive="base">
                                        <p:cTn id="62" dur="500" fill="hold"/>
                                        <p:tgtEl>
                                          <p:spTgt spid="70"/>
                                        </p:tgtEl>
                                        <p:attrNameLst>
                                          <p:attrName>ppt_x</p:attrName>
                                        </p:attrNameLst>
                                      </p:cBhvr>
                                      <p:tavLst>
                                        <p:tav tm="0">
                                          <p:val>
                                            <p:strVal val="#ppt_x"/>
                                          </p:val>
                                        </p:tav>
                                        <p:tav tm="100000">
                                          <p:val>
                                            <p:strVal val="#ppt_x"/>
                                          </p:val>
                                        </p:tav>
                                      </p:tavLst>
                                    </p:anim>
                                    <p:anim calcmode="lin" valueType="num">
                                      <p:cBhvr additive="base">
                                        <p:cTn id="63" dur="500" fill="hold"/>
                                        <p:tgtEl>
                                          <p:spTgt spid="70"/>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3000"/>
                                  </p:stCondLst>
                                  <p:childTnLst>
                                    <p:set>
                                      <p:cBhvr>
                                        <p:cTn id="65" dur="1" fill="hold">
                                          <p:stCondLst>
                                            <p:cond delay="0"/>
                                          </p:stCondLst>
                                        </p:cTn>
                                        <p:tgtEl>
                                          <p:spTgt spid="73"/>
                                        </p:tgtEl>
                                        <p:attrNameLst>
                                          <p:attrName>style.visibility</p:attrName>
                                        </p:attrNameLst>
                                      </p:cBhvr>
                                      <p:to>
                                        <p:strVal val="visible"/>
                                      </p:to>
                                    </p:set>
                                    <p:anim calcmode="lin" valueType="num">
                                      <p:cBhvr additive="base">
                                        <p:cTn id="66" dur="500" fill="hold"/>
                                        <p:tgtEl>
                                          <p:spTgt spid="73"/>
                                        </p:tgtEl>
                                        <p:attrNameLst>
                                          <p:attrName>ppt_x</p:attrName>
                                        </p:attrNameLst>
                                      </p:cBhvr>
                                      <p:tavLst>
                                        <p:tav tm="0">
                                          <p:val>
                                            <p:strVal val="#ppt_x"/>
                                          </p:val>
                                        </p:tav>
                                        <p:tav tm="100000">
                                          <p:val>
                                            <p:strVal val="#ppt_x"/>
                                          </p:val>
                                        </p:tav>
                                      </p:tavLst>
                                    </p:anim>
                                    <p:anim calcmode="lin" valueType="num">
                                      <p:cBhvr additive="base">
                                        <p:cTn id="67"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61" grpId="0"/>
      <p:bldP spid="62" grpId="0"/>
      <p:bldP spid="63" grpId="0"/>
      <p:bldP spid="64" grpId="0"/>
      <p:bldP spid="65" grpId="0"/>
      <p:bldP spid="66" grpId="0"/>
      <p:bldP spid="72" grpId="0"/>
      <p:bldP spid="67" grpId="0"/>
      <p:bldP spid="68" grpId="0"/>
      <p:bldP spid="69" grpId="0"/>
      <p:bldP spid="70" grpId="0"/>
      <p:bldP spid="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9144000" cy="51435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矩形 8"/>
          <p:cNvSpPr/>
          <p:nvPr/>
        </p:nvSpPr>
        <p:spPr>
          <a:xfrm>
            <a:off x="6228184" y="969638"/>
            <a:ext cx="2044279" cy="376235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6255347" y="1543050"/>
            <a:ext cx="2017116" cy="830997"/>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Subways</a:t>
            </a: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overview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5797154" y="2394527"/>
            <a:ext cx="24753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372200" y="2567760"/>
            <a:ext cx="1732662" cy="1726294"/>
          </a:xfrm>
          <a:prstGeom prst="rect">
            <a:avLst/>
          </a:prstGeom>
          <a:noFill/>
        </p:spPr>
        <p:txBody>
          <a:bodyPr wrap="square" lIns="68568" tIns="34284" rIns="68568" bIns="34284" rtlCol="0">
            <a:spAutoFit/>
          </a:bodyPr>
          <a:lstStyle/>
          <a:p>
            <a:pPr>
              <a:lnSpc>
                <a:spcPct val="130000"/>
              </a:lnSpc>
            </a:pPr>
            <a:r>
              <a:rPr lang="en" altLang="zh-CN" sz="1200" dirty="0">
                <a:solidFill>
                  <a:schemeClr val="bg1"/>
                </a:solidFill>
                <a:latin typeface="微软雅黑" panose="020B0503020204020204" pitchFamily="34" charset="-122"/>
                <a:ea typeface="微软雅黑" panose="020B0503020204020204" pitchFamily="34" charset="-122"/>
              </a:rPr>
              <a:t>We have choose</a:t>
            </a:r>
            <a:r>
              <a:rPr lang="en-US" altLang="zh-CN" sz="1200" dirty="0">
                <a:solidFill>
                  <a:schemeClr val="bg1"/>
                </a:solidFill>
                <a:latin typeface="微软雅黑" panose="020B0503020204020204" pitchFamily="34" charset="-122"/>
                <a:ea typeface="微软雅黑" panose="020B0503020204020204" pitchFamily="34" charset="-122"/>
              </a:rPr>
              <a:t>n</a:t>
            </a:r>
            <a:r>
              <a:rPr lang="zh-CN" altLang="en-US" sz="1200" dirty="0">
                <a:solidFill>
                  <a:schemeClr val="bg1"/>
                </a:solidFill>
                <a:latin typeface="微软雅黑" panose="020B0503020204020204" pitchFamily="34" charset="-122"/>
                <a:ea typeface="微软雅黑" panose="020B0503020204020204" pitchFamily="34" charset="-122"/>
              </a:rPr>
              <a:t> </a:t>
            </a:r>
            <a:r>
              <a:rPr lang="en" altLang="zh-CN" sz="1200" dirty="0">
                <a:solidFill>
                  <a:schemeClr val="bg1"/>
                </a:solidFill>
                <a:latin typeface="微软雅黑" panose="020B0503020204020204" pitchFamily="34" charset="-122"/>
                <a:ea typeface="微软雅黑" panose="020B0503020204020204" pitchFamily="34" charset="-122"/>
              </a:rPr>
              <a:t>about 20 subway station where </a:t>
            </a:r>
            <a:r>
              <a:rPr lang="en" altLang="zh-CN" sz="1200" dirty="0" err="1">
                <a:solidFill>
                  <a:schemeClr val="bg1"/>
                </a:solidFill>
                <a:latin typeface="微软雅黑" panose="020B0503020204020204" pitchFamily="34" charset="-122"/>
                <a:ea typeface="微软雅黑" panose="020B0503020204020204" pitchFamily="34" charset="-122"/>
              </a:rPr>
              <a:t>chenzhu</a:t>
            </a:r>
            <a:r>
              <a:rPr lang="en" altLang="zh-CN" sz="1200" dirty="0">
                <a:solidFill>
                  <a:schemeClr val="bg1"/>
                </a:solidFill>
                <a:latin typeface="微软雅黑" panose="020B0503020204020204" pitchFamily="34" charset="-122"/>
                <a:ea typeface="微软雅黑" panose="020B0503020204020204" pitchFamily="34" charset="-122"/>
              </a:rPr>
              <a:t> </a:t>
            </a:r>
            <a:r>
              <a:rPr lang="en" altLang="zh-CN" sz="1200" dirty="0" err="1">
                <a:solidFill>
                  <a:schemeClr val="bg1"/>
                </a:solidFill>
                <a:latin typeface="微软雅黑" panose="020B0503020204020204" pitchFamily="34" charset="-122"/>
                <a:ea typeface="微软雅黑" panose="020B0503020204020204" pitchFamily="34" charset="-122"/>
              </a:rPr>
              <a:t>oftenly</a:t>
            </a:r>
            <a:r>
              <a:rPr lang="en" altLang="zh-CN" sz="1200" dirty="0">
                <a:solidFill>
                  <a:schemeClr val="bg1"/>
                </a:solidFill>
                <a:latin typeface="微软雅黑" panose="020B0503020204020204" pitchFamily="34" charset="-122"/>
                <a:ea typeface="微软雅黑" panose="020B0503020204020204" pitchFamily="34" charset="-122"/>
              </a:rPr>
              <a:t> visit and explore the </a:t>
            </a:r>
            <a:r>
              <a:rPr lang="en" altLang="zh-CN" sz="1200" dirty="0" err="1">
                <a:solidFill>
                  <a:schemeClr val="bg1"/>
                </a:solidFill>
                <a:latin typeface="微软雅黑" panose="020B0503020204020204" pitchFamily="34" charset="-122"/>
                <a:ea typeface="微软雅黑" panose="020B0503020204020204" pitchFamily="34" charset="-122"/>
              </a:rPr>
              <a:t>possbilities</a:t>
            </a:r>
            <a:r>
              <a:rPr lang="en" altLang="zh-CN" sz="1200" dirty="0">
                <a:solidFill>
                  <a:schemeClr val="bg1"/>
                </a:solidFill>
                <a:latin typeface="微软雅黑" panose="020B0503020204020204" pitchFamily="34" charset="-122"/>
                <a:ea typeface="微软雅黑" panose="020B0503020204020204" pitchFamily="34" charset="-122"/>
              </a:rPr>
              <a:t> around the subways.</a:t>
            </a:r>
          </a:p>
        </p:txBody>
      </p:sp>
      <p:pic>
        <p:nvPicPr>
          <p:cNvPr id="3" name="图片 2">
            <a:extLst>
              <a:ext uri="{FF2B5EF4-FFF2-40B4-BE49-F238E27FC236}">
                <a16:creationId xmlns:a16="http://schemas.microsoft.com/office/drawing/2014/main" id="{994D986E-9404-584B-91A4-0AAE23276E6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1537" y="969638"/>
            <a:ext cx="5247545" cy="3834345"/>
          </a:xfrm>
          <a:prstGeom prst="rect">
            <a:avLst/>
          </a:prstGeom>
        </p:spPr>
      </p:pic>
      <p:grpSp>
        <p:nvGrpSpPr>
          <p:cNvPr id="15" name="组合 14">
            <a:extLst>
              <a:ext uri="{FF2B5EF4-FFF2-40B4-BE49-F238E27FC236}">
                <a16:creationId xmlns:a16="http://schemas.microsoft.com/office/drawing/2014/main" id="{60E8A0B6-6667-3D49-8477-C180895AF51F}"/>
              </a:ext>
            </a:extLst>
          </p:cNvPr>
          <p:cNvGrpSpPr/>
          <p:nvPr/>
        </p:nvGrpSpPr>
        <p:grpSpPr>
          <a:xfrm>
            <a:off x="8100392" y="0"/>
            <a:ext cx="719758" cy="839790"/>
            <a:chOff x="8100392" y="0"/>
            <a:chExt cx="719758" cy="839790"/>
          </a:xfrm>
        </p:grpSpPr>
        <p:sp>
          <p:nvSpPr>
            <p:cNvPr id="16" name="矩形 15">
              <a:extLst>
                <a:ext uri="{FF2B5EF4-FFF2-40B4-BE49-F238E27FC236}">
                  <a16:creationId xmlns:a16="http://schemas.microsoft.com/office/drawing/2014/main" id="{6C201071-43B3-0342-8C2D-23E3ED8AA315}"/>
                </a:ext>
              </a:extLst>
            </p:cNvPr>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782B1DD-ED16-8049-9275-C43D3A5CDFF9}"/>
                </a:ext>
              </a:extLst>
            </p:cNvPr>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0">
              <a:extLst>
                <a:ext uri="{FF2B5EF4-FFF2-40B4-BE49-F238E27FC236}">
                  <a16:creationId xmlns:a16="http://schemas.microsoft.com/office/drawing/2014/main" id="{F2890E29-EFC9-E440-A6F9-12C6AC4058BD}"/>
                </a:ext>
              </a:extLst>
            </p:cNvPr>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04</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9" name="TextBox 11">
              <a:extLst>
                <a:ext uri="{FF2B5EF4-FFF2-40B4-BE49-F238E27FC236}">
                  <a16:creationId xmlns:a16="http://schemas.microsoft.com/office/drawing/2014/main" id="{20791501-262D-A547-831B-293407C5DDE9}"/>
                </a:ext>
              </a:extLst>
            </p:cNvPr>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20" name="组合 19">
            <a:extLst>
              <a:ext uri="{FF2B5EF4-FFF2-40B4-BE49-F238E27FC236}">
                <a16:creationId xmlns:a16="http://schemas.microsoft.com/office/drawing/2014/main" id="{D3094D42-07DE-DB45-9C90-EB8541BCC671}"/>
              </a:ext>
            </a:extLst>
          </p:cNvPr>
          <p:cNvGrpSpPr/>
          <p:nvPr/>
        </p:nvGrpSpPr>
        <p:grpSpPr>
          <a:xfrm rot="5400000">
            <a:off x="306348" y="218606"/>
            <a:ext cx="679206" cy="644202"/>
            <a:chOff x="1318352" y="1779662"/>
            <a:chExt cx="1386628" cy="1315166"/>
          </a:xfrm>
        </p:grpSpPr>
        <p:sp>
          <p:nvSpPr>
            <p:cNvPr id="21" name="等腰三角形 22">
              <a:extLst>
                <a:ext uri="{FF2B5EF4-FFF2-40B4-BE49-F238E27FC236}">
                  <a16:creationId xmlns:a16="http://schemas.microsoft.com/office/drawing/2014/main" id="{1E986AE6-CBBB-8244-9861-7B4E4FBA5B7C}"/>
                </a:ext>
              </a:extLst>
            </p:cNvPr>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4">
              <a:extLst>
                <a:ext uri="{FF2B5EF4-FFF2-40B4-BE49-F238E27FC236}">
                  <a16:creationId xmlns:a16="http://schemas.microsoft.com/office/drawing/2014/main" id="{D8E53060-8DE6-FF43-B717-488866B31053}"/>
                </a:ext>
              </a:extLst>
            </p:cNvPr>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6">
              <a:extLst>
                <a:ext uri="{FF2B5EF4-FFF2-40B4-BE49-F238E27FC236}">
                  <a16:creationId xmlns:a16="http://schemas.microsoft.com/office/drawing/2014/main" id="{B84713A8-A1C7-C04F-B9C5-9BC4228A5F44}"/>
                </a:ext>
              </a:extLst>
            </p:cNvPr>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7">
              <a:extLst>
                <a:ext uri="{FF2B5EF4-FFF2-40B4-BE49-F238E27FC236}">
                  <a16:creationId xmlns:a16="http://schemas.microsoft.com/office/drawing/2014/main" id="{5B835CC5-AB62-0A41-86B8-95A3C0D68C87}"/>
                </a:ext>
              </a:extLst>
            </p:cNvPr>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6">
            <a:extLst>
              <a:ext uri="{FF2B5EF4-FFF2-40B4-BE49-F238E27FC236}">
                <a16:creationId xmlns:a16="http://schemas.microsoft.com/office/drawing/2014/main" id="{9E27EDAA-7C3A-5B41-AC9D-F8FE42DBC89B}"/>
              </a:ext>
            </a:extLst>
          </p:cNvPr>
          <p:cNvSpPr txBox="1"/>
          <p:nvPr/>
        </p:nvSpPr>
        <p:spPr>
          <a:xfrm>
            <a:off x="746410" y="195486"/>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Result</a:t>
            </a:r>
            <a:r>
              <a:rPr lang="zh-CN" altLang="en-US" dirty="0">
                <a:latin typeface="微软雅黑" panose="020B0503020204020204" pitchFamily="34" charset="-122"/>
              </a:rPr>
              <a:t> </a:t>
            </a:r>
            <a:r>
              <a:rPr lang="en-US" altLang="zh-CN" dirty="0">
                <a:latin typeface="微软雅黑" panose="020B0503020204020204" pitchFamily="34" charset="-122"/>
              </a:rPr>
              <a:t>&amp;</a:t>
            </a:r>
            <a:r>
              <a:rPr lang="zh-CN" altLang="en-US" dirty="0">
                <a:latin typeface="微软雅黑" panose="020B0503020204020204" pitchFamily="34" charset="-122"/>
              </a:rPr>
              <a:t> </a:t>
            </a:r>
            <a:r>
              <a:rPr lang="en-US" altLang="zh-CN" dirty="0">
                <a:latin typeface="微软雅黑" panose="020B0503020204020204" pitchFamily="34" charset="-122"/>
              </a:rPr>
              <a:t>Conclusion</a:t>
            </a:r>
            <a:endParaRPr lang="zh-CN" altLang="en-US" dirty="0">
              <a:latin typeface="微软雅黑" panose="020B0503020204020204" pitchFamily="34" charset="-122"/>
            </a:endParaRPr>
          </a:p>
        </p:txBody>
      </p:sp>
    </p:spTree>
    <p:extLst>
      <p:ext uri="{BB962C8B-B14F-4D97-AF65-F5344CB8AC3E}">
        <p14:creationId xmlns:p14="http://schemas.microsoft.com/office/powerpoint/2010/main" val="223188723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0"/>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5"/>
                                        </p:tgtEl>
                                        <p:attrNameLst>
                                          <p:attrName>ppt_y</p:attrName>
                                        </p:attrNameLst>
                                      </p:cBhvr>
                                      <p:tavLst>
                                        <p:tav tm="0">
                                          <p:val>
                                            <p:strVal val="#ppt_y"/>
                                          </p:val>
                                        </p:tav>
                                        <p:tav tm="100000">
                                          <p:val>
                                            <p:strVal val="#ppt_y"/>
                                          </p:val>
                                        </p:tav>
                                      </p:tavLst>
                                    </p:anim>
                                    <p:anim calcmode="lin" valueType="num">
                                      <p:cBhvr>
                                        <p:cTn id="1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9144000" cy="51435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矩形 8"/>
          <p:cNvSpPr/>
          <p:nvPr/>
        </p:nvSpPr>
        <p:spPr>
          <a:xfrm>
            <a:off x="6228184" y="969638"/>
            <a:ext cx="2044279" cy="376235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6228184" y="1021031"/>
            <a:ext cx="2017116" cy="830997"/>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Categories</a:t>
            </a: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overview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5821262" y="1854220"/>
            <a:ext cx="24753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354132" y="1981876"/>
            <a:ext cx="1732662" cy="2446491"/>
          </a:xfrm>
          <a:prstGeom prst="rect">
            <a:avLst/>
          </a:prstGeom>
          <a:noFill/>
        </p:spPr>
        <p:txBody>
          <a:bodyPr wrap="square" lIns="68568" tIns="34284" rIns="68568" bIns="34284" rtlCol="0">
            <a:spAutoFit/>
          </a:bodyPr>
          <a:lstStyle/>
          <a:p>
            <a:pPr>
              <a:lnSpc>
                <a:spcPct val="130000"/>
              </a:lnSpc>
            </a:pPr>
            <a:r>
              <a:rPr lang="en" altLang="zh-CN" sz="1200" dirty="0">
                <a:solidFill>
                  <a:schemeClr val="bg1"/>
                </a:solidFill>
                <a:latin typeface="微软雅黑" panose="020B0503020204020204" pitchFamily="34" charset="-122"/>
                <a:ea typeface="微软雅黑" panose="020B0503020204020204" pitchFamily="34" charset="-122"/>
              </a:rPr>
              <a:t>After we </a:t>
            </a:r>
            <a:r>
              <a:rPr lang="en" altLang="zh-CN" sz="1200" dirty="0" err="1">
                <a:solidFill>
                  <a:schemeClr val="bg1"/>
                </a:solidFill>
                <a:latin typeface="微软雅黑" panose="020B0503020204020204" pitchFamily="34" charset="-122"/>
                <a:ea typeface="微软雅黑" panose="020B0503020204020204" pitchFamily="34" charset="-122"/>
              </a:rPr>
              <a:t>requseted</a:t>
            </a:r>
            <a:r>
              <a:rPr lang="en" altLang="zh-CN" sz="1200" dirty="0">
                <a:solidFill>
                  <a:schemeClr val="bg1"/>
                </a:solidFill>
                <a:latin typeface="微软雅黑" panose="020B0503020204020204" pitchFamily="34" charset="-122"/>
                <a:ea typeface="微软雅黑" panose="020B0503020204020204" pitchFamily="34" charset="-122"/>
              </a:rPr>
              <a:t> from foursquare for the facilities around station we choose, there are 1468 results there. And we check the categories in 1468 items.</a:t>
            </a:r>
          </a:p>
          <a:p>
            <a:pPr>
              <a:lnSpc>
                <a:spcPct val="130000"/>
              </a:lnSpc>
            </a:pPr>
            <a:r>
              <a:rPr lang="en" altLang="zh-CN" sz="1200" dirty="0">
                <a:solidFill>
                  <a:schemeClr val="bg1"/>
                </a:solidFill>
                <a:latin typeface="微软雅黑" panose="020B0503020204020204" pitchFamily="34" charset="-122"/>
                <a:ea typeface="微软雅黑" panose="020B0503020204020204" pitchFamily="34" charset="-122"/>
              </a:rPr>
              <a:t>There are 155 </a:t>
            </a:r>
            <a:r>
              <a:rPr lang="en" altLang="zh-CN" sz="1200" dirty="0" err="1">
                <a:solidFill>
                  <a:schemeClr val="bg1"/>
                </a:solidFill>
                <a:latin typeface="微软雅黑" panose="020B0503020204020204" pitchFamily="34" charset="-122"/>
                <a:ea typeface="微软雅黑" panose="020B0503020204020204" pitchFamily="34" charset="-122"/>
              </a:rPr>
              <a:t>uniques</a:t>
            </a:r>
            <a:r>
              <a:rPr lang="en" altLang="zh-CN" sz="1200" dirty="0">
                <a:solidFill>
                  <a:schemeClr val="bg1"/>
                </a:solidFill>
                <a:latin typeface="微软雅黑" panose="020B0503020204020204" pitchFamily="34" charset="-122"/>
                <a:ea typeface="微软雅黑" panose="020B0503020204020204" pitchFamily="34" charset="-122"/>
              </a:rPr>
              <a:t> categories.</a:t>
            </a:r>
          </a:p>
        </p:txBody>
      </p:sp>
      <p:grpSp>
        <p:nvGrpSpPr>
          <p:cNvPr id="15" name="组合 14">
            <a:extLst>
              <a:ext uri="{FF2B5EF4-FFF2-40B4-BE49-F238E27FC236}">
                <a16:creationId xmlns:a16="http://schemas.microsoft.com/office/drawing/2014/main" id="{60E8A0B6-6667-3D49-8477-C180895AF51F}"/>
              </a:ext>
            </a:extLst>
          </p:cNvPr>
          <p:cNvGrpSpPr/>
          <p:nvPr/>
        </p:nvGrpSpPr>
        <p:grpSpPr>
          <a:xfrm>
            <a:off x="8100392" y="0"/>
            <a:ext cx="719758" cy="839790"/>
            <a:chOff x="8100392" y="0"/>
            <a:chExt cx="719758" cy="839790"/>
          </a:xfrm>
        </p:grpSpPr>
        <p:sp>
          <p:nvSpPr>
            <p:cNvPr id="16" name="矩形 15">
              <a:extLst>
                <a:ext uri="{FF2B5EF4-FFF2-40B4-BE49-F238E27FC236}">
                  <a16:creationId xmlns:a16="http://schemas.microsoft.com/office/drawing/2014/main" id="{6C201071-43B3-0342-8C2D-23E3ED8AA315}"/>
                </a:ext>
              </a:extLst>
            </p:cNvPr>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782B1DD-ED16-8049-9275-C43D3A5CDFF9}"/>
                </a:ext>
              </a:extLst>
            </p:cNvPr>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0">
              <a:extLst>
                <a:ext uri="{FF2B5EF4-FFF2-40B4-BE49-F238E27FC236}">
                  <a16:creationId xmlns:a16="http://schemas.microsoft.com/office/drawing/2014/main" id="{F2890E29-EFC9-E440-A6F9-12C6AC4058BD}"/>
                </a:ext>
              </a:extLst>
            </p:cNvPr>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04</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9" name="TextBox 11">
              <a:extLst>
                <a:ext uri="{FF2B5EF4-FFF2-40B4-BE49-F238E27FC236}">
                  <a16:creationId xmlns:a16="http://schemas.microsoft.com/office/drawing/2014/main" id="{20791501-262D-A547-831B-293407C5DDE9}"/>
                </a:ext>
              </a:extLst>
            </p:cNvPr>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20" name="组合 19">
            <a:extLst>
              <a:ext uri="{FF2B5EF4-FFF2-40B4-BE49-F238E27FC236}">
                <a16:creationId xmlns:a16="http://schemas.microsoft.com/office/drawing/2014/main" id="{D3094D42-07DE-DB45-9C90-EB8541BCC671}"/>
              </a:ext>
            </a:extLst>
          </p:cNvPr>
          <p:cNvGrpSpPr/>
          <p:nvPr/>
        </p:nvGrpSpPr>
        <p:grpSpPr>
          <a:xfrm rot="5400000">
            <a:off x="306348" y="218606"/>
            <a:ext cx="679206" cy="644202"/>
            <a:chOff x="1318352" y="1779662"/>
            <a:chExt cx="1386628" cy="1315166"/>
          </a:xfrm>
        </p:grpSpPr>
        <p:sp>
          <p:nvSpPr>
            <p:cNvPr id="21" name="等腰三角形 22">
              <a:extLst>
                <a:ext uri="{FF2B5EF4-FFF2-40B4-BE49-F238E27FC236}">
                  <a16:creationId xmlns:a16="http://schemas.microsoft.com/office/drawing/2014/main" id="{1E986AE6-CBBB-8244-9861-7B4E4FBA5B7C}"/>
                </a:ext>
              </a:extLst>
            </p:cNvPr>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4">
              <a:extLst>
                <a:ext uri="{FF2B5EF4-FFF2-40B4-BE49-F238E27FC236}">
                  <a16:creationId xmlns:a16="http://schemas.microsoft.com/office/drawing/2014/main" id="{D8E53060-8DE6-FF43-B717-488866B31053}"/>
                </a:ext>
              </a:extLst>
            </p:cNvPr>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6">
              <a:extLst>
                <a:ext uri="{FF2B5EF4-FFF2-40B4-BE49-F238E27FC236}">
                  <a16:creationId xmlns:a16="http://schemas.microsoft.com/office/drawing/2014/main" id="{B84713A8-A1C7-C04F-B9C5-9BC4228A5F44}"/>
                </a:ext>
              </a:extLst>
            </p:cNvPr>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7">
              <a:extLst>
                <a:ext uri="{FF2B5EF4-FFF2-40B4-BE49-F238E27FC236}">
                  <a16:creationId xmlns:a16="http://schemas.microsoft.com/office/drawing/2014/main" id="{5B835CC5-AB62-0A41-86B8-95A3C0D68C87}"/>
                </a:ext>
              </a:extLst>
            </p:cNvPr>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6">
            <a:extLst>
              <a:ext uri="{FF2B5EF4-FFF2-40B4-BE49-F238E27FC236}">
                <a16:creationId xmlns:a16="http://schemas.microsoft.com/office/drawing/2014/main" id="{9E27EDAA-7C3A-5B41-AC9D-F8FE42DBC89B}"/>
              </a:ext>
            </a:extLst>
          </p:cNvPr>
          <p:cNvSpPr txBox="1"/>
          <p:nvPr/>
        </p:nvSpPr>
        <p:spPr>
          <a:xfrm>
            <a:off x="746410" y="195486"/>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Result</a:t>
            </a:r>
            <a:r>
              <a:rPr lang="zh-CN" altLang="en-US" dirty="0">
                <a:latin typeface="微软雅黑" panose="020B0503020204020204" pitchFamily="34" charset="-122"/>
              </a:rPr>
              <a:t> </a:t>
            </a:r>
            <a:r>
              <a:rPr lang="en-US" altLang="zh-CN" dirty="0">
                <a:latin typeface="微软雅黑" panose="020B0503020204020204" pitchFamily="34" charset="-122"/>
              </a:rPr>
              <a:t>&amp;</a:t>
            </a:r>
            <a:r>
              <a:rPr lang="zh-CN" altLang="en-US" dirty="0">
                <a:latin typeface="微软雅黑" panose="020B0503020204020204" pitchFamily="34" charset="-122"/>
              </a:rPr>
              <a:t> </a:t>
            </a:r>
            <a:r>
              <a:rPr lang="en-US" altLang="zh-CN" dirty="0">
                <a:latin typeface="微软雅黑" panose="020B0503020204020204" pitchFamily="34" charset="-122"/>
              </a:rPr>
              <a:t>Conclusion</a:t>
            </a:r>
            <a:endParaRPr lang="zh-CN" altLang="en-US" dirty="0">
              <a:latin typeface="微软雅黑" panose="020B0503020204020204" pitchFamily="34" charset="-122"/>
            </a:endParaRPr>
          </a:p>
        </p:txBody>
      </p:sp>
      <p:pic>
        <p:nvPicPr>
          <p:cNvPr id="4" name="图片 3">
            <a:extLst>
              <a:ext uri="{FF2B5EF4-FFF2-40B4-BE49-F238E27FC236}">
                <a16:creationId xmlns:a16="http://schemas.microsoft.com/office/drawing/2014/main" id="{D36F0AF9-5F3C-7546-BEC1-B8C749CC8D1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1266" y="860221"/>
            <a:ext cx="5403130" cy="4047459"/>
          </a:xfrm>
          <a:prstGeom prst="rect">
            <a:avLst/>
          </a:prstGeom>
        </p:spPr>
      </p:pic>
    </p:spTree>
    <p:extLst>
      <p:ext uri="{BB962C8B-B14F-4D97-AF65-F5344CB8AC3E}">
        <p14:creationId xmlns:p14="http://schemas.microsoft.com/office/powerpoint/2010/main" val="347560786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0"/>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5"/>
                                        </p:tgtEl>
                                        <p:attrNameLst>
                                          <p:attrName>ppt_y</p:attrName>
                                        </p:attrNameLst>
                                      </p:cBhvr>
                                      <p:tavLst>
                                        <p:tav tm="0">
                                          <p:val>
                                            <p:strVal val="#ppt_y"/>
                                          </p:val>
                                        </p:tav>
                                        <p:tav tm="100000">
                                          <p:val>
                                            <p:strVal val="#ppt_y"/>
                                          </p:val>
                                        </p:tav>
                                      </p:tavLst>
                                    </p:anim>
                                    <p:anim calcmode="lin" valueType="num">
                                      <p:cBhvr>
                                        <p:cTn id="1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主题1">
  <a:themeElements>
    <a:clrScheme name="自定义 642">
      <a:dk1>
        <a:srgbClr val="242424"/>
      </a:dk1>
      <a:lt1>
        <a:srgbClr val="FFFFFF"/>
      </a:lt1>
      <a:dk2>
        <a:srgbClr val="242424"/>
      </a:dk2>
      <a:lt2>
        <a:srgbClr val="FFFFFF"/>
      </a:lt2>
      <a:accent1>
        <a:srgbClr val="19B49B"/>
      </a:accent1>
      <a:accent2>
        <a:srgbClr val="339FD5"/>
      </a:accent2>
      <a:accent3>
        <a:srgbClr val="19B49B"/>
      </a:accent3>
      <a:accent4>
        <a:srgbClr val="339FD5"/>
      </a:accent4>
      <a:accent5>
        <a:srgbClr val="19B49B"/>
      </a:accent5>
      <a:accent6>
        <a:srgbClr val="339FD5"/>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C4CD9B57-02FD-ED46-8407-3E97C18F2A27}" vid="{09DFE8C1-C154-4442-9F06-2D0D427ADA03}"/>
    </a:ext>
  </a:extLst>
</a:theme>
</file>

<file path=ppt/theme/theme2.xml><?xml version="1.0" encoding="utf-8"?>
<a:theme xmlns:a="http://schemas.openxmlformats.org/drawingml/2006/main" name="第一PPT，www.1ppt.com">
  <a:themeElements>
    <a:clrScheme name="自定义 1019">
      <a:dk1>
        <a:srgbClr val="737572"/>
      </a:dk1>
      <a:lt1>
        <a:sysClr val="window" lastClr="FFFFFF"/>
      </a:lt1>
      <a:dk2>
        <a:srgbClr val="445469"/>
      </a:dk2>
      <a:lt2>
        <a:srgbClr val="FFFFFF"/>
      </a:lt2>
      <a:accent1>
        <a:srgbClr val="FB4D52"/>
      </a:accent1>
      <a:accent2>
        <a:srgbClr val="445469"/>
      </a:accent2>
      <a:accent3>
        <a:srgbClr val="FB4D52"/>
      </a:accent3>
      <a:accent4>
        <a:srgbClr val="445469"/>
      </a:accent4>
      <a:accent5>
        <a:srgbClr val="FB4D52"/>
      </a:accent5>
      <a:accent6>
        <a:srgbClr val="445469"/>
      </a:accent6>
      <a:hlink>
        <a:srgbClr val="1E9272"/>
      </a:hlink>
      <a:folHlink>
        <a:srgbClr val="32FFBF"/>
      </a:folHlink>
    </a:clrScheme>
    <a:fontScheme name="自定义 10">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695</TotalTime>
  <Words>1246</Words>
  <Application>Microsoft Macintosh PowerPoint</Application>
  <PresentationFormat>全屏显示(16:9)</PresentationFormat>
  <Paragraphs>104</Paragraphs>
  <Slides>14</Slides>
  <Notes>4</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14</vt:i4>
      </vt:variant>
    </vt:vector>
  </HeadingPairs>
  <TitlesOfParts>
    <vt:vector size="25" baseType="lpstr">
      <vt:lpstr>微软雅黑</vt:lpstr>
      <vt:lpstr>Lato</vt:lpstr>
      <vt:lpstr>Lato Light</vt:lpstr>
      <vt:lpstr>Arial</vt:lpstr>
      <vt:lpstr>Calibri</vt:lpstr>
      <vt:lpstr>Calibri Light</vt:lpstr>
      <vt:lpstr>Ebrima</vt:lpstr>
      <vt:lpstr>Mangal</vt:lpstr>
      <vt:lpstr>主题1</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红色三角形</dc:title>
  <dc:creator>第一PPT</dc:creator>
  <cp:keywords>www.1ppt.com</cp:keywords>
  <cp:lastModifiedBy>Zhu Chen</cp:lastModifiedBy>
  <cp:revision>93</cp:revision>
  <dcterms:created xsi:type="dcterms:W3CDTF">2015-06-06T03:32:42Z</dcterms:created>
  <dcterms:modified xsi:type="dcterms:W3CDTF">2018-12-27T13:31:24Z</dcterms:modified>
</cp:coreProperties>
</file>