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95436C-B582-4912-878C-F1BA7554C903}" type="datetimeFigureOut">
              <a:rPr lang="en-IN" smtClean="0"/>
              <a:t>26-06-2025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D945F0-9E4E-4D5D-8E5E-07300D5FC4F0}" type="slidenum">
              <a:rPr lang="en-IN" smtClean="0"/>
              <a:t>‹#›</a:t>
            </a:fld>
            <a:endParaRPr lang="en-IN"/>
          </a:p>
        </p:txBody>
      </p:sp>
    </p:spTree>
    <p:extLst>
      <p:ext uri="{BB962C8B-B14F-4D97-AF65-F5344CB8AC3E}">
        <p14:creationId xmlns:p14="http://schemas.microsoft.com/office/powerpoint/2010/main" val="2348694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D945F0-9E4E-4D5D-8E5E-07300D5FC4F0}" type="slidenum">
              <a:rPr lang="en-IN" smtClean="0"/>
              <a:t>5</a:t>
            </a:fld>
            <a:endParaRPr lang="en-IN"/>
          </a:p>
        </p:txBody>
      </p:sp>
    </p:spTree>
    <p:extLst>
      <p:ext uri="{BB962C8B-B14F-4D97-AF65-F5344CB8AC3E}">
        <p14:creationId xmlns:p14="http://schemas.microsoft.com/office/powerpoint/2010/main" val="3842961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0FA08-E134-AF60-959B-74E7EC2D36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0C2818-E5D3-0313-F15B-3D7C14ECD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4FFCE-06F2-5DE8-BDEC-420CD67177C4}"/>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5" name="Footer Placeholder 4">
            <a:extLst>
              <a:ext uri="{FF2B5EF4-FFF2-40B4-BE49-F238E27FC236}">
                <a16:creationId xmlns:a16="http://schemas.microsoft.com/office/drawing/2014/main" id="{D2574808-9CBC-9B53-4B1C-75BD568844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B47D1-65EA-8D66-366B-106EBC86BFC3}"/>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395797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7AFD5-4B3F-DF23-13CB-2727764E90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5D1C52E-358A-862B-054E-04BF323564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86F863-4637-0F42-C549-81CB78EF9904}"/>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5" name="Footer Placeholder 4">
            <a:extLst>
              <a:ext uri="{FF2B5EF4-FFF2-40B4-BE49-F238E27FC236}">
                <a16:creationId xmlns:a16="http://schemas.microsoft.com/office/drawing/2014/main" id="{A2906185-80F5-E531-E026-84C33FB01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1BC014-E1EF-B1B7-BF88-344AA2CA487A}"/>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4092356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B0D134-6A43-A374-F3A5-609B1C0695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F11E9A-9EAA-725D-A45E-798434FC77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E9DE25-3AD2-93ED-B47B-DEDCED3B477A}"/>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5" name="Footer Placeholder 4">
            <a:extLst>
              <a:ext uri="{FF2B5EF4-FFF2-40B4-BE49-F238E27FC236}">
                <a16:creationId xmlns:a16="http://schemas.microsoft.com/office/drawing/2014/main" id="{7D2C3014-E493-5E4E-A4F6-1E50BAD4FF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19A6A2-87DD-0267-E8E6-36DE25602E15}"/>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40048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916AC-500F-0499-15C7-0D716DBDDD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B196C2-1F1A-7088-6B41-487CA1CBF1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E46248-FA21-062A-C044-DFAD158DD31E}"/>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5" name="Footer Placeholder 4">
            <a:extLst>
              <a:ext uri="{FF2B5EF4-FFF2-40B4-BE49-F238E27FC236}">
                <a16:creationId xmlns:a16="http://schemas.microsoft.com/office/drawing/2014/main" id="{B67C32D1-8CF5-588A-FF3D-60544DA329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2A033E-7B90-49F9-27E7-72122615B84F}"/>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1718683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B4757-9258-750B-78FC-8AAD5F85A1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7EECE7-44C5-6636-DAE2-27BA582874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F5771C-8216-0EF1-D2A8-3418FA900407}"/>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5" name="Footer Placeholder 4">
            <a:extLst>
              <a:ext uri="{FF2B5EF4-FFF2-40B4-BE49-F238E27FC236}">
                <a16:creationId xmlns:a16="http://schemas.microsoft.com/office/drawing/2014/main" id="{FFE30E45-1E26-CD3D-AA45-1340D223C7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BB12C8-E800-0F5C-C33D-D856AF0320D0}"/>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3034734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1B890-EB4D-E5E4-E906-E0322A1848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85C014-F598-A9E9-08A0-3F10A07E54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876E859-0D99-BB76-746A-451091DA86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A0E2E3D-DDA1-B8CC-238A-DCD29D90C67E}"/>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6" name="Footer Placeholder 5">
            <a:extLst>
              <a:ext uri="{FF2B5EF4-FFF2-40B4-BE49-F238E27FC236}">
                <a16:creationId xmlns:a16="http://schemas.microsoft.com/office/drawing/2014/main" id="{2C7A6A86-368C-715D-DA31-A8571B4587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52B3BA-0BA9-4E82-BBF7-507496DA5768}"/>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33143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7F646-5E6C-1F74-0838-EF980212BC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095656-118A-3763-4208-94BEFD840D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64F078-BF7B-65BA-AF5B-6F03976621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9626D7F-09DC-5971-AAAB-4CBFE08BFB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7B0FC6-CB37-25B8-925B-34F095C0CA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2E5E85-1943-31EA-C358-80C30BA8CD6C}"/>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8" name="Footer Placeholder 7">
            <a:extLst>
              <a:ext uri="{FF2B5EF4-FFF2-40B4-BE49-F238E27FC236}">
                <a16:creationId xmlns:a16="http://schemas.microsoft.com/office/drawing/2014/main" id="{73EC4FE7-6D14-E2DE-B391-B2F1A6C7B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B33D63-9AA0-AE38-28A3-9E78EEF371A1}"/>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311731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CD2A-628C-4342-2908-E374B832AA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DFC869-108A-D984-40CF-44319DBC0F3B}"/>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4" name="Footer Placeholder 3">
            <a:extLst>
              <a:ext uri="{FF2B5EF4-FFF2-40B4-BE49-F238E27FC236}">
                <a16:creationId xmlns:a16="http://schemas.microsoft.com/office/drawing/2014/main" id="{86CDB6ED-01B1-7CA9-7455-7CF3531D98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5F4673-8F78-0096-5090-8662323C7E58}"/>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76423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A4327-A3B1-9044-8F68-4729F48AF417}"/>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3" name="Footer Placeholder 2">
            <a:extLst>
              <a:ext uri="{FF2B5EF4-FFF2-40B4-BE49-F238E27FC236}">
                <a16:creationId xmlns:a16="http://schemas.microsoft.com/office/drawing/2014/main" id="{6846D801-5FCF-9C2F-378D-7EF7C4BD85B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E753DF-6949-DA44-0ACE-3964C4F45DEC}"/>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5530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C266-73AA-139A-F691-AED7B293E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2369523-8F3E-0D82-066B-E45DA47E47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7D8A68-05C4-FE85-0E82-CA0BAF6C3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BFED4A-308F-4E56-C48D-C55E1E77DC1C}"/>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6" name="Footer Placeholder 5">
            <a:extLst>
              <a:ext uri="{FF2B5EF4-FFF2-40B4-BE49-F238E27FC236}">
                <a16:creationId xmlns:a16="http://schemas.microsoft.com/office/drawing/2014/main" id="{BF4984A2-3746-6695-DBDF-3BE976BC56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D5D11C-DED3-8666-9025-7801A11448B3}"/>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4218628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3CF7-D854-ECAA-B91E-22A42CE54B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D16455-1D3B-A687-47EC-400EB41867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B89AA4-478E-DF3E-3C60-B121BDB480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212C4-BAAE-8184-754F-D678E484751E}"/>
              </a:ext>
            </a:extLst>
          </p:cNvPr>
          <p:cNvSpPr>
            <a:spLocks noGrp="1"/>
          </p:cNvSpPr>
          <p:nvPr>
            <p:ph type="dt" sz="half" idx="10"/>
          </p:nvPr>
        </p:nvSpPr>
        <p:spPr/>
        <p:txBody>
          <a:bodyPr/>
          <a:lstStyle/>
          <a:p>
            <a:fld id="{4595E314-8415-401B-9330-A1E3A901B9E0}" type="datetimeFigureOut">
              <a:rPr lang="en-IN" smtClean="0"/>
              <a:t>26-06-2025</a:t>
            </a:fld>
            <a:endParaRPr lang="en-IN"/>
          </a:p>
        </p:txBody>
      </p:sp>
      <p:sp>
        <p:nvSpPr>
          <p:cNvPr id="6" name="Footer Placeholder 5">
            <a:extLst>
              <a:ext uri="{FF2B5EF4-FFF2-40B4-BE49-F238E27FC236}">
                <a16:creationId xmlns:a16="http://schemas.microsoft.com/office/drawing/2014/main" id="{BFA9813F-2EBC-E2AA-479A-EEB7C9759B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CEFDBC-05D2-567D-D94D-4BFDA7666AB4}"/>
              </a:ext>
            </a:extLst>
          </p:cNvPr>
          <p:cNvSpPr>
            <a:spLocks noGrp="1"/>
          </p:cNvSpPr>
          <p:nvPr>
            <p:ph type="sldNum" sz="quarter" idx="12"/>
          </p:nvPr>
        </p:nvSpPr>
        <p:spPr/>
        <p:txBody>
          <a:bodyPr/>
          <a:lstStyle/>
          <a:p>
            <a:fld id="{94FA9888-AFFD-40EA-9256-7EE2B8FFDE50}" type="slidenum">
              <a:rPr lang="en-IN" smtClean="0"/>
              <a:t>‹#›</a:t>
            </a:fld>
            <a:endParaRPr lang="en-IN"/>
          </a:p>
        </p:txBody>
      </p:sp>
    </p:spTree>
    <p:extLst>
      <p:ext uri="{BB962C8B-B14F-4D97-AF65-F5344CB8AC3E}">
        <p14:creationId xmlns:p14="http://schemas.microsoft.com/office/powerpoint/2010/main" val="725307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7A6DB4-3908-1AF9-0A7B-99C9E9C2DA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2BF929-2D00-B755-12BB-DB11E81636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83C4E3-755E-DF3A-8990-AB2D15A2E4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95E314-8415-401B-9330-A1E3A901B9E0}" type="datetimeFigureOut">
              <a:rPr lang="en-IN" smtClean="0"/>
              <a:t>26-06-2025</a:t>
            </a:fld>
            <a:endParaRPr lang="en-IN"/>
          </a:p>
        </p:txBody>
      </p:sp>
      <p:sp>
        <p:nvSpPr>
          <p:cNvPr id="5" name="Footer Placeholder 4">
            <a:extLst>
              <a:ext uri="{FF2B5EF4-FFF2-40B4-BE49-F238E27FC236}">
                <a16:creationId xmlns:a16="http://schemas.microsoft.com/office/drawing/2014/main" id="{5637C62B-2272-A370-D136-A7489DE365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55951C-AD12-C26A-91CE-D9484FAEF6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FA9888-AFFD-40EA-9256-7EE2B8FFDE50}" type="slidenum">
              <a:rPr lang="en-IN" smtClean="0"/>
              <a:t>‹#›</a:t>
            </a:fld>
            <a:endParaRPr lang="en-IN"/>
          </a:p>
        </p:txBody>
      </p:sp>
    </p:spTree>
    <p:extLst>
      <p:ext uri="{BB962C8B-B14F-4D97-AF65-F5344CB8AC3E}">
        <p14:creationId xmlns:p14="http://schemas.microsoft.com/office/powerpoint/2010/main" val="1992324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A4F604-B26B-05EB-A5B8-A11D28EDC589}"/>
              </a:ext>
            </a:extLst>
          </p:cNvPr>
          <p:cNvSpPr/>
          <p:nvPr/>
        </p:nvSpPr>
        <p:spPr>
          <a:xfrm>
            <a:off x="1640485" y="628233"/>
            <a:ext cx="8911029" cy="2800767"/>
          </a:xfrm>
          <a:prstGeom prst="rect">
            <a:avLst/>
          </a:prstGeom>
          <a:noFill/>
        </p:spPr>
        <p:txBody>
          <a:bodyPr wrap="none" lIns="91440" tIns="45720" rIns="91440" bIns="45720">
            <a:spAutoFit/>
          </a:bodyPr>
          <a:lstStyle/>
          <a:p>
            <a:pPr algn="ctr"/>
            <a:r>
              <a:rPr lang="en-US" sz="8800" b="1" dirty="0">
                <a:ln w="12700">
                  <a:solidFill>
                    <a:schemeClr val="tx2">
                      <a:lumMod val="75000"/>
                    </a:schemeClr>
                  </a:solidFill>
                  <a:prstDash val="solid"/>
                </a:ln>
                <a:effectLst>
                  <a:outerShdw dist="38100" dir="2640000" algn="bl" rotWithShape="0">
                    <a:schemeClr val="tx2">
                      <a:lumMod val="75000"/>
                    </a:schemeClr>
                  </a:outerShdw>
                </a:effectLst>
              </a:rPr>
              <a:t>Household Energy </a:t>
            </a:r>
          </a:p>
          <a:p>
            <a:pPr algn="ctr"/>
            <a:r>
              <a:rPr lang="en-US" sz="8800" b="1" dirty="0">
                <a:ln w="12700">
                  <a:solidFill>
                    <a:schemeClr val="tx2">
                      <a:lumMod val="75000"/>
                    </a:schemeClr>
                  </a:solidFill>
                  <a:prstDash val="solid"/>
                </a:ln>
                <a:effectLst>
                  <a:outerShdw dist="38100" dir="2640000" algn="bl" rotWithShape="0">
                    <a:schemeClr val="tx2">
                      <a:lumMod val="75000"/>
                    </a:schemeClr>
                  </a:outerShdw>
                </a:effectLst>
              </a:rPr>
              <a:t>Usage Forecast</a:t>
            </a:r>
          </a:p>
        </p:txBody>
      </p:sp>
      <p:sp>
        <p:nvSpPr>
          <p:cNvPr id="3" name="Rectangle 2">
            <a:extLst>
              <a:ext uri="{FF2B5EF4-FFF2-40B4-BE49-F238E27FC236}">
                <a16:creationId xmlns:a16="http://schemas.microsoft.com/office/drawing/2014/main" id="{FC57A3D1-B78A-C5A8-9F2D-112258468FC0}"/>
              </a:ext>
            </a:extLst>
          </p:cNvPr>
          <p:cNvSpPr/>
          <p:nvPr/>
        </p:nvSpPr>
        <p:spPr>
          <a:xfrm>
            <a:off x="4754242" y="4676591"/>
            <a:ext cx="6110454"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effectLst>
                  <a:outerShdw dist="38100" dir="2640000" algn="bl" rotWithShape="0">
                    <a:schemeClr val="tx2">
                      <a:lumMod val="75000"/>
                    </a:schemeClr>
                  </a:outerShdw>
                </a:effectLst>
              </a:rPr>
              <a:t>By R. Boneys Dharan</a:t>
            </a:r>
          </a:p>
        </p:txBody>
      </p:sp>
    </p:spTree>
    <p:extLst>
      <p:ext uri="{BB962C8B-B14F-4D97-AF65-F5344CB8AC3E}">
        <p14:creationId xmlns:p14="http://schemas.microsoft.com/office/powerpoint/2010/main" val="1295089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148FC-C605-B10F-8E74-74D3A554934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32DA3A-C741-72DE-D7E8-9E3BF20108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7061"/>
            <a:ext cx="12192000" cy="6200939"/>
          </a:xfrm>
          <a:prstGeom prst="rect">
            <a:avLst/>
          </a:prstGeom>
        </p:spPr>
      </p:pic>
      <p:sp>
        <p:nvSpPr>
          <p:cNvPr id="4" name="TextBox 3">
            <a:extLst>
              <a:ext uri="{FF2B5EF4-FFF2-40B4-BE49-F238E27FC236}">
                <a16:creationId xmlns:a16="http://schemas.microsoft.com/office/drawing/2014/main" id="{D444AED9-49C7-9C94-85BA-9AEEA3EFC423}"/>
              </a:ext>
            </a:extLst>
          </p:cNvPr>
          <p:cNvSpPr txBox="1"/>
          <p:nvPr/>
        </p:nvSpPr>
        <p:spPr>
          <a:xfrm>
            <a:off x="5636579" y="131975"/>
            <a:ext cx="1175322" cy="461665"/>
          </a:xfrm>
          <a:prstGeom prst="rect">
            <a:avLst/>
          </a:prstGeom>
          <a:noFill/>
        </p:spPr>
        <p:txBody>
          <a:bodyPr wrap="none" rtlCol="0">
            <a:spAutoFit/>
          </a:bodyPr>
          <a:lstStyle/>
          <a:p>
            <a:r>
              <a:rPr lang="en-US" sz="2400" b="1" i="1" u="sng" dirty="0"/>
              <a:t>Output:</a:t>
            </a:r>
            <a:endParaRPr lang="en-IN" sz="2400" b="1" i="1" u="sng" dirty="0"/>
          </a:p>
        </p:txBody>
      </p:sp>
    </p:spTree>
    <p:extLst>
      <p:ext uri="{BB962C8B-B14F-4D97-AF65-F5344CB8AC3E}">
        <p14:creationId xmlns:p14="http://schemas.microsoft.com/office/powerpoint/2010/main" val="2236241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69458-5E97-AD54-AF6D-F617AC3B78E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3421074-900C-7EE0-E748-323E8BC51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707010"/>
            <a:ext cx="5731496" cy="6150990"/>
          </a:xfrm>
          <a:prstGeom prst="rect">
            <a:avLst/>
          </a:prstGeom>
        </p:spPr>
      </p:pic>
      <p:pic>
        <p:nvPicPr>
          <p:cNvPr id="5" name="Picture 4">
            <a:extLst>
              <a:ext uri="{FF2B5EF4-FFF2-40B4-BE49-F238E27FC236}">
                <a16:creationId xmlns:a16="http://schemas.microsoft.com/office/drawing/2014/main" id="{D41CA758-E471-6F82-6BAE-AABAC0F17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498" y="707011"/>
            <a:ext cx="6460501" cy="6150990"/>
          </a:xfrm>
          <a:prstGeom prst="rect">
            <a:avLst/>
          </a:prstGeom>
        </p:spPr>
      </p:pic>
      <p:sp>
        <p:nvSpPr>
          <p:cNvPr id="6" name="TextBox 5">
            <a:extLst>
              <a:ext uri="{FF2B5EF4-FFF2-40B4-BE49-F238E27FC236}">
                <a16:creationId xmlns:a16="http://schemas.microsoft.com/office/drawing/2014/main" id="{18B9CB50-39AE-F58E-7CB3-CE1501B4877A}"/>
              </a:ext>
            </a:extLst>
          </p:cNvPr>
          <p:cNvSpPr txBox="1"/>
          <p:nvPr/>
        </p:nvSpPr>
        <p:spPr>
          <a:xfrm>
            <a:off x="4157221" y="87024"/>
            <a:ext cx="3475439" cy="461665"/>
          </a:xfrm>
          <a:prstGeom prst="rect">
            <a:avLst/>
          </a:prstGeom>
          <a:noFill/>
        </p:spPr>
        <p:txBody>
          <a:bodyPr wrap="none" rtlCol="0">
            <a:spAutoFit/>
          </a:bodyPr>
          <a:lstStyle/>
          <a:p>
            <a:r>
              <a:rPr lang="en-IN" sz="2400" b="1" i="1" u="sng" dirty="0"/>
              <a:t>Exploratory Data Analysis</a:t>
            </a:r>
          </a:p>
        </p:txBody>
      </p:sp>
    </p:spTree>
    <p:extLst>
      <p:ext uri="{BB962C8B-B14F-4D97-AF65-F5344CB8AC3E}">
        <p14:creationId xmlns:p14="http://schemas.microsoft.com/office/powerpoint/2010/main" val="2009746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28309-08B0-DBA7-55BA-5AD8219AF72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10FF56C-22ED-1E3A-54DC-F0B60CE4A1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5035"/>
            <a:ext cx="12192000" cy="6282965"/>
          </a:xfrm>
          <a:prstGeom prst="rect">
            <a:avLst/>
          </a:prstGeom>
        </p:spPr>
      </p:pic>
      <p:sp>
        <p:nvSpPr>
          <p:cNvPr id="4" name="TextBox 3">
            <a:extLst>
              <a:ext uri="{FF2B5EF4-FFF2-40B4-BE49-F238E27FC236}">
                <a16:creationId xmlns:a16="http://schemas.microsoft.com/office/drawing/2014/main" id="{3674E081-A754-0911-5BE0-0FAAAF5E009A}"/>
              </a:ext>
            </a:extLst>
          </p:cNvPr>
          <p:cNvSpPr txBox="1"/>
          <p:nvPr/>
        </p:nvSpPr>
        <p:spPr>
          <a:xfrm>
            <a:off x="4722830" y="113370"/>
            <a:ext cx="2512419" cy="461665"/>
          </a:xfrm>
          <a:prstGeom prst="rect">
            <a:avLst/>
          </a:prstGeom>
          <a:noFill/>
        </p:spPr>
        <p:txBody>
          <a:bodyPr wrap="none" rtlCol="0">
            <a:spAutoFit/>
          </a:bodyPr>
          <a:lstStyle/>
          <a:p>
            <a:r>
              <a:rPr lang="en-US" sz="2400" b="1" i="1" u="sng" dirty="0"/>
              <a:t>Model Evaluation:</a:t>
            </a:r>
            <a:endParaRPr lang="en-IN" sz="2400" b="1" i="1" u="sng" dirty="0"/>
          </a:p>
        </p:txBody>
      </p:sp>
    </p:spTree>
    <p:extLst>
      <p:ext uri="{BB962C8B-B14F-4D97-AF65-F5344CB8AC3E}">
        <p14:creationId xmlns:p14="http://schemas.microsoft.com/office/powerpoint/2010/main" val="24478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570B1-7BED-AB4D-21A7-5FC0772C916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9C02D11-6638-3226-002C-4EC6DF84C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12494"/>
            <a:ext cx="12192000" cy="6094677"/>
          </a:xfrm>
          <a:prstGeom prst="rect">
            <a:avLst/>
          </a:prstGeom>
        </p:spPr>
      </p:pic>
      <p:sp>
        <p:nvSpPr>
          <p:cNvPr id="4" name="TextBox 3">
            <a:extLst>
              <a:ext uri="{FF2B5EF4-FFF2-40B4-BE49-F238E27FC236}">
                <a16:creationId xmlns:a16="http://schemas.microsoft.com/office/drawing/2014/main" id="{4CBC6881-2350-4480-EC1C-78712238ED15}"/>
              </a:ext>
            </a:extLst>
          </p:cNvPr>
          <p:cNvSpPr txBox="1"/>
          <p:nvPr/>
        </p:nvSpPr>
        <p:spPr>
          <a:xfrm>
            <a:off x="4006392" y="150829"/>
            <a:ext cx="3697935" cy="461665"/>
          </a:xfrm>
          <a:prstGeom prst="rect">
            <a:avLst/>
          </a:prstGeom>
          <a:noFill/>
        </p:spPr>
        <p:txBody>
          <a:bodyPr wrap="none" rtlCol="0">
            <a:spAutoFit/>
          </a:bodyPr>
          <a:lstStyle/>
          <a:p>
            <a:r>
              <a:rPr lang="en-US" sz="2400" b="1" i="1" u="sng" dirty="0"/>
              <a:t>Model Metrics Comparison</a:t>
            </a:r>
            <a:endParaRPr lang="en-IN" sz="2400" b="1" i="1" u="sng" dirty="0"/>
          </a:p>
        </p:txBody>
      </p:sp>
    </p:spTree>
    <p:extLst>
      <p:ext uri="{BB962C8B-B14F-4D97-AF65-F5344CB8AC3E}">
        <p14:creationId xmlns:p14="http://schemas.microsoft.com/office/powerpoint/2010/main" val="251142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095D0-F54B-921E-C264-230DF1D2CEC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7C70FCB-C124-D5F2-8C4E-A1F3B958F66C}"/>
              </a:ext>
            </a:extLst>
          </p:cNvPr>
          <p:cNvSpPr txBox="1"/>
          <p:nvPr/>
        </p:nvSpPr>
        <p:spPr>
          <a:xfrm>
            <a:off x="277026" y="329938"/>
            <a:ext cx="4511790" cy="6186309"/>
          </a:xfrm>
          <a:prstGeom prst="rect">
            <a:avLst/>
          </a:prstGeom>
          <a:noFill/>
        </p:spPr>
        <p:txBody>
          <a:bodyPr wrap="square" rtlCol="0">
            <a:spAutoFit/>
          </a:bodyPr>
          <a:lstStyle/>
          <a:p>
            <a:pPr fontAlgn="ctr">
              <a:lnSpc>
                <a:spcPct val="150000"/>
              </a:lnSpc>
            </a:pPr>
            <a:r>
              <a:rPr lang="en-IN" sz="2400" b="1" i="1" u="sng" dirty="0"/>
              <a:t>Energy Management for Households:</a:t>
            </a:r>
          </a:p>
          <a:p>
            <a:pPr fontAlgn="ctr">
              <a:lnSpc>
                <a:spcPct val="150000"/>
              </a:lnSpc>
            </a:pPr>
            <a:r>
              <a:rPr lang="en-IN" b="1" i="1" dirty="0"/>
              <a:t>Insights</a:t>
            </a:r>
          </a:p>
          <a:p>
            <a:pPr marL="285750" indent="-285750" fontAlgn="ctr">
              <a:lnSpc>
                <a:spcPct val="150000"/>
              </a:lnSpc>
              <a:buFont typeface="Arial" panose="020B0604020202020204" pitchFamily="34" charset="0"/>
              <a:buChar char="•"/>
            </a:pPr>
            <a:r>
              <a:rPr lang="en-US" dirty="0"/>
              <a:t>Saturday dominates in power usage consumption.</a:t>
            </a:r>
            <a:endParaRPr lang="en-IN" dirty="0"/>
          </a:p>
          <a:p>
            <a:pPr marL="285750" indent="-285750" fontAlgn="ctr">
              <a:lnSpc>
                <a:spcPct val="150000"/>
              </a:lnSpc>
              <a:buFont typeface="Arial" panose="020B0604020202020204" pitchFamily="34" charset="0"/>
              <a:buChar char="•"/>
            </a:pPr>
            <a:r>
              <a:rPr lang="en-US" dirty="0"/>
              <a:t>Peak usage of appliances is around 7–9 AM and 7–9 PM.</a:t>
            </a:r>
            <a:endParaRPr lang="en-IN" dirty="0"/>
          </a:p>
          <a:p>
            <a:pPr fontAlgn="ctr">
              <a:lnSpc>
                <a:spcPct val="150000"/>
              </a:lnSpc>
            </a:pPr>
            <a:r>
              <a:rPr lang="en-IN" b="1" i="1" dirty="0"/>
              <a:t>Actions</a:t>
            </a:r>
          </a:p>
          <a:p>
            <a:pPr marL="285750" indent="-285750" fontAlgn="ctr">
              <a:lnSpc>
                <a:spcPct val="150000"/>
              </a:lnSpc>
              <a:buFont typeface="Arial" panose="020B0604020202020204" pitchFamily="34" charset="0"/>
              <a:buChar char="•"/>
            </a:pPr>
            <a:r>
              <a:rPr lang="en-US" dirty="0"/>
              <a:t>Plan energy-heavy tasks on weekdays or </a:t>
            </a:r>
          </a:p>
          <a:p>
            <a:pPr fontAlgn="ctr">
              <a:lnSpc>
                <a:spcPct val="150000"/>
              </a:lnSpc>
            </a:pPr>
            <a:r>
              <a:rPr lang="en-US" dirty="0"/>
              <a:t>      off-peak weekends.</a:t>
            </a:r>
            <a:endParaRPr lang="en-IN" dirty="0"/>
          </a:p>
          <a:p>
            <a:pPr marL="285750" indent="-285750" fontAlgn="ctr">
              <a:lnSpc>
                <a:spcPct val="150000"/>
              </a:lnSpc>
              <a:buFont typeface="Arial" panose="020B0604020202020204" pitchFamily="34" charset="0"/>
              <a:buChar char="•"/>
            </a:pPr>
            <a:r>
              <a:rPr lang="en-US" dirty="0"/>
              <a:t>Use heavy appliances (washing machine, heater, oven) during non-peak hours, reducing load and improving efficiency of such appliances.</a:t>
            </a:r>
            <a:endParaRPr lang="en-IN" dirty="0"/>
          </a:p>
        </p:txBody>
      </p:sp>
      <p:pic>
        <p:nvPicPr>
          <p:cNvPr id="6" name="Picture 5">
            <a:extLst>
              <a:ext uri="{FF2B5EF4-FFF2-40B4-BE49-F238E27FC236}">
                <a16:creationId xmlns:a16="http://schemas.microsoft.com/office/drawing/2014/main" id="{95F35934-4461-867F-D9E5-436D56F97E4B}"/>
              </a:ext>
            </a:extLst>
          </p:cNvPr>
          <p:cNvPicPr>
            <a:picLocks noChangeAspect="1"/>
          </p:cNvPicPr>
          <p:nvPr/>
        </p:nvPicPr>
        <p:blipFill>
          <a:blip r:embed="rId2">
            <a:extLst>
              <a:ext uri="{28A0092B-C50C-407E-A947-70E740481C1C}">
                <a14:useLocalDpi xmlns:a14="http://schemas.microsoft.com/office/drawing/2010/main" val="0"/>
              </a:ext>
            </a:extLst>
          </a:blip>
          <a:srcRect t="56552"/>
          <a:stretch>
            <a:fillRect/>
          </a:stretch>
        </p:blipFill>
        <p:spPr>
          <a:xfrm>
            <a:off x="5043340" y="179110"/>
            <a:ext cx="6871634" cy="2936450"/>
          </a:xfrm>
          <a:prstGeom prst="rect">
            <a:avLst/>
          </a:prstGeom>
        </p:spPr>
      </p:pic>
      <p:pic>
        <p:nvPicPr>
          <p:cNvPr id="7" name="Picture 6">
            <a:extLst>
              <a:ext uri="{FF2B5EF4-FFF2-40B4-BE49-F238E27FC236}">
                <a16:creationId xmlns:a16="http://schemas.microsoft.com/office/drawing/2014/main" id="{F4905D22-CB86-EE0F-EBF6-91F044D8AA01}"/>
              </a:ext>
            </a:extLst>
          </p:cNvPr>
          <p:cNvPicPr>
            <a:picLocks noChangeAspect="1"/>
          </p:cNvPicPr>
          <p:nvPr/>
        </p:nvPicPr>
        <p:blipFill>
          <a:blip r:embed="rId3">
            <a:extLst>
              <a:ext uri="{28A0092B-C50C-407E-A947-70E740481C1C}">
                <a14:useLocalDpi xmlns:a14="http://schemas.microsoft.com/office/drawing/2010/main" val="0"/>
              </a:ext>
            </a:extLst>
          </a:blip>
          <a:srcRect b="50958"/>
          <a:stretch>
            <a:fillRect/>
          </a:stretch>
        </p:blipFill>
        <p:spPr>
          <a:xfrm>
            <a:off x="5043340" y="3308809"/>
            <a:ext cx="7148660" cy="3016577"/>
          </a:xfrm>
          <a:prstGeom prst="rect">
            <a:avLst/>
          </a:prstGeom>
        </p:spPr>
      </p:pic>
    </p:spTree>
    <p:extLst>
      <p:ext uri="{BB962C8B-B14F-4D97-AF65-F5344CB8AC3E}">
        <p14:creationId xmlns:p14="http://schemas.microsoft.com/office/powerpoint/2010/main" val="381442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BB861-C455-195B-40A6-CC2A2611C8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7C58E6B-3AE0-861E-84B5-0BC35A7B6F30}"/>
              </a:ext>
            </a:extLst>
          </p:cNvPr>
          <p:cNvSpPr txBox="1"/>
          <p:nvPr/>
        </p:nvSpPr>
        <p:spPr>
          <a:xfrm>
            <a:off x="259745" y="70701"/>
            <a:ext cx="4151999" cy="5770811"/>
          </a:xfrm>
          <a:prstGeom prst="rect">
            <a:avLst/>
          </a:prstGeom>
          <a:noFill/>
        </p:spPr>
        <p:txBody>
          <a:bodyPr wrap="square" rtlCol="0">
            <a:spAutoFit/>
          </a:bodyPr>
          <a:lstStyle/>
          <a:p>
            <a:pPr fontAlgn="ctr">
              <a:lnSpc>
                <a:spcPct val="150000"/>
              </a:lnSpc>
            </a:pPr>
            <a:r>
              <a:rPr lang="en-IN" sz="2400" b="1" i="1" u="sng" dirty="0"/>
              <a:t>Energy Management for Households:</a:t>
            </a:r>
          </a:p>
          <a:p>
            <a:pPr fontAlgn="ctr">
              <a:lnSpc>
                <a:spcPct val="150000"/>
              </a:lnSpc>
            </a:pPr>
            <a:r>
              <a:rPr lang="en-IN" b="1" i="1" dirty="0"/>
              <a:t>Insights</a:t>
            </a:r>
          </a:p>
          <a:p>
            <a:pPr marL="285750" indent="-285750" fontAlgn="ctr">
              <a:lnSpc>
                <a:spcPct val="150000"/>
              </a:lnSpc>
              <a:buFont typeface="Arial" panose="020B0604020202020204" pitchFamily="34" charset="0"/>
              <a:buChar char="•"/>
            </a:pPr>
            <a:r>
              <a:rPr lang="en-US" dirty="0"/>
              <a:t>Random Forest has lowest RMSE/MAE, making it better than other 4 models.</a:t>
            </a:r>
            <a:endParaRPr lang="en-IN" dirty="0"/>
          </a:p>
          <a:p>
            <a:pPr marL="285750" indent="-285750" fontAlgn="ctr">
              <a:lnSpc>
                <a:spcPct val="150000"/>
              </a:lnSpc>
              <a:buFont typeface="Arial" panose="020B0604020202020204" pitchFamily="34" charset="0"/>
              <a:buChar char="•"/>
            </a:pPr>
            <a:r>
              <a:rPr lang="en-US" dirty="0"/>
              <a:t>Models have very low percentage of error.</a:t>
            </a:r>
            <a:endParaRPr lang="en-IN" dirty="0"/>
          </a:p>
          <a:p>
            <a:pPr fontAlgn="ctr">
              <a:lnSpc>
                <a:spcPct val="150000"/>
              </a:lnSpc>
            </a:pPr>
            <a:r>
              <a:rPr lang="en-IN" b="1" i="1" dirty="0"/>
              <a:t>Actions</a:t>
            </a:r>
          </a:p>
          <a:p>
            <a:pPr marL="285750" indent="-285750" fontAlgn="ctr">
              <a:lnSpc>
                <a:spcPct val="150000"/>
              </a:lnSpc>
              <a:buFont typeface="Arial" panose="020B0604020202020204" pitchFamily="34" charset="0"/>
              <a:buChar char="•"/>
            </a:pPr>
            <a:r>
              <a:rPr lang="en-US" dirty="0"/>
              <a:t>Prefer Random Forest for production deployment out of the 5 models used.</a:t>
            </a:r>
            <a:endParaRPr lang="en-IN" dirty="0"/>
          </a:p>
          <a:p>
            <a:pPr marL="285750" indent="-285750" fontAlgn="ctr">
              <a:lnSpc>
                <a:spcPct val="150000"/>
              </a:lnSpc>
              <a:buFont typeface="Arial" panose="020B0604020202020204" pitchFamily="34" charset="0"/>
              <a:buChar char="•"/>
            </a:pPr>
            <a:r>
              <a:rPr lang="en-US" dirty="0"/>
              <a:t>Confirms model is suitable for predicting data with very low error percentage.</a:t>
            </a:r>
            <a:endParaRPr lang="en-IN" dirty="0"/>
          </a:p>
        </p:txBody>
      </p:sp>
      <p:pic>
        <p:nvPicPr>
          <p:cNvPr id="5" name="Picture 4">
            <a:extLst>
              <a:ext uri="{FF2B5EF4-FFF2-40B4-BE49-F238E27FC236}">
                <a16:creationId xmlns:a16="http://schemas.microsoft.com/office/drawing/2014/main" id="{86E357C2-18FA-234E-9099-850563161BB6}"/>
              </a:ext>
            </a:extLst>
          </p:cNvPr>
          <p:cNvPicPr>
            <a:picLocks noChangeAspect="1"/>
          </p:cNvPicPr>
          <p:nvPr/>
        </p:nvPicPr>
        <p:blipFill>
          <a:blip r:embed="rId2">
            <a:extLst>
              <a:ext uri="{28A0092B-C50C-407E-A947-70E740481C1C}">
                <a14:useLocalDpi xmlns:a14="http://schemas.microsoft.com/office/drawing/2010/main" val="0"/>
              </a:ext>
            </a:extLst>
          </a:blip>
          <a:srcRect l="4639" t="36662" r="3737" b="5491"/>
          <a:stretch>
            <a:fillRect/>
          </a:stretch>
        </p:blipFill>
        <p:spPr>
          <a:xfrm>
            <a:off x="4411744" y="3511485"/>
            <a:ext cx="7780256" cy="3030717"/>
          </a:xfrm>
          <a:prstGeom prst="rect">
            <a:avLst/>
          </a:prstGeom>
        </p:spPr>
      </p:pic>
      <p:pic>
        <p:nvPicPr>
          <p:cNvPr id="6" name="Picture 5">
            <a:extLst>
              <a:ext uri="{FF2B5EF4-FFF2-40B4-BE49-F238E27FC236}">
                <a16:creationId xmlns:a16="http://schemas.microsoft.com/office/drawing/2014/main" id="{D14DADEE-B6FB-6171-A6B8-A916A05ACFFA}"/>
              </a:ext>
            </a:extLst>
          </p:cNvPr>
          <p:cNvPicPr>
            <a:picLocks noChangeAspect="1"/>
          </p:cNvPicPr>
          <p:nvPr/>
        </p:nvPicPr>
        <p:blipFill>
          <a:blip r:embed="rId3">
            <a:extLst>
              <a:ext uri="{28A0092B-C50C-407E-A947-70E740481C1C}">
                <a14:useLocalDpi xmlns:a14="http://schemas.microsoft.com/office/drawing/2010/main" val="0"/>
              </a:ext>
            </a:extLst>
          </a:blip>
          <a:srcRect l="4331" t="51763" r="6056"/>
          <a:stretch>
            <a:fillRect/>
          </a:stretch>
        </p:blipFill>
        <p:spPr>
          <a:xfrm>
            <a:off x="4411744" y="202677"/>
            <a:ext cx="7780256" cy="3030718"/>
          </a:xfrm>
          <a:prstGeom prst="rect">
            <a:avLst/>
          </a:prstGeom>
        </p:spPr>
      </p:pic>
    </p:spTree>
    <p:extLst>
      <p:ext uri="{BB962C8B-B14F-4D97-AF65-F5344CB8AC3E}">
        <p14:creationId xmlns:p14="http://schemas.microsoft.com/office/powerpoint/2010/main" val="2429762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1B293-8E7A-A1D5-9E3C-F226A2453A3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5B8C103-00B8-2107-1106-1D3C0518C478}"/>
              </a:ext>
            </a:extLst>
          </p:cNvPr>
          <p:cNvSpPr txBox="1"/>
          <p:nvPr/>
        </p:nvSpPr>
        <p:spPr>
          <a:xfrm>
            <a:off x="250065" y="256145"/>
            <a:ext cx="5028946" cy="6001643"/>
          </a:xfrm>
          <a:prstGeom prst="rect">
            <a:avLst/>
          </a:prstGeom>
          <a:noFill/>
        </p:spPr>
        <p:txBody>
          <a:bodyPr wrap="square" rtlCol="0">
            <a:spAutoFit/>
          </a:bodyPr>
          <a:lstStyle/>
          <a:p>
            <a:r>
              <a:rPr lang="en-US" sz="2400" b="1" i="1" u="sng" dirty="0"/>
              <a:t>Conclusion:</a:t>
            </a:r>
          </a:p>
          <a:p>
            <a:pPr marL="285750" indent="-285750">
              <a:buFont typeface="Arial" panose="020B0604020202020204" pitchFamily="34" charset="0"/>
              <a:buChar char="•"/>
            </a:pPr>
            <a:r>
              <a:rPr lang="en-US" dirty="0"/>
              <a:t>This project successfully demonstrates the potential of machine learning in optimizing household energy consumption and supporting smarter energy management at scale.</a:t>
            </a:r>
          </a:p>
          <a:p>
            <a:pPr marL="285750" indent="-285750">
              <a:buFont typeface="Arial" panose="020B0604020202020204" pitchFamily="34" charset="0"/>
              <a:buChar char="•"/>
            </a:pPr>
            <a:r>
              <a:rPr lang="en-US" dirty="0"/>
              <a:t>Through exploratory data analysis, we uncovered clear usage patterns across time, days, and hours, offering actionable insights for both households and energy providers.</a:t>
            </a:r>
          </a:p>
          <a:p>
            <a:pPr marL="285750" indent="-285750">
              <a:buFont typeface="Arial" panose="020B0604020202020204" pitchFamily="34" charset="0"/>
              <a:buChar char="•"/>
            </a:pPr>
            <a:r>
              <a:rPr lang="en-US" dirty="0"/>
              <a:t>Multiple regression models were trained and evaluated. Among them, the Random Forest Regressor and Deep Neural Network exhibited the best performance with:</a:t>
            </a:r>
          </a:p>
          <a:p>
            <a:pPr marL="800100" lvl="1" indent="-342900">
              <a:buFont typeface="+mj-lt"/>
              <a:buAutoNum type="arabicPeriod"/>
            </a:pPr>
            <a:r>
              <a:rPr lang="en-US" dirty="0"/>
              <a:t>High R² Score</a:t>
            </a:r>
          </a:p>
          <a:p>
            <a:pPr marL="800100" lvl="1" indent="-342900">
              <a:buFont typeface="+mj-lt"/>
              <a:buAutoNum type="arabicPeriod"/>
            </a:pPr>
            <a:r>
              <a:rPr lang="en-US" dirty="0"/>
              <a:t>Low RMSE and MAE values</a:t>
            </a:r>
          </a:p>
          <a:p>
            <a:r>
              <a:rPr lang="en-US" b="1" i="1" dirty="0"/>
              <a:t>This prediction models enable:</a:t>
            </a:r>
          </a:p>
          <a:p>
            <a:pPr marL="285750" indent="-285750">
              <a:buFont typeface="Arial" panose="020B0604020202020204" pitchFamily="34" charset="0"/>
              <a:buChar char="•"/>
            </a:pPr>
            <a:r>
              <a:rPr lang="en-US" dirty="0"/>
              <a:t>Households to monitor and reduce energy bills by adjusting high-usage behaviors.</a:t>
            </a:r>
          </a:p>
          <a:p>
            <a:pPr marL="285750" indent="-285750">
              <a:buFont typeface="Arial" panose="020B0604020202020204" pitchFamily="34" charset="0"/>
              <a:buChar char="•"/>
            </a:pPr>
            <a:r>
              <a:rPr lang="en-US" dirty="0"/>
              <a:t>Energy providers to forecast demand accurately, aiding in efficient load balancing, resource planning, and smart grid integration.</a:t>
            </a:r>
          </a:p>
        </p:txBody>
      </p:sp>
      <p:pic>
        <p:nvPicPr>
          <p:cNvPr id="4098" name="Picture 2" descr="Prediction of Data using neural (Neural network 2024 simple example python)">
            <a:extLst>
              <a:ext uri="{FF2B5EF4-FFF2-40B4-BE49-F238E27FC236}">
                <a16:creationId xmlns:a16="http://schemas.microsoft.com/office/drawing/2014/main" id="{6B03739D-CF5A-C0C4-5F60-D1C7EA94F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0088" y="1415196"/>
            <a:ext cx="6712678" cy="4027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16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B7641-AB7A-A2FF-AD82-839FE1C6E91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179E57B-8826-5160-4DA5-0CABE132D967}"/>
              </a:ext>
            </a:extLst>
          </p:cNvPr>
          <p:cNvSpPr/>
          <p:nvPr/>
        </p:nvSpPr>
        <p:spPr>
          <a:xfrm>
            <a:off x="2149207" y="2460439"/>
            <a:ext cx="7555659" cy="1569660"/>
          </a:xfrm>
          <a:prstGeom prst="rect">
            <a:avLst/>
          </a:prstGeom>
          <a:noFill/>
        </p:spPr>
        <p:txBody>
          <a:bodyPr wrap="none" lIns="91440" tIns="45720" rIns="91440" bIns="45720">
            <a:spAutoFit/>
          </a:bodyPr>
          <a:lstStyle/>
          <a:p>
            <a:pPr algn="ctr"/>
            <a:r>
              <a:rPr lang="en-US" sz="96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THANK YOU</a:t>
            </a:r>
          </a:p>
        </p:txBody>
      </p:sp>
    </p:spTree>
    <p:extLst>
      <p:ext uri="{BB962C8B-B14F-4D97-AF65-F5344CB8AC3E}">
        <p14:creationId xmlns:p14="http://schemas.microsoft.com/office/powerpoint/2010/main" val="55737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FFE67-AF6B-FAB7-6E68-49F2090A880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CAD5189-1DAB-91D9-40EC-70884AFCEE82}"/>
              </a:ext>
            </a:extLst>
          </p:cNvPr>
          <p:cNvSpPr txBox="1"/>
          <p:nvPr/>
        </p:nvSpPr>
        <p:spPr>
          <a:xfrm>
            <a:off x="301486" y="244174"/>
            <a:ext cx="11589027" cy="6143348"/>
          </a:xfrm>
          <a:prstGeom prst="rect">
            <a:avLst/>
          </a:prstGeom>
          <a:noFill/>
        </p:spPr>
        <p:txBody>
          <a:bodyPr wrap="square" rtlCol="0">
            <a:spAutoFit/>
          </a:bodyPr>
          <a:lstStyle/>
          <a:p>
            <a:pPr>
              <a:lnSpc>
                <a:spcPct val="150000"/>
              </a:lnSpc>
            </a:pPr>
            <a:r>
              <a:rPr lang="en-US" sz="2400" b="1" i="1" u="sng" dirty="0"/>
              <a:t>Problem Statement: </a:t>
            </a:r>
          </a:p>
          <a:p>
            <a:pPr>
              <a:lnSpc>
                <a:spcPct val="150000"/>
              </a:lnSpc>
            </a:pPr>
            <a:r>
              <a:rPr lang="en-US" dirty="0"/>
              <a:t>In the modern world, energy management is a critical issue for both households and energy providers. Predicting energy consumption accurately enables better planning, cost reduction, and optimization of resources. The goal of this project is to develop a machine learning model that can predict household energy consumption based on historical data. Using this model, consumers can gain insights into their usage patterns, while energy providers can forecast demand more effectively.</a:t>
            </a:r>
          </a:p>
          <a:p>
            <a:pPr>
              <a:lnSpc>
                <a:spcPct val="150000"/>
              </a:lnSpc>
            </a:pPr>
            <a:endParaRPr lang="en-US" dirty="0"/>
          </a:p>
          <a:p>
            <a:pPr>
              <a:lnSpc>
                <a:spcPct val="150000"/>
              </a:lnSpc>
            </a:pPr>
            <a:r>
              <a:rPr lang="en-US" sz="2400" b="1" i="1" u="sng" dirty="0"/>
              <a:t>Business Use Cases:</a:t>
            </a:r>
          </a:p>
          <a:p>
            <a:pPr marL="285750" indent="-285750">
              <a:lnSpc>
                <a:spcPct val="150000"/>
              </a:lnSpc>
              <a:buFont typeface="Arial" panose="020B0604020202020204" pitchFamily="34" charset="0"/>
              <a:buChar char="•"/>
            </a:pPr>
            <a:r>
              <a:rPr lang="en-US" dirty="0"/>
              <a:t>Monitor energy usage, reduce bills, and </a:t>
            </a:r>
          </a:p>
          <a:p>
            <a:pPr>
              <a:lnSpc>
                <a:spcPct val="150000"/>
              </a:lnSpc>
            </a:pPr>
            <a:r>
              <a:rPr lang="en-US" dirty="0"/>
              <a:t>      promote energy-efficient habits.</a:t>
            </a:r>
          </a:p>
          <a:p>
            <a:pPr marL="285750" indent="-285750">
              <a:lnSpc>
                <a:spcPct val="150000"/>
              </a:lnSpc>
              <a:buFont typeface="Arial" panose="020B0604020202020204" pitchFamily="34" charset="0"/>
              <a:buChar char="•"/>
            </a:pPr>
            <a:r>
              <a:rPr lang="en-US" dirty="0"/>
              <a:t>Predict demand for better load management </a:t>
            </a:r>
          </a:p>
          <a:p>
            <a:pPr>
              <a:lnSpc>
                <a:spcPct val="150000"/>
              </a:lnSpc>
            </a:pPr>
            <a:r>
              <a:rPr lang="en-US" dirty="0"/>
              <a:t>      and pricing strategies.</a:t>
            </a:r>
          </a:p>
          <a:p>
            <a:pPr marL="285750" indent="-285750" fontAlgn="base">
              <a:lnSpc>
                <a:spcPct val="150000"/>
              </a:lnSpc>
              <a:buFont typeface="Arial" panose="020B0604020202020204" pitchFamily="34" charset="0"/>
              <a:buChar char="•"/>
            </a:pPr>
            <a:r>
              <a:rPr lang="en-US" dirty="0"/>
              <a:t>Identify irregular patterns indicating faults.</a:t>
            </a:r>
          </a:p>
          <a:p>
            <a:pPr marL="285750" indent="-285750" fontAlgn="base">
              <a:lnSpc>
                <a:spcPct val="150000"/>
              </a:lnSpc>
              <a:buFont typeface="Arial" panose="020B0604020202020204" pitchFamily="34" charset="0"/>
              <a:buChar char="•"/>
            </a:pPr>
            <a:r>
              <a:rPr lang="en-US" dirty="0"/>
              <a:t>Enable predictive analytics for real-time energy optimization.</a:t>
            </a:r>
          </a:p>
        </p:txBody>
      </p:sp>
      <p:pic>
        <p:nvPicPr>
          <p:cNvPr id="4" name="Picture 3">
            <a:extLst>
              <a:ext uri="{FF2B5EF4-FFF2-40B4-BE49-F238E27FC236}">
                <a16:creationId xmlns:a16="http://schemas.microsoft.com/office/drawing/2014/main" id="{8B933F35-E4D6-7CF4-7B26-C3738FADB0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8754" y="2571846"/>
            <a:ext cx="6182412" cy="3293261"/>
          </a:xfrm>
          <a:prstGeom prst="rect">
            <a:avLst/>
          </a:prstGeom>
        </p:spPr>
      </p:pic>
    </p:spTree>
    <p:extLst>
      <p:ext uri="{BB962C8B-B14F-4D97-AF65-F5344CB8AC3E}">
        <p14:creationId xmlns:p14="http://schemas.microsoft.com/office/powerpoint/2010/main" val="157835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15C64-BAAE-D78E-0380-1C8D8428ED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AD866EA-0C77-0F67-85B6-1E93991E5186}"/>
              </a:ext>
            </a:extLst>
          </p:cNvPr>
          <p:cNvSpPr txBox="1"/>
          <p:nvPr/>
        </p:nvSpPr>
        <p:spPr>
          <a:xfrm>
            <a:off x="535210" y="1012459"/>
            <a:ext cx="5394250" cy="2265364"/>
          </a:xfrm>
          <a:prstGeom prst="rect">
            <a:avLst/>
          </a:prstGeom>
          <a:noFill/>
        </p:spPr>
        <p:txBody>
          <a:bodyPr wrap="square" rtlCol="0">
            <a:spAutoFit/>
          </a:bodyPr>
          <a:lstStyle/>
          <a:p>
            <a:pPr>
              <a:lnSpc>
                <a:spcPct val="150000"/>
              </a:lnSpc>
            </a:pPr>
            <a:r>
              <a:rPr lang="en-US" sz="2400" b="1" i="1" u="sng" dirty="0"/>
              <a:t>Objective:</a:t>
            </a:r>
            <a:r>
              <a:rPr lang="en-US" dirty="0"/>
              <a:t> To explore Household energy usage data and predict </a:t>
            </a:r>
            <a:r>
              <a:rPr lang="en-IN" dirty="0"/>
              <a:t>global active power consumption from </a:t>
            </a:r>
            <a:r>
              <a:rPr lang="en-US" dirty="0"/>
              <a:t>the data by doing deep learning and neural network analysis and gain valuable insights from visualization of data</a:t>
            </a:r>
          </a:p>
        </p:txBody>
      </p:sp>
      <p:pic>
        <p:nvPicPr>
          <p:cNvPr id="3" name="Picture 2">
            <a:extLst>
              <a:ext uri="{FF2B5EF4-FFF2-40B4-BE49-F238E27FC236}">
                <a16:creationId xmlns:a16="http://schemas.microsoft.com/office/drawing/2014/main" id="{4B351B21-0066-FBF4-44D8-D7B1DF0C02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5164" y="707010"/>
            <a:ext cx="5141626" cy="5141626"/>
          </a:xfrm>
          <a:prstGeom prst="rect">
            <a:avLst/>
          </a:prstGeom>
        </p:spPr>
      </p:pic>
    </p:spTree>
    <p:extLst>
      <p:ext uri="{BB962C8B-B14F-4D97-AF65-F5344CB8AC3E}">
        <p14:creationId xmlns:p14="http://schemas.microsoft.com/office/powerpoint/2010/main" val="94934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22EE8-6B81-E5BA-2C0B-4669964293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AE65402-EA4A-51DB-85BE-85FBF3B1CA92}"/>
              </a:ext>
            </a:extLst>
          </p:cNvPr>
          <p:cNvSpPr txBox="1"/>
          <p:nvPr/>
        </p:nvSpPr>
        <p:spPr>
          <a:xfrm>
            <a:off x="609600" y="857535"/>
            <a:ext cx="10972800" cy="5293757"/>
          </a:xfrm>
          <a:prstGeom prst="rect">
            <a:avLst/>
          </a:prstGeom>
          <a:noFill/>
        </p:spPr>
        <p:txBody>
          <a:bodyPr wrap="square" rtlCol="0">
            <a:spAutoFit/>
          </a:bodyPr>
          <a:lstStyle/>
          <a:p>
            <a:r>
              <a:rPr lang="en-US" sz="2400" b="1" i="1" u="sng" dirty="0"/>
              <a:t>Concepts Used</a:t>
            </a:r>
            <a:r>
              <a:rPr lang="en-US" sz="2400" b="1" u="sng" dirty="0"/>
              <a:t>:</a:t>
            </a:r>
          </a:p>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Data Extraction</a:t>
            </a:r>
          </a:p>
          <a:p>
            <a:pPr marL="285750" indent="-285750">
              <a:buFont typeface="Arial" panose="020B0604020202020204" pitchFamily="34" charset="0"/>
              <a:buChar char="•"/>
            </a:pPr>
            <a:r>
              <a:rPr lang="en-US" dirty="0"/>
              <a:t>Streamlit</a:t>
            </a:r>
          </a:p>
          <a:p>
            <a:pPr marL="285750" indent="-285750">
              <a:buFont typeface="Arial" panose="020B0604020202020204" pitchFamily="34" charset="0"/>
              <a:buChar char="•"/>
            </a:pPr>
            <a:r>
              <a:rPr lang="en-US" dirty="0"/>
              <a:t>Deep learning</a:t>
            </a:r>
          </a:p>
          <a:p>
            <a:pPr marL="285750" indent="-285750">
              <a:buFont typeface="Arial" panose="020B0604020202020204" pitchFamily="34" charset="0"/>
              <a:buChar char="•"/>
            </a:pPr>
            <a:r>
              <a:rPr lang="en-US" dirty="0"/>
              <a:t>Neural Network</a:t>
            </a:r>
          </a:p>
          <a:p>
            <a:pPr marL="285750" indent="-285750">
              <a:buFont typeface="Arial" panose="020B0604020202020204" pitchFamily="34" charset="0"/>
              <a:buChar char="•"/>
            </a:pPr>
            <a:endParaRPr lang="en-US" dirty="0"/>
          </a:p>
          <a:p>
            <a:endParaRPr lang="en-US" dirty="0"/>
          </a:p>
          <a:p>
            <a:r>
              <a:rPr lang="en-US" sz="2400" b="1" i="1" u="sng" dirty="0"/>
              <a:t>Libraries Used:</a:t>
            </a:r>
          </a:p>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a:t>Streamlit</a:t>
            </a:r>
          </a:p>
          <a:p>
            <a:pPr marL="285750" indent="-285750">
              <a:buFont typeface="Arial" panose="020B0604020202020204" pitchFamily="34" charset="0"/>
              <a:buChar char="•"/>
            </a:pPr>
            <a:r>
              <a:rPr lang="en-US" dirty="0"/>
              <a:t>Plotly</a:t>
            </a:r>
          </a:p>
          <a:p>
            <a:pPr marL="285750" indent="-285750">
              <a:buFont typeface="Arial" panose="020B0604020202020204" pitchFamily="34" charset="0"/>
              <a:buChar char="•"/>
            </a:pPr>
            <a:r>
              <a:rPr lang="en-US" dirty="0"/>
              <a:t>Sklearn</a:t>
            </a:r>
          </a:p>
          <a:p>
            <a:pPr marL="285750" indent="-285750">
              <a:buFont typeface="Arial" panose="020B0604020202020204" pitchFamily="34" charset="0"/>
              <a:buChar char="•"/>
            </a:pPr>
            <a:r>
              <a:rPr lang="en-US" dirty="0"/>
              <a:t>Torch</a:t>
            </a:r>
          </a:p>
          <a:p>
            <a:endParaRPr lang="en-US" dirty="0"/>
          </a:p>
          <a:p>
            <a:r>
              <a:rPr lang="en-US" sz="2000" b="1" i="1" u="sng" dirty="0"/>
              <a:t>Software Tools Used:</a:t>
            </a:r>
          </a:p>
          <a:p>
            <a:pPr marL="285750" indent="-285750">
              <a:buFont typeface="Arial" panose="020B0604020202020204" pitchFamily="34" charset="0"/>
              <a:buChar char="•"/>
            </a:pPr>
            <a:r>
              <a:rPr lang="en-US" dirty="0"/>
              <a:t>Visual Studio Code</a:t>
            </a:r>
          </a:p>
        </p:txBody>
      </p:sp>
      <p:pic>
        <p:nvPicPr>
          <p:cNvPr id="1028" name="Picture 4" descr="Deep Learning | AI | The Future | DesignSpark">
            <a:extLst>
              <a:ext uri="{FF2B5EF4-FFF2-40B4-BE49-F238E27FC236}">
                <a16:creationId xmlns:a16="http://schemas.microsoft.com/office/drawing/2014/main" id="{D7F843E0-8A8B-B435-619D-B52F576C2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3720" y="3066486"/>
            <a:ext cx="6622183" cy="372248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0D38723-68B4-7238-B7A9-533611027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7928" y="69031"/>
            <a:ext cx="6657975" cy="2847975"/>
          </a:xfrm>
          <a:prstGeom prst="rect">
            <a:avLst/>
          </a:prstGeom>
        </p:spPr>
      </p:pic>
    </p:spTree>
    <p:extLst>
      <p:ext uri="{BB962C8B-B14F-4D97-AF65-F5344CB8AC3E}">
        <p14:creationId xmlns:p14="http://schemas.microsoft.com/office/powerpoint/2010/main" val="611308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6BB3C-5B76-3FC8-EB44-028BEB7AA19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7028D5F-E11C-954C-DE14-4B6CFF8462D2}"/>
              </a:ext>
            </a:extLst>
          </p:cNvPr>
          <p:cNvSpPr txBox="1"/>
          <p:nvPr/>
        </p:nvSpPr>
        <p:spPr>
          <a:xfrm>
            <a:off x="51847" y="168670"/>
            <a:ext cx="5137608" cy="2680862"/>
          </a:xfrm>
          <a:prstGeom prst="rect">
            <a:avLst/>
          </a:prstGeom>
          <a:noFill/>
        </p:spPr>
        <p:txBody>
          <a:bodyPr wrap="square" rtlCol="0">
            <a:spAutoFit/>
          </a:bodyPr>
          <a:lstStyle/>
          <a:p>
            <a:pPr>
              <a:lnSpc>
                <a:spcPct val="150000"/>
              </a:lnSpc>
            </a:pPr>
            <a:r>
              <a:rPr lang="en-US" sz="2400" b="1" i="1" u="sng" dirty="0"/>
              <a:t>Code:</a:t>
            </a:r>
          </a:p>
          <a:p>
            <a:pPr marL="285750" indent="-285750">
              <a:lnSpc>
                <a:spcPct val="150000"/>
              </a:lnSpc>
              <a:buFont typeface="Arial" panose="020B0604020202020204" pitchFamily="34" charset="0"/>
              <a:buChar char="•"/>
            </a:pPr>
            <a:r>
              <a:rPr lang="en-IN" dirty="0"/>
              <a:t>Importing required libraries</a:t>
            </a:r>
          </a:p>
          <a:p>
            <a:pPr marL="285750" indent="-285750">
              <a:lnSpc>
                <a:spcPct val="150000"/>
              </a:lnSpc>
              <a:buFont typeface="Arial" panose="020B0604020202020204" pitchFamily="34" charset="0"/>
              <a:buChar char="•"/>
            </a:pPr>
            <a:r>
              <a:rPr lang="en-IN" dirty="0"/>
              <a:t>Loading data</a:t>
            </a:r>
          </a:p>
          <a:p>
            <a:pPr marL="285750" indent="-285750">
              <a:lnSpc>
                <a:spcPct val="150000"/>
              </a:lnSpc>
              <a:buFont typeface="Arial" panose="020B0604020202020204" pitchFamily="34" charset="0"/>
              <a:buChar char="•"/>
            </a:pPr>
            <a:r>
              <a:rPr lang="en-IN" dirty="0"/>
              <a:t>Adding columns for better analysis</a:t>
            </a:r>
          </a:p>
          <a:p>
            <a:pPr marL="285750" indent="-285750">
              <a:lnSpc>
                <a:spcPct val="150000"/>
              </a:lnSpc>
              <a:buFont typeface="Arial" panose="020B0604020202020204" pitchFamily="34" charset="0"/>
              <a:buChar char="•"/>
            </a:pPr>
            <a:r>
              <a:rPr lang="en-IN" dirty="0"/>
              <a:t>Converting columns to numeric for model evaluation</a:t>
            </a:r>
          </a:p>
        </p:txBody>
      </p:sp>
      <p:pic>
        <p:nvPicPr>
          <p:cNvPr id="16" name="Picture 15">
            <a:extLst>
              <a:ext uri="{FF2B5EF4-FFF2-40B4-BE49-F238E27FC236}">
                <a16:creationId xmlns:a16="http://schemas.microsoft.com/office/drawing/2014/main" id="{1C535675-D9A8-EA41-5E82-EFC4F5E620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717" y="82484"/>
            <a:ext cx="6771588" cy="6693031"/>
          </a:xfrm>
          <a:prstGeom prst="rect">
            <a:avLst/>
          </a:prstGeom>
        </p:spPr>
      </p:pic>
      <p:pic>
        <p:nvPicPr>
          <p:cNvPr id="18" name="Picture 17">
            <a:extLst>
              <a:ext uri="{FF2B5EF4-FFF2-40B4-BE49-F238E27FC236}">
                <a16:creationId xmlns:a16="http://schemas.microsoft.com/office/drawing/2014/main" id="{C87F46A7-B17C-4DF9-5042-478837F3F7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47" y="3546801"/>
            <a:ext cx="5241303" cy="3132091"/>
          </a:xfrm>
          <a:prstGeom prst="rect">
            <a:avLst/>
          </a:prstGeom>
        </p:spPr>
      </p:pic>
      <p:sp>
        <p:nvSpPr>
          <p:cNvPr id="19" name="TextBox 18">
            <a:extLst>
              <a:ext uri="{FF2B5EF4-FFF2-40B4-BE49-F238E27FC236}">
                <a16:creationId xmlns:a16="http://schemas.microsoft.com/office/drawing/2014/main" id="{97E7CC86-81ED-B07A-B056-891F7C21B10F}"/>
              </a:ext>
            </a:extLst>
          </p:cNvPr>
          <p:cNvSpPr txBox="1"/>
          <p:nvPr/>
        </p:nvSpPr>
        <p:spPr>
          <a:xfrm>
            <a:off x="131975" y="2967334"/>
            <a:ext cx="4048544" cy="461665"/>
          </a:xfrm>
          <a:prstGeom prst="rect">
            <a:avLst/>
          </a:prstGeom>
          <a:noFill/>
        </p:spPr>
        <p:txBody>
          <a:bodyPr wrap="none" rtlCol="0">
            <a:spAutoFit/>
          </a:bodyPr>
          <a:lstStyle/>
          <a:p>
            <a:r>
              <a:rPr lang="en-US" sz="2400" b="1" i="1" u="sng" dirty="0"/>
              <a:t>Text file to CSV file conversion:</a:t>
            </a:r>
            <a:endParaRPr lang="en-IN" sz="2400" b="1" i="1" u="sng" dirty="0"/>
          </a:p>
        </p:txBody>
      </p:sp>
    </p:spTree>
    <p:extLst>
      <p:ext uri="{BB962C8B-B14F-4D97-AF65-F5344CB8AC3E}">
        <p14:creationId xmlns:p14="http://schemas.microsoft.com/office/powerpoint/2010/main" val="28328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07EBA-2580-9A22-AB73-8DC0E78CA14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2C1B4E1-C6C5-2A0D-087B-B1A2980A89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660" y="91911"/>
            <a:ext cx="7910521" cy="6674177"/>
          </a:xfrm>
          <a:prstGeom prst="rect">
            <a:avLst/>
          </a:prstGeom>
        </p:spPr>
      </p:pic>
      <p:sp>
        <p:nvSpPr>
          <p:cNvPr id="4" name="TextBox 3">
            <a:extLst>
              <a:ext uri="{FF2B5EF4-FFF2-40B4-BE49-F238E27FC236}">
                <a16:creationId xmlns:a16="http://schemas.microsoft.com/office/drawing/2014/main" id="{78DEF3A4-FA1F-D5A1-808B-52B25E366CB1}"/>
              </a:ext>
            </a:extLst>
          </p:cNvPr>
          <p:cNvSpPr txBox="1"/>
          <p:nvPr/>
        </p:nvSpPr>
        <p:spPr>
          <a:xfrm>
            <a:off x="461913" y="1781667"/>
            <a:ext cx="3525625" cy="1849865"/>
          </a:xfrm>
          <a:prstGeom prst="rect">
            <a:avLst/>
          </a:prstGeom>
          <a:noFill/>
        </p:spPr>
        <p:txBody>
          <a:bodyPr wrap="square" rtlCol="0">
            <a:spAutoFit/>
          </a:bodyPr>
          <a:lstStyle/>
          <a:p>
            <a:pPr>
              <a:lnSpc>
                <a:spcPct val="150000"/>
              </a:lnSpc>
            </a:pPr>
            <a:r>
              <a:rPr lang="en-US" sz="2400" b="1" i="1" u="sng" dirty="0"/>
              <a:t>Code:</a:t>
            </a:r>
            <a:endParaRPr lang="en-IN" sz="2400" b="1" i="1" u="sng" dirty="0"/>
          </a:p>
          <a:p>
            <a:pPr marL="342900" indent="-342900">
              <a:lnSpc>
                <a:spcPct val="150000"/>
              </a:lnSpc>
              <a:buFont typeface="Arial" panose="020B0604020202020204" pitchFamily="34" charset="0"/>
              <a:buChar char="•"/>
            </a:pPr>
            <a:r>
              <a:rPr lang="en-IN" dirty="0"/>
              <a:t>Removing outliners from data.</a:t>
            </a:r>
          </a:p>
          <a:p>
            <a:pPr marL="342900" indent="-342900">
              <a:lnSpc>
                <a:spcPct val="150000"/>
              </a:lnSpc>
              <a:buFont typeface="Arial" panose="020B0604020202020204" pitchFamily="34" charset="0"/>
              <a:buChar char="•"/>
            </a:pPr>
            <a:r>
              <a:rPr lang="en-IN" dirty="0"/>
              <a:t>Performing Exploratory Data Analysis.</a:t>
            </a:r>
          </a:p>
        </p:txBody>
      </p:sp>
    </p:spTree>
    <p:extLst>
      <p:ext uri="{BB962C8B-B14F-4D97-AF65-F5344CB8AC3E}">
        <p14:creationId xmlns:p14="http://schemas.microsoft.com/office/powerpoint/2010/main" val="949168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91735-9168-CEDC-7A16-8502DD08AD0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CF17202-03BA-D23F-1F93-6ABDD9AA1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477" y="63631"/>
            <a:ext cx="7733122" cy="6730738"/>
          </a:xfrm>
          <a:prstGeom prst="rect">
            <a:avLst/>
          </a:prstGeom>
        </p:spPr>
      </p:pic>
      <p:sp>
        <p:nvSpPr>
          <p:cNvPr id="4" name="TextBox 3">
            <a:extLst>
              <a:ext uri="{FF2B5EF4-FFF2-40B4-BE49-F238E27FC236}">
                <a16:creationId xmlns:a16="http://schemas.microsoft.com/office/drawing/2014/main" id="{00F4CC94-7DCE-0967-0E09-C37FCA0FD2A6}"/>
              </a:ext>
            </a:extLst>
          </p:cNvPr>
          <p:cNvSpPr txBox="1"/>
          <p:nvPr/>
        </p:nvSpPr>
        <p:spPr>
          <a:xfrm>
            <a:off x="461913" y="1781667"/>
            <a:ext cx="3525625" cy="2680862"/>
          </a:xfrm>
          <a:prstGeom prst="rect">
            <a:avLst/>
          </a:prstGeom>
          <a:noFill/>
        </p:spPr>
        <p:txBody>
          <a:bodyPr wrap="square" rtlCol="0">
            <a:spAutoFit/>
          </a:bodyPr>
          <a:lstStyle/>
          <a:p>
            <a:pPr>
              <a:lnSpc>
                <a:spcPct val="150000"/>
              </a:lnSpc>
            </a:pPr>
            <a:r>
              <a:rPr lang="en-US" sz="2400" b="1" i="1" u="sng" dirty="0"/>
              <a:t>Code:</a:t>
            </a:r>
            <a:endParaRPr lang="en-IN" sz="2400" b="1" i="1" u="sng" dirty="0"/>
          </a:p>
          <a:p>
            <a:pPr marL="342900" indent="-342900">
              <a:lnSpc>
                <a:spcPct val="150000"/>
              </a:lnSpc>
              <a:buFont typeface="Arial" panose="020B0604020202020204" pitchFamily="34" charset="0"/>
              <a:buChar char="•"/>
            </a:pPr>
            <a:r>
              <a:rPr lang="en-IN" dirty="0"/>
              <a:t>Creating training and test data</a:t>
            </a:r>
          </a:p>
          <a:p>
            <a:pPr marL="342900" indent="-342900">
              <a:lnSpc>
                <a:spcPct val="150000"/>
              </a:lnSpc>
              <a:buFont typeface="Arial" panose="020B0604020202020204" pitchFamily="34" charset="0"/>
              <a:buChar char="•"/>
            </a:pPr>
            <a:r>
              <a:rPr lang="en-IN" dirty="0"/>
              <a:t>Implementing deep learning models.</a:t>
            </a:r>
          </a:p>
          <a:p>
            <a:pPr marL="342900" indent="-342900">
              <a:lnSpc>
                <a:spcPct val="150000"/>
              </a:lnSpc>
              <a:buFont typeface="Arial" panose="020B0604020202020204" pitchFamily="34" charset="0"/>
              <a:buChar char="•"/>
            </a:pPr>
            <a:r>
              <a:rPr lang="en-IN" dirty="0"/>
              <a:t>Training model.</a:t>
            </a:r>
          </a:p>
          <a:p>
            <a:pPr marL="342900" indent="-342900">
              <a:lnSpc>
                <a:spcPct val="150000"/>
              </a:lnSpc>
              <a:buFont typeface="Arial" panose="020B0604020202020204" pitchFamily="34" charset="0"/>
              <a:buChar char="•"/>
            </a:pPr>
            <a:r>
              <a:rPr lang="en-IN" dirty="0"/>
              <a:t>Predicting using model.</a:t>
            </a:r>
            <a:endParaRPr lang="en-US" dirty="0"/>
          </a:p>
        </p:txBody>
      </p:sp>
    </p:spTree>
    <p:extLst>
      <p:ext uri="{BB962C8B-B14F-4D97-AF65-F5344CB8AC3E}">
        <p14:creationId xmlns:p14="http://schemas.microsoft.com/office/powerpoint/2010/main" val="165736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1BEEF-64EA-0EB2-DEED-C3F814031A9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8E910A4-87CB-F79F-76A6-285633A795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2636" y="89554"/>
            <a:ext cx="7855670" cy="6678891"/>
          </a:xfrm>
          <a:prstGeom prst="rect">
            <a:avLst/>
          </a:prstGeom>
        </p:spPr>
      </p:pic>
      <p:sp>
        <p:nvSpPr>
          <p:cNvPr id="4" name="TextBox 3">
            <a:extLst>
              <a:ext uri="{FF2B5EF4-FFF2-40B4-BE49-F238E27FC236}">
                <a16:creationId xmlns:a16="http://schemas.microsoft.com/office/drawing/2014/main" id="{082F2AED-BDC0-E1C4-CB3E-274D2AA81314}"/>
              </a:ext>
            </a:extLst>
          </p:cNvPr>
          <p:cNvSpPr txBox="1"/>
          <p:nvPr/>
        </p:nvSpPr>
        <p:spPr>
          <a:xfrm>
            <a:off x="518474" y="1564851"/>
            <a:ext cx="3525625" cy="2680862"/>
          </a:xfrm>
          <a:prstGeom prst="rect">
            <a:avLst/>
          </a:prstGeom>
          <a:noFill/>
        </p:spPr>
        <p:txBody>
          <a:bodyPr wrap="square" rtlCol="0">
            <a:spAutoFit/>
          </a:bodyPr>
          <a:lstStyle/>
          <a:p>
            <a:pPr>
              <a:lnSpc>
                <a:spcPct val="150000"/>
              </a:lnSpc>
            </a:pPr>
            <a:r>
              <a:rPr lang="en-US" sz="2400" b="1" i="1" u="sng" dirty="0"/>
              <a:t>Code:</a:t>
            </a:r>
            <a:endParaRPr lang="en-IN" sz="2400" b="1" i="1" u="sng" dirty="0"/>
          </a:p>
          <a:p>
            <a:pPr marL="342900" indent="-342900">
              <a:lnSpc>
                <a:spcPct val="150000"/>
              </a:lnSpc>
              <a:buFont typeface="Arial" panose="020B0604020202020204" pitchFamily="34" charset="0"/>
              <a:buChar char="•"/>
            </a:pPr>
            <a:r>
              <a:rPr lang="en-IN" dirty="0"/>
              <a:t>Visualizing actual vs predicted values.</a:t>
            </a:r>
          </a:p>
          <a:p>
            <a:pPr marL="342900" indent="-342900">
              <a:lnSpc>
                <a:spcPct val="150000"/>
              </a:lnSpc>
              <a:buFont typeface="Arial" panose="020B0604020202020204" pitchFamily="34" charset="0"/>
              <a:buChar char="•"/>
            </a:pPr>
            <a:r>
              <a:rPr lang="en-IN" dirty="0"/>
              <a:t>Viewing metrics for selected model.</a:t>
            </a:r>
          </a:p>
          <a:p>
            <a:pPr marL="342900" indent="-342900">
              <a:lnSpc>
                <a:spcPct val="150000"/>
              </a:lnSpc>
              <a:buFont typeface="Arial" panose="020B0604020202020204" pitchFamily="34" charset="0"/>
              <a:buChar char="•"/>
            </a:pPr>
            <a:r>
              <a:rPr lang="en-IN" dirty="0"/>
              <a:t>Plotting Residuals.</a:t>
            </a:r>
          </a:p>
        </p:txBody>
      </p:sp>
    </p:spTree>
    <p:extLst>
      <p:ext uri="{BB962C8B-B14F-4D97-AF65-F5344CB8AC3E}">
        <p14:creationId xmlns:p14="http://schemas.microsoft.com/office/powerpoint/2010/main" val="427980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6A27E-FB12-4E3B-3B1D-535EF76F3C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B8FA3E5-9171-9C02-7AB0-F8314DDDF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3231" y="49490"/>
            <a:ext cx="7964501" cy="6759019"/>
          </a:xfrm>
          <a:prstGeom prst="rect">
            <a:avLst/>
          </a:prstGeom>
        </p:spPr>
      </p:pic>
      <p:sp>
        <p:nvSpPr>
          <p:cNvPr id="4" name="TextBox 3">
            <a:extLst>
              <a:ext uri="{FF2B5EF4-FFF2-40B4-BE49-F238E27FC236}">
                <a16:creationId xmlns:a16="http://schemas.microsoft.com/office/drawing/2014/main" id="{52D38BAC-F57C-1187-2503-470BB4F2F694}"/>
              </a:ext>
            </a:extLst>
          </p:cNvPr>
          <p:cNvSpPr txBox="1"/>
          <p:nvPr/>
        </p:nvSpPr>
        <p:spPr>
          <a:xfrm>
            <a:off x="443059" y="1564851"/>
            <a:ext cx="3525625" cy="1849865"/>
          </a:xfrm>
          <a:prstGeom prst="rect">
            <a:avLst/>
          </a:prstGeom>
          <a:noFill/>
        </p:spPr>
        <p:txBody>
          <a:bodyPr wrap="square" rtlCol="0">
            <a:spAutoFit/>
          </a:bodyPr>
          <a:lstStyle/>
          <a:p>
            <a:pPr>
              <a:lnSpc>
                <a:spcPct val="150000"/>
              </a:lnSpc>
            </a:pPr>
            <a:r>
              <a:rPr lang="en-US" sz="2400" b="1" i="1" u="sng" dirty="0"/>
              <a:t>Code:</a:t>
            </a:r>
            <a:endParaRPr lang="en-IN" sz="2400" b="1" i="1" u="sng" dirty="0"/>
          </a:p>
          <a:p>
            <a:pPr marL="342900" indent="-342900">
              <a:lnSpc>
                <a:spcPct val="150000"/>
              </a:lnSpc>
              <a:buFont typeface="Arial" panose="020B0604020202020204" pitchFamily="34" charset="0"/>
              <a:buChar char="•"/>
            </a:pPr>
            <a:r>
              <a:rPr lang="en-IN" dirty="0"/>
              <a:t>Comparing all models performance.</a:t>
            </a:r>
          </a:p>
          <a:p>
            <a:pPr marL="342900" indent="-342900">
              <a:lnSpc>
                <a:spcPct val="150000"/>
              </a:lnSpc>
              <a:buFont typeface="Arial" panose="020B0604020202020204" pitchFamily="34" charset="0"/>
              <a:buChar char="•"/>
            </a:pPr>
            <a:r>
              <a:rPr lang="en-IN" dirty="0"/>
              <a:t>Plotting metrics.</a:t>
            </a:r>
          </a:p>
        </p:txBody>
      </p:sp>
    </p:spTree>
    <p:extLst>
      <p:ext uri="{BB962C8B-B14F-4D97-AF65-F5344CB8AC3E}">
        <p14:creationId xmlns:p14="http://schemas.microsoft.com/office/powerpoint/2010/main" val="917879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532</Words>
  <Application>Microsoft Office PowerPoint</Application>
  <PresentationFormat>Widescreen</PresentationFormat>
  <Paragraphs>83</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Surendar</dc:creator>
  <cp:lastModifiedBy>R Surendar</cp:lastModifiedBy>
  <cp:revision>34</cp:revision>
  <dcterms:created xsi:type="dcterms:W3CDTF">2025-06-26T05:42:51Z</dcterms:created>
  <dcterms:modified xsi:type="dcterms:W3CDTF">2025-06-26T07:46:19Z</dcterms:modified>
</cp:coreProperties>
</file>