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8" r:id="rId5"/>
    <p:sldId id="282" r:id="rId6"/>
    <p:sldId id="283" r:id="rId7"/>
    <p:sldId id="265" r:id="rId8"/>
    <p:sldId id="266" r:id="rId9"/>
    <p:sldId id="259" r:id="rId10"/>
    <p:sldId id="260" r:id="rId11"/>
    <p:sldId id="261" r:id="rId12"/>
    <p:sldId id="279" r:id="rId13"/>
    <p:sldId id="262" r:id="rId14"/>
    <p:sldId id="263" r:id="rId15"/>
    <p:sldId id="280" r:id="rId16"/>
    <p:sldId id="267" r:id="rId17"/>
    <p:sldId id="268" r:id="rId18"/>
    <p:sldId id="281"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34" autoAdjust="0"/>
    <p:restoredTop sz="94660"/>
  </p:normalViewPr>
  <p:slideViewPr>
    <p:cSldViewPr snapToGrid="0">
      <p:cViewPr varScale="1">
        <p:scale>
          <a:sx n="81" d="100"/>
          <a:sy n="81" d="100"/>
        </p:scale>
        <p:origin x="76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3:33.712"/>
    </inkml:context>
    <inkml:brush xml:id="br0">
      <inkml:brushProperty name="width" value="0.05" units="cm"/>
      <inkml:brushProperty name="height" value="0.05" units="cm"/>
    </inkml:brush>
  </inkml:definitions>
  <inkml:trace contextRef="#ctx0" brushRef="#br0">0 0 23623,'22'22'0,"108"-22"0,-152-22 0,-108 22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3:44.723"/>
    </inkml:context>
    <inkml:brush xml:id="br0">
      <inkml:brushProperty name="width" value="0.1" units="cm"/>
      <inkml:brushProperty name="height" value="0.1" units="cm"/>
      <inkml:brushProperty name="color" value="#AE198D"/>
      <inkml:brushProperty name="inkEffects" value="galaxy"/>
      <inkml:brushProperty name="anchorX" value="0"/>
      <inkml:brushProperty name="anchorY" value="0"/>
      <inkml:brushProperty name="scaleFactor" value="0.5"/>
    </inkml:brush>
  </inkml:definitions>
  <inkml:trace contextRef="#ctx0" brushRef="#br0">18 1 24575,'4'24'0,"-26"-12"0,46-9 0,-19 22 0,5-47 0,15 25 0,-43-20 0,29-5 0,-33 33 0,5-28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4:07.075"/>
    </inkml:context>
    <inkml:brush xml:id="br0">
      <inkml:brushProperty name="width" value="0.1" units="cm"/>
      <inkml:brushProperty name="height" value="0.1"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4:10.518"/>
    </inkml:context>
    <inkml:brush xml:id="br0">
      <inkml:brushProperty name="width" value="0.1" units="cm"/>
      <inkml:brushProperty name="height" value="0.1" units="cm"/>
      <inkml:brushProperty name="color" value="#FFC114"/>
    </inkml:brush>
  </inkml:definitions>
  <inkml:trace contextRef="#ctx0" brushRef="#br0">1 134 24575,'8'-1'0,"-1"-1"0,1 0 0,-1 0 0,0-1 0,0 0 0,0 0 0,0 0 0,10-8 0,4 0 0,6-4 0,-19 10 0,0 1 0,0-1 0,0 1 0,1 1 0,0 0 0,-1 0 0,16-3 0,-21 7 0,0 0 0,0-1 0,-1 1 0,1 1 0,0-1 0,-1 0 0,1 0 0,-1 1 0,1 0 0,-1-1 0,1 1 0,-1 0 0,0 0 0,0 0 0,0 1 0,0-1 0,-1 0 0,3 5 0,22 19 0,-15-20 0,-1-2 0,1 1 0,0-2 0,0 1 0,1-2 0,-1 1 0,1-1 0,0-1 0,16 0 0,-127-1 0,-106-4 0,196 3 0,1 0 0,-1-1 0,1 0 0,-1 0 0,1-1 0,-9-4 0,16 7 0,-1-1 0,1 1 0,-1-1 0,1 0 0,-1 0 0,1 1 0,0-1 0,0 0 0,-1 0 0,1 0 0,0 0 0,0 0 0,0-1 0,0 1 0,0 0 0,0 0 0,0-1 0,1 1 0,-1-1 0,0 1 0,1-1 0,-1 1 0,1-1 0,0 1 0,-1-1 0,1 1 0,0-1 0,0 1 0,0-1 0,0 1 0,0-1 0,0 0 0,0 1 0,1-1 0,-1 1 0,1-1 0,-1 1 0,1-1 0,-1 1 0,2-3 0,0 2 0,0-1 0,0 1 0,1-1 0,-1 1 0,1 0 0,-1-1 0,1 1 0,0 1 0,0-1 0,0 0 0,0 1 0,0-1 0,0 1 0,4-1 0,49-11 0,-46 11 0,41-5 0,1 2 0,79 2 0,-146 5 0,-1 1 0,1 0 0,-29 11 0,-62 26 0,103-39 0,-39 20 0,41-20 0,-1-1 0,0 1 0,1 0 0,-1 0 0,1 0 0,-1 0 0,1 1 0,-1-1 0,1 0 0,0 1 0,0-1 0,0 0 0,0 1 0,0 0 0,0-1 0,0 1 0,0-1 0,0 1 0,0 3 0,1-4 0,1 0 0,-1 0 0,1-1 0,-1 1 0,1 0 0,-1 0 0,1 0 0,-1 0 0,1-1 0,0 1 0,-1 0 0,1-1 0,0 1 0,0-1 0,0 1 0,0 0 0,-1-1 0,1 0 0,0 1 0,0-1 0,0 0 0,0 1 0,0-1 0,0 0 0,0 0 0,1 0 0,32 4 0,-30-3 0,110 0 0,-148 5 0,-43 12 0,-14 3 0,146-42 0,-52 20 0,1-1 0,-1 0 0,1 0 0,-1 0 0,0 0 0,1-1 0,-1 1 0,0-1 0,-1 0 0,1 0 0,0 0 0,-1 0 0,0 0 0,1 0 0,-1-1 0,-1 1 0,1-1 0,2-6 0,-3 8 0,-1-1 0,0 1 0,1 0 0,-1 0 0,0 0 0,0-1 0,0 1 0,0 0 0,-1 0 0,1-1 0,-1 1 0,1 0 0,-1 0 0,0 0 0,1 0 0,-1 0 0,0 0 0,-1 0 0,1 0 0,0 0 0,0 0 0,-1 0 0,1 1 0,-1-1 0,0 1 0,1-1 0,-1 1 0,0 0 0,0-1 0,0 1 0,0 0 0,0 0 0,0 0 0,-4 0 0,-6-3 0,-1 1 0,0 0 0,1 1 0,-1 1 0,0 0 0,-26 2 0,38-1-73,0 0 41,1 0-1,0 0 1,-1 0 0,1 0 0,0-1-1,-1 1 1,1 0 0,-1 0-1,1 0 1,0 0 0,-1 0-1,1 0 1,-1 1 0,1-1 0,0 0-1,-1 0 1,1 0 0,0 0-1,-1 0 1,1 0 0,0 1-1,-1-1 1,1 0 0,0 0 0,-1 1-1,1-1 1,0 0 0,-1 0-1,1 1 1,0-1 0,0 0-1,0 1 1,-1-1 0,1 0 0,0 1-1,0-1 1,0 0 0,0 1-1,-1 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4:20.304"/>
    </inkml:context>
    <inkml:brush xml:id="br0">
      <inkml:brushProperty name="width" value="0.1" units="cm"/>
      <inkml:brushProperty name="height" value="0.1" units="cm"/>
      <inkml:brushProperty name="color" value="#FFC114"/>
    </inkml:brush>
  </inkml:definitions>
  <inkml:trace contextRef="#ctx0" brushRef="#br0">0 209 24575,'229'0'0,"-227"0"0,-1 1 0,1-1 0,0 0 0,-1 0 0,1 0 0,0 0 0,-1-1 0,1 1 0,-1 0 0,1-1 0,0 1 0,-1-1 0,1 1 0,-1-1 0,1 0 0,1-1 0,-3 2 0,0-1 0,0 0 0,0 1 0,0-1 0,0 0 0,-1 1 0,1-1 0,0 1 0,0-1 0,-1 1 0,1-1 0,0 0 0,-1 1 0,1-1 0,0 1 0,-1-1 0,1 1 0,-1 0 0,1-1 0,-1 1 0,1-1 0,-1 1 0,1 0 0,-1-1 0,0 1 0,0 0 0,-52-25 0,49 24 0,0-1 0,0 1 0,0-1 0,1 0 0,-1 0 0,0 0 0,-5-5 0,8 5 0,0 1 0,-1 0 0,1-1 0,1 1 0,-1 0 0,0-1 0,0 1 0,1-1 0,-1 0 0,0 1 0,1-1 0,0 1 0,-1-1 0,1 0 0,0 1 0,0-1 0,0 0 0,0 1 0,0-1 0,1-2 0,-1 3 0,0 1 0,-1-1 0,1 1 0,0 0 0,0-1 0,0 1 0,0-1 0,-1 1 0,1 0 0,0-1 0,0 1 0,-1 0 0,1 0 0,0-1 0,0 1 0,-1 0 0,1-1 0,0 1 0,-1 0 0,1 0 0,0 0 0,-1-1 0,1 1 0,-1 0 0,1 0 0,0 0 0,-1 0 0,1 0 0,-1 0 0,1 0 0,0 0 0,-1 0 0,1 0 0,-1 0 0,1 0 0,0 0 0,-1 0 0,1 0 0,-1 0 0,1 0 0,0 0 0,-1 1 0,0-1 0,-23 7 0,20-6 0,-61 14 0,65-15 0,0 0 0,0 0 0,-1 0 0,1 0 0,0 0 0,0 0 0,0 0 0,0 0 0,-1 0 0,1 0 0,0 0 0,0 0 0,0 0 0,0 0 0,-1 0 0,1 1 0,0-1 0,0 0 0,0 0 0,0 0 0,0 0 0,-1 0 0,1 0 0,0 0 0,0 0 0,0 1 0,0-1 0,0 0 0,0 0 0,0 0 0,0 0 0,-1 0 0,1 1 0,0-1 0,0 0 0,0 0 0,0 0 0,0 0 0,0 1 0,0-1 0,0 0 0,0 0 0,0 0 0,0 0 0,0 1 0,0-1 0,0 0 0,0 0 0,0 0 0,0 1 0,10 5 0,16 3 0,48 9 0,81 15 0,-153-33 0,0 0 0,-1 1 0,1-1 0,0 0 0,-1 0 0,1 0 0,0 0 0,0 0 0,-1-1 0,1 1 0,0 0 0,-1-1 0,1 1 0,0-1 0,-1 0 0,1 1 0,-1-1 0,1 0 0,-1 0 0,1 0 0,-1 0 0,0 0 0,1-1 0,-1 1 0,0 0 0,2-3 0,-3 3 0,1-1 0,-1 0 0,1 0 0,-1 0 0,0 1 0,0-1 0,0 0 0,0 0 0,0 0 0,0 0 0,-1 1 0,1-1 0,-1 0 0,1 0 0,-1 1 0,1-1 0,-1 0 0,0 1 0,0-1 0,0 0 0,0 1 0,0-1 0,0 1 0,0 0 0,-3-3 0,-2-2 0,0 0 0,-1 0 0,0 0 0,0 1 0,0 0 0,-1 0 0,1 1 0,-1 0 0,0 0 0,-1 1 0,1 0 0,0 1 0,-13-3 0,19 5 0,1 0 0,0 0 0,0 0 0,-1 0 0,1 0 0,0 0 0,0 1 0,0-1 0,0 0 0,-1 1 0,1-1 0,0 1 0,0-1 0,0 1 0,0-1 0,0 1 0,0 0 0,0 0 0,0-1 0,0 1 0,0 0 0,1 0 0,-2 1 0,1 1 0,0-1 0,0 0 0,0 0 0,0 1 0,1-1 0,-1 0 0,1 1 0,-1-1 0,1 1 0,0 4 0,1 1 0,-1 0 0,2 0 0,-1 0 0,1 0 0,0 0 0,4 7 0,-1-3 0,1 0 0,1-1 0,0 0 0,0 0 0,18 19 0,-19-24 0,0 0 0,0-1 0,0 1 0,1-1 0,0-1 0,0 1 0,1-1 0,-1-1 0,1 1 0,9 2 0,-17-6 0,0 0 0,0 0 0,1 0 0,-1 1 0,0-1 0,0 0 0,0 0 0,1 0 0,-1 0 0,0 0 0,0 0 0,1 0 0,-1 0 0,0 0 0,0 0 0,0 0 0,1 0 0,-1 0 0,0 0 0,0 0 0,0 0 0,1-1 0,-1 1 0,0 0 0,0 0 0,0 0 0,1 0 0,-1 0 0,0 0 0,0-1 0,0 1 0,0 0 0,1 0 0,-1 0 0,0 0 0,0-1 0,0 1 0,0 0 0,0 0 0,0 0 0,0-1 0,1 1 0,-1 0 0,0 0 0,-3-14 0,-12-16 0,14 28 0,-14-25 0,-3 1 0,0 0 0,-40-43 0,50 56 0,8 13 0,0-1 0,0 1 0,-1-1 0,1 0 0,0 1 0,0-1 0,-1 1 0,1-1 0,0 1 0,-1-1 0,1 1 0,-1 0 0,1-1 0,-1 1 0,1-1 0,-1 1 0,1 0 0,-1-1 0,1 1 0,-1 0 0,1 0 0,-2-1 0,1 0 0,-1 1 0,0-1 0,0 0 0,0 0 0,1 0 0,-1 0 0,0 0 0,1-1 0,-1 1 0,1 0 0,-1-1 0,1 1 0,0-1 0,0 0 0,0 1 0,0-1 0,0 0 0,0 0 0,0 1 0,0-1 0,1 0 0,-1 0 0,1 0 0,-1 0 0,1 0 0,0 0 0,0 0 0,0 0 0,0 0 0,0 0 0,0 0 0,1 0 0,-1 0 0,0 0 0,1 0 0,0 0 0,-1 0 0,1 0 0,0 1 0,0-1 0,0 0 0,0 1 0,1-1 0,-1 0 0,0 1 0,1-1 0,-1 1 0,1 0 0,-1 0 0,1-1 0,0 1 0,-1 0 0,4-1 0,0 0 0,-1 0 0,1 0 0,-1 0 0,1 1 0,0 0 0,0 0 0,-1 0 0,1 1 0,0 0 0,0 0 0,0 0 0,0 0 0,-1 1 0,1-1 0,0 1 0,0 1 0,-1-1 0,1 1 0,-1-1 0,1 1 0,-1 1 0,1-1 0,-1 0 0,4 5 0,3 2 0,-2 0 0,1 1 0,-1 1 0,-1-1 0,0 1 0,0 1 0,8 18 0,-11-23 0,0 0 0,0 1 0,1-1 0,0-1 0,0 1 0,0-1 0,1 0 0,0-1 0,0 0 0,1 0 0,-1 0 0,1-1 0,0 0 0,17 5 0,6 1 0,1-2 0,55 7 0,-68-13 0,36 4 0,-1-2 0,62-5 0,-142 0 0,1-2 0,0-1 0,-39-10 0,-90-31 0,153 45 0,1 0 0,-1 0 0,0 0 0,0 0 0,1 0 0,-1 0 0,0-1 0,1 1 0,-1 0 0,0-1 0,0 1 0,1 0 0,-1-1 0,1 1 0,-1-1 0,0 1 0,1-1 0,-1 1 0,1-1 0,-1 1 0,0-2 0,15-2 0,36 2 0,-45 2 0,21-1 0,-15 0 0,0 0 0,0 1 0,0 1 0,16 2 0,-26-3 0,-1 0 0,0 0 0,0 1 0,0-1 0,0 0 0,0 0 0,0 0 0,0 0 0,1 0 0,-1 0 0,0 0 0,0 0 0,0 0 0,0 0 0,0 1 0,0-1 0,0 0 0,0 0 0,0 0 0,0 0 0,0 0 0,0 0 0,0 1 0,0-1 0,0 0 0,0 0 0,0 0 0,0 0 0,0 0 0,0 0 0,0 1 0,0-1 0,0 0 0,0 0 0,0 0 0,0 0 0,0 0 0,0 0 0,0 1 0,0-1 0,0 0 0,0 0 0,0 0 0,0 0 0,0 0 0,0 0 0,-1 0 0,1 0 0,0 0 0,0 1 0,0-1 0,0 0 0,0 0 0,0 0 0,0 0 0,-1 0 0,1 0 0,0 0 0,0 0 0,0 0 0,0 0 0,0 0 0,0 0 0,-1 0 0,1 0 0,0 0 0,0 0 0,0 0 0,-11 6 0,-22 4 0,0 0 0,0-2 0,-68 7 0,231-6 0,147 30 0,-264-34 0,-28-6 0,7-1 0,1 0 0,0-1 0,1 0 0,-1 0 0,0 0 0,1-1 0,-10-7 0,-44-41 0,11 10 0,35 32 0,0 0 0,0 1 0,-1 1 0,-28-12 0,38 16 0,14 2 0,19 1 0,-26 1 0,26 0 0,39 6 0,-60-5 0,1 0 0,-1 0 0,0 1 0,0 0 0,0 1 0,0-1 0,-1 1 0,1 1 0,-1-1 0,11 8 0,-16-10 0,0 0 0,0 0 0,0-1 0,0 1 0,-1 0 0,1 0 0,0 0 0,0 0 0,-1 0 0,1 0 0,-1 0 0,1 0 0,-1 0 0,1 0 0,-1 0 0,1 0 0,-1 0 0,0 0 0,0 1 0,0-1 0,0 0 0,0 0 0,0 0 0,0 2 0,-1-1 0,1 0 0,-1-1 0,0 1 0,0-1 0,0 1 0,0-1 0,0 0 0,-1 1 0,1-1 0,0 0 0,0 0 0,-1 0 0,1 0 0,-3 1 0,-7 4 0,1-1 0,-1-1 0,-21 6 0,27-8 0,-1-1 0,0 1 0,0 0 0,0 1 0,1-1 0,-1 1 0,1 0 0,-1 0 0,-6 7 0,10-9 0,1 0 0,0 1 0,0-1 0,0 1 0,0 0 0,0-1 0,0 1 0,0 0 0,1 0 0,-1-1 0,1 1 0,-1 0 0,1 0 0,-1 0 0,1 0 0,0 0 0,0 0 0,0 0 0,0-1 0,1 1 0,-1 0 0,0 0 0,1 0 0,-1 0 0,1 0 0,0-1 0,-1 1 0,1 0 0,0 0 0,0-1 0,2 4 0,6 6 0,-8-9 0,1-1 0,-1 1 0,0 0 0,0 0 0,1 0 0,-1 0 0,0 0 0,0 0 0,-1 0 0,2 3 0,1-3 0,0-1 0,0 1 0,1 0 0,-1-1 0,1 1 0,-1-1 0,1 0 0,0 0 0,-1-1 0,1 1 0,4-1 0,2 2 0,5 2 0,1-1 0,-1-1 0,1-1 0,26 0 0,-37-1 0,-1 0 0,1-1 0,-1 0 0,1 0 0,-1 0 0,1 0 0,-1-1 0,0 0 0,0 0 0,1 0 0,-2 0 0,1-1 0,0 1 0,0-1 0,-1 0 0,1 0 0,-1-1 0,0 1 0,0-1 0,3-5 0,11-23 0,-15 28 0,0-1 0,0 0 0,0 1 0,1-1 0,0 1 0,-1-1 0,2 1 0,-1 0 0,0 1 0,1-1 0,0 1 0,0-1 0,0 1 0,0 0 0,0 0 0,5-2 0,-4 3 0,6-2 0,-1-1 0,1 2 0,11-3 0,-20 6 0,1-1 0,-1 1 0,0 0 0,0 0 0,0 0 0,0 0 0,1 0 0,-1 1 0,4 0 0,-5-1 0,-1 1 0,1-1 0,0 1 0,0-1 0,-1 0 0,1 1 0,0 0 0,-1-1 0,1 1 0,-1-1 0,1 1 0,-1 0 0,1-1 0,-1 1 0,1 0 0,-1 0 0,1-1 0,-1 1 0,0 0 0,0 0 0,1-1 0,-1 1 0,0 0 0,0 0 0,0 1 0,0-2 0,1 1 0,-1 0 0,0 0 0,0-1 0,0 1 0,0 0 0,0 0 0,0-1 0,0 1 0,0 0 0,0-1 0,-1 1 0,1 0 0,0 0 0,0-1 0,-1 1 0,1 0 0,0-1 0,-1 1 0,1-1 0,0 1 0,-1 0 0,1-1 0,-1 1 0,1-1 0,-1 1 0,1-1 0,-1 1 0,0-1 0,-1 1 0,1-1 0,-1 0 0,1 0 0,0 0 0,-1 0 0,1 0 0,-1 0 0,1 0 0,0 0 0,-1 0 0,1-1 0,-1 1 0,-1-2 0,-2 0 0,0 0 0,0 0 0,0-1 0,1 0 0,-1 0 0,1 0 0,-5-5 0,8 6 0,0 0 0,-1 0 0,1 0 0,0 0 0,0 0 0,0 0 0,0 0 0,1-1 0,-1 1 0,1 0 0,-1-1 0,1 1 0,0 0 0,0-1 0,0 1 0,0 0 0,0-1 0,0 1 0,1 0 0,-1-1 0,1 1 0,0 0 0,0 0 0,1-4 0,-1 4 0,0-1 0,0 0 0,0 1 0,0-1 0,-1 0 0,1 0 0,-1 1 0,0-1 0,0 0 0,0 0 0,0 0 0,0 1 0,-1-1 0,1 0 0,-1 0 0,-1-3 0,-18-41 0,20 47 0,0-1 0,0 1 0,0 0 0,-1 0 0,1-1 0,0 1 0,0 0 0,0 0 0,-1 0 0,1-1 0,0 1 0,0 0 0,-1 0 0,1 0 0,0-1 0,0 1 0,-1 0 0,1 0 0,0 0 0,0 0 0,-1 0 0,1 0 0,0 0 0,-1 0 0,1 0 0,0 0 0,0 0 0,-1 0 0,1 0 0,0 0 0,-1 0 0,1 0 0,0 0 0,0 0 0,-1 0 0,-9 10 0,-5 15 0,1 18 0,11-33 0,0 0 0,0-1 0,-1 1 0,-10 16 0,13-23 0,-13 24 0,14-27 0,0 1 0,-1 0 0,1-1 0,0 1 0,0-1 0,0 1 0,1 0 0,-1-1 0,0 1 0,0 0 0,0-1 0,0 1 0,0-1 0,1 1 0,-1-1 0,0 1 0,1-1 0,-1 1 0,0-1 0,1 1 0,-1-1 0,1 1 0,-1-1 0,0 1 0,1-1 0,-1 0 0,1 1 0,-1-1 0,1 0 0,0 1 0,-1-1 0,1 0 0,-1 0 0,1 0 0,-1 1 0,1-1 0,0 0 0,-1 0 0,1 0 0,-1 0 0,1 0 0,0 0 0,-1 0 0,2 0 0,4 0 0,1 0 0,-1-1 0,1 0 0,-1 0 0,1 0 0,-1-1 0,0 1 0,7-4 0,53-26 0,-36 16 0,-22 12 0,16-8 0,-23 10 0,0 1 0,-1 0 0,1-1 0,-1 1 0,1 0 0,-1-1 0,1 1 0,-1-1 0,1 1 0,-1-1 0,0 1 0,1-1 0,-1 1 0,0-1 0,1 1 0,-1-1 0,0 1 0,0-1 0,1 0 0,-1 1 0,0-1 0,0 0 0,0 1 0,0-1 0,0 1 0,0-1 0,0 0 0,0 1 0,0-1 0,0 0 0,0 1 0,-1-2 0,-5-22 0,5 23 0,1 0 0,0 1 0,0-1 0,0 0 0,0 0 0,0 0 0,0 1 0,0-1 0,0 0 0,0 0 0,1 0 0,-1 1 0,0-1 0,0 0 0,1 0 0,-1 1 0,0-1 0,1 0 0,-1 1 0,1-1 0,-1 0 0,1 1 0,-1-1 0,1 1 0,0-1 0,-1 1 0,1-1 0,-1 1 0,2-1 0,-2 1 0,1 0 0,-1 0 0,0 0 0,0 0 0,1 0 0,-1 0 0,0 0 0,1 0 0,-1 0 0,0 0 0,0 0 0,1 0 0,-1 0 0,0 0 0,1 1 0,-1-1 0,0 0 0,0 0 0,1 0 0,-1 0 0,0 1 0,0-1 0,0 0 0,1 0 0,-1 1 0,0-1 0,0 0 0,0 0 0,0 1 0,1-1 0,-1 0 0,0 0 0,0 1 0,0-1 0,0 0 0,0 1 0,4 14 0,-4-14 0,5 31 0,-1 0 0,0 43 0,-4-61 0,-1-1 0,0 0 0,0 0 0,-2 0 0,0 0 0,0 0 0,-1 0 0,-9 20 0,12-31 0,0 0 0,-1 1 0,1-1 0,0 0 0,-1 1 0,1-1 0,-1 0 0,0 0 0,0-1 0,0 1 0,0 0 0,0 0 0,0-1 0,0 1 0,0-1 0,-1 0 0,1 0 0,0 0 0,-5 1 0,5-2 0,0 0 0,-1 0 0,1-1 0,0 0 0,0 1 0,0-1 0,0 0 0,0 0 0,0 0 0,1 0 0,-1 0 0,0 0 0,0-1 0,1 1 0,-1-1 0,1 1 0,-1-1 0,1 1 0,-1-1 0,1 0 0,0 0 0,0 0 0,0 0 0,-1-3 0,-10-18 0,2 0 0,1-1 0,1 0 0,0 0 0,2-1 0,1 0 0,1 0 0,-1-35 0,5 57 0,0-1 0,0 0 0,0 1 0,1-1 0,-1 1 0,1-1 0,0 1 0,0-1 0,0 1 0,0-1 0,1 1 0,-1 0 0,1-1 0,0 1 0,0 0 0,0 0 0,5-4 0,-4 4 0,0 1 0,1 0 0,-1 0 0,1 0 0,0 1 0,-1-1 0,1 1 0,0 0 0,0 0 0,0 0 0,0 1 0,0-1 0,0 1 0,0 0 0,6 0 0,-7 1 0,26-1 0,-1 3 0,35 6 0,-55-8 0,-1 1 0,1 1 0,-1-1 0,0 1 0,0 0 0,0 1 0,0 0 0,0 0 0,0 0 0,-1 1 0,0 0 0,0 0 0,5 6 0,2 7 0,-10-13 0,1 0 0,-1 0 0,1-1 0,0 1 0,0-1 0,1 0 0,-1 0 0,1 0 0,5 3 0,-10-7 0,1 0 0,-1 0 0,1 0 0,-1 0 0,1 0 0,-1 0 0,0 0 0,1 0 0,-1 0 0,1 0 0,-1 0 0,1 0 0,-1 0 0,0-1 0,1 1 0,-1 0 0,1 0 0,-1 0 0,0-1 0,1 1 0,-1 0 0,0 0 0,1-1 0,-1 1 0,0 0 0,1-1 0,-1 1 0,0 0 0,0-1 0,1 1 0,-1-1 0,0 1 0,0 0 0,0-1 0,0 1 0,1-1 0,-1 1 0,0-1 0,0 1 0,0 0 0,0-1 0,0 1 0,0-1 0,0 1 0,0-1 0,0 1 0,-1-1 0,1 1 0,0 0 0,0-1 0,0 1 0,0-1 0,-1 1 0,1 0 0,0-1 0,-1-2 0,0 0 0,1 1 0,-1-1 0,0 1 0,0-1 0,0 1 0,-1-1 0,-1-3 0,-2 3 0,0 0 0,0 0 0,0 0 0,-1 1 0,1-1 0,-1 1 0,1 0 0,-1 1 0,0 0 0,1 0 0,-11-1 0,12 1 0,-1 1 0,0-1 0,1 1 0,-1 0 0,1 1 0,-1-1 0,0 1 0,1 0 0,-1 0 0,1 0 0,0 1 0,-1-1 0,1 1 0,0 0 0,-4 3 0,7-4 0,0 0 0,0 0 0,0 0 0,0 0 0,0 0 0,0 1 0,1-1 0,-1 0 0,0 0 0,1 1 0,-1-1 0,1 0 0,0 1 0,-1-1 0,1 0 0,0 1 0,0-1 0,0 1 0,0-1 0,0 1 0,0-1 0,0 0 0,0 1 0,1-1 0,-1 0 0,0 1 0,1-1 0,-1 0 0,1 1 0,0-1 0,-1 0 0,1 0 0,0 1 0,0-1 0,0 0 0,0 0 0,2 2 0,1 1 0,0-1 0,0 1 0,0 0 0,0-1 0,1 0 0,0 0 0,-1-1 0,10 5 0,-9-5 0,1-1 0,-1 1 0,1-1 0,0 0 0,-1 0 0,1 0 0,0-1 0,0 0 0,-1 0 0,9-2 0,-12 2 0,1-1 0,-1 0 0,0 0 0,1 0 0,-1 0 0,0 0 0,0 0 0,0-1 0,0 1 0,0-1 0,0 1 0,0-1 0,0 0 0,0 0 0,-1 1 0,1-1 0,-1-1 0,0 1 0,1 0 0,-1 0 0,0 0 0,0-1 0,-1 1 0,1 0 0,0-1 0,0-2 0,2-36 0,-3 32 0,0 1 0,1-1 0,0 1 0,0 0 0,1 0 0,3-11 0,-4 17 0,0 1 0,0-1 0,0 0 0,0 1 0,0-1 0,1 1 0,-1-1 0,0 1 0,1 0 0,-1-1 0,1 1 0,0 0 0,-1 0 0,1 0 0,0 0 0,-1 0 0,1 1 0,0-1 0,0 0 0,0 1 0,0-1 0,0 1 0,-1 0 0,1 0 0,0 0 0,0 0 0,0 0 0,0 0 0,0 0 0,0 0 0,0 1 0,2 0 0,1 1 0,-1-1 0,1 1 0,-1 0 0,0 0 0,0 0 0,0 1 0,0-1 0,0 1 0,0 0 0,-1 1 0,0-1 0,1 0 0,-1 1 0,0 0 0,-1-1 0,1 1 0,-1 1 0,1-1 0,-1 0 0,2 8 0,-3-9 0,0-1 0,0 1 0,0-1 0,0 1 0,-1-1 0,0 1 0,1-1 0,-1 1 0,0-1 0,0 1 0,0-1 0,0 1 0,-1-1 0,1 1 0,-1-1 0,0 1 0,1-1 0,-1 0 0,0 1 0,0-1 0,-1 0 0,1 1 0,0-1 0,-1 0 0,1 0 0,-1 0 0,0-1 0,0 1 0,0 0 0,0 0 0,0-1 0,0 0 0,0 1 0,0-1 0,0 0 0,-1 0 0,1 0 0,-1 0 0,-2 1 0,-16 1 0,-1 0 0,1-1 0,0-1 0,-1-1 0,-31-3 0,-8 0 0,-2 4 0,-43-1 0,96 0 0,-1-1 0,1-1 0,0 0 0,-1 0 0,1-1 0,0-1 0,-12-5 0,19 7 0,0 0 0,0 0 0,0 0 0,0-1 0,0 1 0,1-1 0,-1 0 0,1 1 0,0-1 0,0 0 0,0 0 0,0-1 0,0 1 0,1 0 0,-3-6 0,0-5 0,1 1 0,-3-26 0,-2-6 0,8 44 0,0 0 0,-1 0 0,1 0 0,-1-1 0,1 1 0,-1 0 0,1 0 0,-1 0 0,0 0 0,1 0 0,-1 0 0,0 0 0,0 0 0,0 0 0,0 0 0,0 0 0,0 1 0,0-1 0,0 0 0,0 1 0,-1-1 0,1 1 0,0-1 0,0 1 0,0 0 0,-1-1 0,1 1 0,0 0 0,0 0 0,-1 0 0,1 0 0,0 0 0,-1 0 0,0 0 0,-7 2 0,1 0 0,0 0 0,0 0 0,-11 6 0,-2 0 0,-167 41 0,169-44 0,0 0 0,-22 11 0,28-11 0,0 0 0,-1 0 0,0-1 0,0-1 0,-21 3 0,-16-5-1365,28-1-5461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3T09:34:25.337"/>
    </inkml:context>
    <inkml:brush xml:id="br0">
      <inkml:brushProperty name="width" value="0.1" units="cm"/>
      <inkml:brushProperty name="height" value="0.1" units="cm"/>
      <inkml:brushProperty name="color" value="#FFC114"/>
    </inkml:brush>
  </inkml:definitions>
  <inkml:trace contextRef="#ctx0" brushRef="#br0">5 280 24575,'-2'-56'0,"1"36"0,0 0 0,1 1 0,1-1 0,1 0 0,5-23 0,-6 40 0,0 1 0,0 0 0,0-1 0,0 1 0,0 0 0,1 0 0,0 0 0,-1 0 0,1 0 0,0 0 0,0 0 0,0 1 0,0-1 0,0 1 0,0-1 0,0 1 0,0 0 0,1 0 0,-1 0 0,1 0 0,-1 0 0,0 0 0,1 1 0,0-1 0,-1 1 0,1 0 0,-1 0 0,1 0 0,-1 0 0,1 0 0,0 0 0,3 1 0,11 2 0,-1 0 0,1 2 0,28 10 0,-32-11 0,58 17 0,-134-17 0,51-4 0,1 1 0,0 0 0,0 0 0,-18 5 0,26-5 0,0 0 0,0-1 0,1 1 0,-1 0 0,0 0 0,0 1 0,1-1 0,-1 1 0,1-1 0,-1 1 0,1 0 0,0 0 0,0 0 0,0 0 0,0 0 0,0 0 0,0 1 0,0-1 0,1 1 0,-1-1 0,1 1 0,-2 5 0,3-6 0,0 0 0,0 1 0,0-1 0,1 0 0,-1 0 0,1 0 0,-1 0 0,1 0 0,0 0 0,0 0 0,0 0 0,0 0 0,0 0 0,0 0 0,0 0 0,1-1 0,-1 1 0,1-1 0,-1 1 0,1-1 0,0 1 0,0-1 0,-1 0 0,1 0 0,0 0 0,3 1 0,3 3 0,0-1 0,1-1 0,-1 0 0,1 0 0,11 2 0,17 2 0,75 11 0,-99-17 0,1-1 0,-1 0 0,1-1 0,-1-1 0,1 0 0,17-5 0,-29 7 0,0 0 0,0-1 0,0 1 0,0-1 0,0 1 0,-1-1 0,1 0 0,0 0 0,0 0 0,-1 0 0,1 0 0,0 0 0,-1-1 0,1 1 0,-1 0 0,0-1 0,1 1 0,-1-1 0,0 0 0,0 1 0,0-1 0,0 0 0,0 0 0,0 1 0,-1-1 0,1 0 0,-1 0 0,1 0 0,-1 0 0,0 0 0,1-3 0,-2 2 0,0 0 0,0 1 0,0-1 0,0 0 0,0 0 0,0 0 0,-1 1 0,0-1 0,1 1 0,-1-1 0,0 1 0,0 0 0,0 0 0,-1 0 0,1 0 0,0 0 0,-1 0 0,1 0 0,-1 1 0,-3-2 0,-5-2 0,0 1 0,-1 0 0,1 1 0,-1 1 0,0 0 0,-15-1 0,37 3 0,-1 0 0,1 0 0,-1-1 0,16-3 0,-23 4 0,0-1 0,1 1 0,-1-1 0,0 0 0,0 0 0,0 1 0,0-1 0,0-1 0,0 1 0,0 0 0,0 0 0,0-1 0,-1 1 0,1-1 0,-1 1 0,1-1 0,-1 0 0,1 0 0,-1 0 0,0 0 0,0 0 0,0 0 0,0 0 0,0 0 0,1-4 0,-3 3 0,1-1 0,-1 1 0,0 0 0,0-1 0,0 1 0,0 0 0,-1 0 0,1 0 0,-1 0 0,0 0 0,1 0 0,-1 0 0,-1 1 0,1-1 0,0 1 0,-1-1 0,1 1 0,-1 0 0,0 0 0,0 0 0,-4-2 0,5 3 0,-1-1 0,0 1 0,1-1 0,-1 1 0,0 0 0,0 0 0,0 0 0,0 1 0,0-1 0,0 1 0,-4-1 0,6 1 0,-1 1 0,1-1 0,0 0 0,-1 0 0,1 1 0,-1-1 0,1 1 0,0-1 0,0 1 0,-1-1 0,1 1 0,0 0 0,0 0 0,0-1 0,0 1 0,0 0 0,0 0 0,0 0 0,0 0 0,0 0 0,0 1 0,0-1 0,1 0 0,-2 2 0,-1 5 0,1 0 0,-1-1 0,1 1 0,1 0 0,-1 0 0,2 1 0,-1 9 0,5 64 0,-1-30 0,-3-48 0,0 0 0,0-1 0,0 1 0,0 0 0,-1 0 0,1-1 0,-1 1 0,0 0 0,0-1 0,0 1 0,-1-1 0,1 1 0,-1-1 0,-4 6 0,4-6 0,-1-1 0,0 0 0,0 0 0,0 0 0,1 0 0,-2-1 0,1 1 0,0-1 0,0 0 0,0 0 0,-1 0 0,1 0 0,0-1 0,-1 1 0,1-1 0,-7 0 0,-3 1 0,0-1 0,0 0 0,0-1 0,0-1 0,-15-3 0,26 5 0,0-1 0,0 1 0,0-1 0,0 1 0,0-1 0,0 0 0,0 0 0,0 0 0,0 0 0,0 0 0,0 0 0,1 0 0,-1-1 0,0 1 0,1-1 0,0 1 0,-1-1 0,1 1 0,0-1 0,-1 0 0,1 0 0,0 0 0,1 0 0,-1 0 0,0 0 0,0 0 0,1 0 0,-1 0 0,1 0 0,0 0 0,-1 0 0,1 0 0,0 0 0,0 0 0,1-1 0,-1 1 0,0 0 0,1 0 0,-1 0 0,2-4 0,0 3-76,0-1 1,0 0-1,0 1 0,0-1 0,1 1 0,-1 0 0,1-1 0,0 1 1,0 1-1,0-1 0,0 0 0,1 1 0,-1 0 0,1-1 1,-1 1-1,1 1 0,4-3 0,10-2-6750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3601-26AE-3698-4C3B-5ADA5FC48C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A0A0FD3-35C4-1D08-6CEC-25DDFE18C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4EB4D9-65F9-F03B-E72E-10A2A54EC80B}"/>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4247962E-4F25-9221-F752-3B16840097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A8C194-A7B6-617A-FAAE-C19DEF6F7D5D}"/>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2223887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B122A-9695-1EFD-E32E-F0081E0156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E286FA-1062-A6EA-4CE7-77AA8E0FD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8FBDC1-DFB7-2B1C-6F84-A8A80EA24938}"/>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64859A51-C917-FA06-DFBF-1C4CA2B4C3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18E09-2B80-DC0C-5DD6-E66262E57CF5}"/>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943510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9AFE1F-808C-6FEF-1D11-64E1D45E57C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D31530-D027-697D-ADEB-D9E32686A2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E4DFBC-B0B2-F7EE-7B11-6A7F03AF1F83}"/>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CAC2DAB8-CCE8-4DBD-2364-CB25A28D1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0B1CC-8F4B-5F2F-B849-6871537AD6C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62600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83A0-D91E-8DA0-07F2-32FD7D9186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E48BA8-08E2-5CE3-84A8-C688DCA526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C7CF0-3C44-AF6E-8F7C-D9C2A6434ADA}"/>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87D527B6-5258-B489-1DE3-A42D6AF579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CF2830-08D6-A68F-A128-09852B9408F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30834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ACD1-76D4-4D0D-7669-AAA2607018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6E5615-5C77-3557-71B5-499B527166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57C243-836B-99C9-DC18-B63CDFB79235}"/>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84D4D3D8-62DB-E374-AB51-5723E5BF7C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D07A82-9009-FB30-7CBD-FBB39B73B1F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453932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F99E3-B7FF-4EDE-D731-85695A7F6F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C1D220-9C95-5A06-F657-8FCDDC043A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F2CFF8-F935-6080-1E35-D52A9F2CB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476BD7-0632-CA30-D41A-BA66A942C8DB}"/>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6" name="Footer Placeholder 5">
            <a:extLst>
              <a:ext uri="{FF2B5EF4-FFF2-40B4-BE49-F238E27FC236}">
                <a16:creationId xmlns:a16="http://schemas.microsoft.com/office/drawing/2014/main" id="{334113D9-E460-B5E1-09EC-5E5068D3E6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59FD4F-EA00-4883-CE94-623E7FF00A87}"/>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4183485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6B412-73A4-1D3B-DC78-AEDEA338AF7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C4B510C-A7A7-AA2C-5725-79837090C1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696F6A-0B2F-9BBF-94D0-866543E1C8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29AB9C-7588-5FA9-5DF5-64942E0EF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65BC9B-4F87-C939-A27D-3D19C691D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ACF3471-3731-BCE4-405A-C8D81FA23A0B}"/>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8" name="Footer Placeholder 7">
            <a:extLst>
              <a:ext uri="{FF2B5EF4-FFF2-40B4-BE49-F238E27FC236}">
                <a16:creationId xmlns:a16="http://schemas.microsoft.com/office/drawing/2014/main" id="{FF7FE079-5B59-D98C-619C-7726E64723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45F2EC-5EBF-BD5E-B36B-7EC633379B2E}"/>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3310195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92233-3909-8807-55F8-D55E9ADE248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A3182F-D59C-CBC6-19DD-03A812924356}"/>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4" name="Footer Placeholder 3">
            <a:extLst>
              <a:ext uri="{FF2B5EF4-FFF2-40B4-BE49-F238E27FC236}">
                <a16:creationId xmlns:a16="http://schemas.microsoft.com/office/drawing/2014/main" id="{60A18843-0233-8951-47F7-42F306BB5C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08092A3-F47A-D61A-8FDA-9614A879F1B9}"/>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178425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F1AC21-BF3F-86B5-821B-71963177E89D}"/>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3" name="Footer Placeholder 2">
            <a:extLst>
              <a:ext uri="{FF2B5EF4-FFF2-40B4-BE49-F238E27FC236}">
                <a16:creationId xmlns:a16="http://schemas.microsoft.com/office/drawing/2014/main" id="{BFFA1D01-BE3C-6769-CDA3-239E90887E9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E70A40-A639-881A-1831-8B979C80DBB7}"/>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2820395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20BC-03E9-4AF7-2FC8-C89D284E26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40B6BD-04F0-5956-BE46-52DE4D16DA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637570-173F-EC97-2DEF-37C145B0F7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4F11B3-C706-A4EF-4B41-5632586CFB0E}"/>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6" name="Footer Placeholder 5">
            <a:extLst>
              <a:ext uri="{FF2B5EF4-FFF2-40B4-BE49-F238E27FC236}">
                <a16:creationId xmlns:a16="http://schemas.microsoft.com/office/drawing/2014/main" id="{7246D8AE-DF29-5156-12AA-8C38CDA237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B56609-6185-9A63-D214-D27B1B4D6775}"/>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1171463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071D-F2C6-FC0C-7087-4114E33CEB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ACE0D4C-D7C6-53ED-85E6-849E0D70C3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42367C1-0B3A-8EA9-9BBE-2F42C843C7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6AA0B4-A1C5-3921-D3F0-01A3B3F382AC}"/>
              </a:ext>
            </a:extLst>
          </p:cNvPr>
          <p:cNvSpPr>
            <a:spLocks noGrp="1"/>
          </p:cNvSpPr>
          <p:nvPr>
            <p:ph type="dt" sz="half" idx="10"/>
          </p:nvPr>
        </p:nvSpPr>
        <p:spPr/>
        <p:txBody>
          <a:bodyPr/>
          <a:lstStyle/>
          <a:p>
            <a:fld id="{67EF1ACE-1C22-433E-A156-D2BA31924733}" type="datetimeFigureOut">
              <a:rPr lang="en-IN" smtClean="0"/>
              <a:t>13-06-2025</a:t>
            </a:fld>
            <a:endParaRPr lang="en-IN"/>
          </a:p>
        </p:txBody>
      </p:sp>
      <p:sp>
        <p:nvSpPr>
          <p:cNvPr id="6" name="Footer Placeholder 5">
            <a:extLst>
              <a:ext uri="{FF2B5EF4-FFF2-40B4-BE49-F238E27FC236}">
                <a16:creationId xmlns:a16="http://schemas.microsoft.com/office/drawing/2014/main" id="{EDF2AECF-3C69-FA20-40C9-8E15C2EFC3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446C85-CCE9-E055-934A-D388A1A3D4D6}"/>
              </a:ext>
            </a:extLst>
          </p:cNvPr>
          <p:cNvSpPr>
            <a:spLocks noGrp="1"/>
          </p:cNvSpPr>
          <p:nvPr>
            <p:ph type="sldNum" sz="quarter" idx="12"/>
          </p:nvPr>
        </p:nvSpPr>
        <p:spPr/>
        <p:txBody>
          <a:bodyPr/>
          <a:lstStyle/>
          <a:p>
            <a:fld id="{FEE54EC2-A01B-4A64-B588-D17B9EB9259B}" type="slidenum">
              <a:rPr lang="en-IN" smtClean="0"/>
              <a:t>‹#›</a:t>
            </a:fld>
            <a:endParaRPr lang="en-IN"/>
          </a:p>
        </p:txBody>
      </p:sp>
    </p:spTree>
    <p:extLst>
      <p:ext uri="{BB962C8B-B14F-4D97-AF65-F5344CB8AC3E}">
        <p14:creationId xmlns:p14="http://schemas.microsoft.com/office/powerpoint/2010/main" val="918638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CFB0EF-7FD4-8890-C9AD-32EA843C6B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4B8A49-DE65-98DB-D3A7-1D6FF1DA40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6692CE-1856-E535-320A-205CF25582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EF1ACE-1C22-433E-A156-D2BA31924733}" type="datetimeFigureOut">
              <a:rPr lang="en-IN" smtClean="0"/>
              <a:t>13-06-2025</a:t>
            </a:fld>
            <a:endParaRPr lang="en-IN"/>
          </a:p>
        </p:txBody>
      </p:sp>
      <p:sp>
        <p:nvSpPr>
          <p:cNvPr id="5" name="Footer Placeholder 4">
            <a:extLst>
              <a:ext uri="{FF2B5EF4-FFF2-40B4-BE49-F238E27FC236}">
                <a16:creationId xmlns:a16="http://schemas.microsoft.com/office/drawing/2014/main" id="{E642BB92-E9CA-D976-57AC-B7FF06FE0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C7E048-9EC2-BA96-0A9D-AADD291AAB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E54EC2-A01B-4A64-B588-D17B9EB9259B}" type="slidenum">
              <a:rPr lang="en-IN" smtClean="0"/>
              <a:t>‹#›</a:t>
            </a:fld>
            <a:endParaRPr lang="en-IN"/>
          </a:p>
        </p:txBody>
      </p:sp>
    </p:spTree>
    <p:extLst>
      <p:ext uri="{BB962C8B-B14F-4D97-AF65-F5344CB8AC3E}">
        <p14:creationId xmlns:p14="http://schemas.microsoft.com/office/powerpoint/2010/main" val="3733430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9.png"/><Relationship Id="rId12" Type="http://schemas.openxmlformats.org/officeDocument/2006/relationships/customXml" Target="../ink/ink5.xml"/><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1.png"/><Relationship Id="rId5" Type="http://schemas.openxmlformats.org/officeDocument/2006/relationships/image" Target="../media/image8.png"/><Relationship Id="rId15" Type="http://schemas.openxmlformats.org/officeDocument/2006/relationships/image" Target="../media/image1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0.png"/><Relationship Id="rId14" Type="http://schemas.openxmlformats.org/officeDocument/2006/relationships/customXml" Target="../ink/ink6.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7BF96C1-601A-6A27-953C-182F79219D03}"/>
              </a:ext>
            </a:extLst>
          </p:cNvPr>
          <p:cNvSpPr/>
          <p:nvPr/>
        </p:nvSpPr>
        <p:spPr>
          <a:xfrm>
            <a:off x="1231272" y="780726"/>
            <a:ext cx="9729458" cy="2308324"/>
          </a:xfrm>
          <a:prstGeom prst="rect">
            <a:avLst/>
          </a:prstGeom>
          <a:noFill/>
        </p:spPr>
        <p:txBody>
          <a:bodyPr wrap="none" lIns="91440" tIns="45720" rIns="91440" bIns="45720">
            <a:spAutoFit/>
          </a:bodyPr>
          <a:lstStyle/>
          <a:p>
            <a:pPr algn="ctr"/>
            <a:r>
              <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PhonePe Transaction</a:t>
            </a:r>
          </a:p>
          <a:p>
            <a:pPr algn="ctr"/>
            <a:r>
              <a:rPr lang="en-US" sz="7200" b="1"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Insights</a:t>
            </a:r>
            <a:endParaRPr lang="en-US" sz="72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endParaRPr>
          </a:p>
        </p:txBody>
      </p:sp>
      <p:sp>
        <p:nvSpPr>
          <p:cNvPr id="3" name="Rectangle 2">
            <a:extLst>
              <a:ext uri="{FF2B5EF4-FFF2-40B4-BE49-F238E27FC236}">
                <a16:creationId xmlns:a16="http://schemas.microsoft.com/office/drawing/2014/main" id="{EA8F3624-8BBC-1A62-A7EE-765C1FE527AD}"/>
              </a:ext>
            </a:extLst>
          </p:cNvPr>
          <p:cNvSpPr/>
          <p:nvPr/>
        </p:nvSpPr>
        <p:spPr>
          <a:xfrm>
            <a:off x="5620073" y="4020883"/>
            <a:ext cx="5881674" cy="1446550"/>
          </a:xfrm>
          <a:prstGeom prst="rect">
            <a:avLst/>
          </a:prstGeom>
          <a:noFill/>
        </p:spPr>
        <p:txBody>
          <a:bodyPr wrap="none" lIns="91440" tIns="45720" rIns="91440" bIns="45720">
            <a:spAutoFit/>
          </a:bodyPr>
          <a:lstStyle/>
          <a:p>
            <a:pPr algn="ctr"/>
            <a:r>
              <a:rPr lang="en-US" sz="44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By R.Boneys Dharan</a:t>
            </a:r>
          </a:p>
          <a:p>
            <a:pPr algn="ctr"/>
            <a:r>
              <a:rPr lang="en-US" sz="4400" b="1"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AIML-MAE3 Batch</a:t>
            </a:r>
            <a:endParaRPr lang="en-US" sz="44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endParaRPr>
          </a:p>
        </p:txBody>
      </p:sp>
    </p:spTree>
    <p:extLst>
      <p:ext uri="{BB962C8B-B14F-4D97-AF65-F5344CB8AC3E}">
        <p14:creationId xmlns:p14="http://schemas.microsoft.com/office/powerpoint/2010/main" val="578971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5D9BB-23BE-66FA-18DB-334C1D84BB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3A1F4C-F69D-6A19-903C-05A99F11ABF3}"/>
              </a:ext>
            </a:extLst>
          </p:cNvPr>
          <p:cNvSpPr txBox="1"/>
          <p:nvPr/>
        </p:nvSpPr>
        <p:spPr>
          <a:xfrm>
            <a:off x="2547729" y="142640"/>
            <a:ext cx="6655906" cy="461665"/>
          </a:xfrm>
          <a:prstGeom prst="rect">
            <a:avLst/>
          </a:prstGeom>
          <a:noFill/>
        </p:spPr>
        <p:txBody>
          <a:bodyPr wrap="square" rtlCol="0">
            <a:spAutoFit/>
          </a:bodyPr>
          <a:lstStyle/>
          <a:p>
            <a:r>
              <a:rPr lang="en-US" sz="2400" b="1" i="1" u="sng" dirty="0"/>
              <a:t>Device Domination and User Engagement Analysis</a:t>
            </a:r>
            <a:r>
              <a:rPr lang="en-IN" sz="2400" b="1" i="1" u="sng" dirty="0"/>
              <a:t>:</a:t>
            </a:r>
            <a:endParaRPr lang="en-US" sz="2400" b="1" i="1" u="sng" dirty="0"/>
          </a:p>
        </p:txBody>
      </p:sp>
      <p:pic>
        <p:nvPicPr>
          <p:cNvPr id="4" name="Picture 3">
            <a:extLst>
              <a:ext uri="{FF2B5EF4-FFF2-40B4-BE49-F238E27FC236}">
                <a16:creationId xmlns:a16="http://schemas.microsoft.com/office/drawing/2014/main" id="{A6FE90FE-212A-8377-21CC-1AB79DEE3E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30021"/>
            <a:ext cx="12191999" cy="3225753"/>
          </a:xfrm>
          <a:prstGeom prst="rect">
            <a:avLst/>
          </a:prstGeom>
        </p:spPr>
      </p:pic>
      <p:pic>
        <p:nvPicPr>
          <p:cNvPr id="6" name="Picture 5">
            <a:extLst>
              <a:ext uri="{FF2B5EF4-FFF2-40B4-BE49-F238E27FC236}">
                <a16:creationId xmlns:a16="http://schemas.microsoft.com/office/drawing/2014/main" id="{B753707C-CD6A-3F8E-6B43-FFBF9FBE96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55774"/>
            <a:ext cx="12192000" cy="2759586"/>
          </a:xfrm>
          <a:prstGeom prst="rect">
            <a:avLst/>
          </a:prstGeom>
        </p:spPr>
      </p:pic>
    </p:spTree>
    <p:extLst>
      <p:ext uri="{BB962C8B-B14F-4D97-AF65-F5344CB8AC3E}">
        <p14:creationId xmlns:p14="http://schemas.microsoft.com/office/powerpoint/2010/main" val="3716253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1B822-93BA-450D-8F54-B69A601EC1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F99F55-AB9E-0942-332D-66586275E301}"/>
              </a:ext>
            </a:extLst>
          </p:cNvPr>
          <p:cNvSpPr txBox="1"/>
          <p:nvPr/>
        </p:nvSpPr>
        <p:spPr>
          <a:xfrm>
            <a:off x="559905" y="198783"/>
            <a:ext cx="11072190"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usage of mobile devices across states.</a:t>
            </a:r>
          </a:p>
          <a:p>
            <a:pPr marL="285750" indent="-285750">
              <a:lnSpc>
                <a:spcPct val="150000"/>
              </a:lnSpc>
              <a:buFont typeface="Arial" panose="020B0604020202020204" pitchFamily="34" charset="0"/>
              <a:buChar char="•"/>
            </a:pPr>
            <a:r>
              <a:rPr lang="en-US" dirty="0"/>
              <a:t>There is a trend in device usage, with Xiaomi leading.</a:t>
            </a:r>
          </a:p>
          <a:p>
            <a:pPr marL="285750" indent="-285750">
              <a:lnSpc>
                <a:spcPct val="150000"/>
              </a:lnSpc>
              <a:buFont typeface="Arial" panose="020B0604020202020204" pitchFamily="34" charset="0"/>
              <a:buChar char="•"/>
            </a:pPr>
            <a:r>
              <a:rPr lang="en-US" dirty="0"/>
              <a:t>Apple, Huawei, and OnePlus have relatively fewer app opens despite a decent number of registered users.</a:t>
            </a:r>
            <a:endParaRPr lang="en-IN" dirty="0"/>
          </a:p>
        </p:txBody>
      </p:sp>
      <p:pic>
        <p:nvPicPr>
          <p:cNvPr id="4" name="Picture 3">
            <a:extLst>
              <a:ext uri="{FF2B5EF4-FFF2-40B4-BE49-F238E27FC236}">
                <a16:creationId xmlns:a16="http://schemas.microsoft.com/office/drawing/2014/main" id="{326027DB-A1F8-BCB5-D034-2FB410319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86000"/>
            <a:ext cx="12192000" cy="4272111"/>
          </a:xfrm>
          <a:prstGeom prst="rect">
            <a:avLst/>
          </a:prstGeom>
        </p:spPr>
      </p:pic>
    </p:spTree>
    <p:extLst>
      <p:ext uri="{BB962C8B-B14F-4D97-AF65-F5344CB8AC3E}">
        <p14:creationId xmlns:p14="http://schemas.microsoft.com/office/powerpoint/2010/main" val="591996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260B1C-A485-B263-7FCE-91376AE39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63078"/>
            <a:ext cx="12192000" cy="3960774"/>
          </a:xfrm>
          <a:prstGeom prst="rect">
            <a:avLst/>
          </a:prstGeom>
        </p:spPr>
      </p:pic>
      <p:sp>
        <p:nvSpPr>
          <p:cNvPr id="4" name="TextBox 3">
            <a:extLst>
              <a:ext uri="{FF2B5EF4-FFF2-40B4-BE49-F238E27FC236}">
                <a16:creationId xmlns:a16="http://schemas.microsoft.com/office/drawing/2014/main" id="{02365089-4DBE-E13C-479B-D7B64494659F}"/>
              </a:ext>
            </a:extLst>
          </p:cNvPr>
          <p:cNvSpPr txBox="1"/>
          <p:nvPr/>
        </p:nvSpPr>
        <p:spPr>
          <a:xfrm>
            <a:off x="526774" y="134148"/>
            <a:ext cx="9574031" cy="2265364"/>
          </a:xfrm>
          <a:prstGeom prst="rect">
            <a:avLst/>
          </a:prstGeom>
          <a:noFill/>
        </p:spPr>
        <p:txBody>
          <a:bodyPr wrap="none" rtlCol="0">
            <a:spAutoFit/>
          </a:bodyPr>
          <a:lstStyle/>
          <a:p>
            <a:pPr>
              <a:lnSpc>
                <a:spcPct val="150000"/>
              </a:lnSpc>
            </a:pPr>
            <a:r>
              <a:rPr lang="en-US" sz="2400" b="1" i="1" u="sng" dirty="0"/>
              <a:t>Actions:</a:t>
            </a:r>
          </a:p>
          <a:p>
            <a:pPr marL="342900" indent="-342900">
              <a:lnSpc>
                <a:spcPct val="150000"/>
              </a:lnSpc>
              <a:buFont typeface="Arial" panose="020B0604020202020204" pitchFamily="34" charset="0"/>
              <a:buChar char="•"/>
            </a:pPr>
            <a:r>
              <a:rPr lang="en-IN" dirty="0"/>
              <a:t>Optimize performance on Apple, Huawei, and long-tail devices and enrich UI to attract users.</a:t>
            </a:r>
          </a:p>
          <a:p>
            <a:pPr marL="342900" indent="-342900">
              <a:lnSpc>
                <a:spcPct val="150000"/>
              </a:lnSpc>
              <a:buFont typeface="Arial" panose="020B0604020202020204" pitchFamily="34" charset="0"/>
              <a:buChar char="•"/>
            </a:pPr>
            <a:r>
              <a:rPr lang="en-US" dirty="0"/>
              <a:t>Run localized UPI awareness campaigns in low-engagement states like Assam, Meghalaya.</a:t>
            </a:r>
          </a:p>
          <a:p>
            <a:pPr marL="342900" indent="-342900">
              <a:lnSpc>
                <a:spcPct val="150000"/>
              </a:lnSpc>
              <a:buFont typeface="Arial" panose="020B0604020202020204" pitchFamily="34" charset="0"/>
              <a:buChar char="•"/>
            </a:pPr>
            <a:r>
              <a:rPr lang="en-US" dirty="0"/>
              <a:t>Enable more regional language support.</a:t>
            </a:r>
          </a:p>
          <a:p>
            <a:pPr marL="342900" indent="-342900">
              <a:lnSpc>
                <a:spcPct val="150000"/>
              </a:lnSpc>
              <a:buFont typeface="Arial" panose="020B0604020202020204" pitchFamily="34" charset="0"/>
              <a:buChar char="•"/>
            </a:pPr>
            <a:r>
              <a:rPr lang="en-IN" dirty="0"/>
              <a:t>Partner with OEMs (Xiaomi, Samsung, etc.) for pre-installation &amp; bundled offers to reap benefits.</a:t>
            </a:r>
            <a:endParaRPr lang="en-US" dirty="0"/>
          </a:p>
        </p:txBody>
      </p:sp>
    </p:spTree>
    <p:extLst>
      <p:ext uri="{BB962C8B-B14F-4D97-AF65-F5344CB8AC3E}">
        <p14:creationId xmlns:p14="http://schemas.microsoft.com/office/powerpoint/2010/main" val="212690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7093-2A9A-7E3F-62CA-F14D0DBBDD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555137-BA30-1971-DCB4-497C6D0F5522}"/>
              </a:ext>
            </a:extLst>
          </p:cNvPr>
          <p:cNvSpPr txBox="1"/>
          <p:nvPr/>
        </p:nvSpPr>
        <p:spPr>
          <a:xfrm>
            <a:off x="2743200" y="238538"/>
            <a:ext cx="7007496" cy="461665"/>
          </a:xfrm>
          <a:prstGeom prst="rect">
            <a:avLst/>
          </a:prstGeom>
          <a:noFill/>
        </p:spPr>
        <p:txBody>
          <a:bodyPr wrap="none" rtlCol="0">
            <a:spAutoFit/>
          </a:bodyPr>
          <a:lstStyle/>
          <a:p>
            <a:r>
              <a:rPr lang="en-US" sz="2400" b="1" i="1" u="sng" dirty="0"/>
              <a:t>Insurance Penetration and Growth Potential Analysis:</a:t>
            </a:r>
            <a:endParaRPr lang="en-IN" sz="2400" b="1" i="1" u="sng" dirty="0"/>
          </a:p>
        </p:txBody>
      </p:sp>
      <p:pic>
        <p:nvPicPr>
          <p:cNvPr id="4" name="Picture 3">
            <a:extLst>
              <a:ext uri="{FF2B5EF4-FFF2-40B4-BE49-F238E27FC236}">
                <a16:creationId xmlns:a16="http://schemas.microsoft.com/office/drawing/2014/main" id="{EBF9E782-2727-B14B-7311-99F312666D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0203"/>
            <a:ext cx="12192000" cy="2728797"/>
          </a:xfrm>
          <a:prstGeom prst="rect">
            <a:avLst/>
          </a:prstGeom>
        </p:spPr>
      </p:pic>
      <p:pic>
        <p:nvPicPr>
          <p:cNvPr id="6" name="Picture 5">
            <a:extLst>
              <a:ext uri="{FF2B5EF4-FFF2-40B4-BE49-F238E27FC236}">
                <a16:creationId xmlns:a16="http://schemas.microsoft.com/office/drawing/2014/main" id="{C0FEAD13-7ED3-E850-C6E0-46CBE04AE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428998"/>
            <a:ext cx="12192000" cy="3429001"/>
          </a:xfrm>
          <a:prstGeom prst="rect">
            <a:avLst/>
          </a:prstGeom>
        </p:spPr>
      </p:pic>
    </p:spTree>
    <p:extLst>
      <p:ext uri="{BB962C8B-B14F-4D97-AF65-F5344CB8AC3E}">
        <p14:creationId xmlns:p14="http://schemas.microsoft.com/office/powerpoint/2010/main" val="1534636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A5B93-D05E-F636-B980-9C2CD6F75D0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F5DCE1-8914-7073-BFB8-46EF7C30DD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36305"/>
            <a:ext cx="12192000" cy="4353339"/>
          </a:xfrm>
          <a:prstGeom prst="rect">
            <a:avLst/>
          </a:prstGeom>
        </p:spPr>
      </p:pic>
      <p:sp>
        <p:nvSpPr>
          <p:cNvPr id="6" name="TextBox 5">
            <a:extLst>
              <a:ext uri="{FF2B5EF4-FFF2-40B4-BE49-F238E27FC236}">
                <a16:creationId xmlns:a16="http://schemas.microsoft.com/office/drawing/2014/main" id="{E0ADD6F1-B19F-A4D5-7B05-EE7D857CC723}"/>
              </a:ext>
            </a:extLst>
          </p:cNvPr>
          <p:cNvSpPr txBox="1"/>
          <p:nvPr/>
        </p:nvSpPr>
        <p:spPr>
          <a:xfrm>
            <a:off x="549965" y="268356"/>
            <a:ext cx="11092070" cy="1849865"/>
          </a:xfrm>
          <a:prstGeom prst="rect">
            <a:avLst/>
          </a:prstGeom>
          <a:noFill/>
        </p:spPr>
        <p:txBody>
          <a:bodyPr wrap="square" rtlCol="0">
            <a:spAutoFit/>
          </a:bodyPr>
          <a:lstStyle/>
          <a:p>
            <a:pPr>
              <a:lnSpc>
                <a:spcPct val="150000"/>
              </a:lnSpc>
            </a:pPr>
            <a:r>
              <a:rPr lang="en-US" sz="2400" b="1" i="1" u="sng" dirty="0"/>
              <a:t>Insights</a:t>
            </a:r>
            <a:r>
              <a:rPr lang="en-US" dirty="0"/>
              <a:t>:</a:t>
            </a:r>
          </a:p>
          <a:p>
            <a:pPr marL="285750" indent="-285750">
              <a:lnSpc>
                <a:spcPct val="150000"/>
              </a:lnSpc>
              <a:buFont typeface="Arial" panose="020B0604020202020204" pitchFamily="34" charset="0"/>
              <a:buChar char="•"/>
            </a:pPr>
            <a:r>
              <a:rPr lang="en-US" dirty="0"/>
              <a:t>Variation of users opting insurance and amount people invest in insurance policies devices across states.</a:t>
            </a:r>
          </a:p>
          <a:p>
            <a:pPr marL="285750" indent="-285750">
              <a:lnSpc>
                <a:spcPct val="150000"/>
              </a:lnSpc>
              <a:buFont typeface="Arial" panose="020B0604020202020204" pitchFamily="34" charset="0"/>
              <a:buChar char="•"/>
            </a:pPr>
            <a:r>
              <a:rPr lang="en-IN" dirty="0"/>
              <a:t>Can view state wise growth of user opting for insurance, with low and highs.</a:t>
            </a:r>
          </a:p>
          <a:p>
            <a:pPr marL="285750" indent="-285750">
              <a:lnSpc>
                <a:spcPct val="150000"/>
              </a:lnSpc>
              <a:buFont typeface="Arial" panose="020B0604020202020204" pitchFamily="34" charset="0"/>
              <a:buChar char="•"/>
            </a:pPr>
            <a:r>
              <a:rPr lang="en-IN" dirty="0"/>
              <a:t>Comparison of growth of user opting insurance, helps in understanding where to proceed with new plans.</a:t>
            </a:r>
          </a:p>
        </p:txBody>
      </p:sp>
    </p:spTree>
    <p:extLst>
      <p:ext uri="{BB962C8B-B14F-4D97-AF65-F5344CB8AC3E}">
        <p14:creationId xmlns:p14="http://schemas.microsoft.com/office/powerpoint/2010/main" val="3507560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609E44-B4F0-4C4D-F8F6-3E69C5A75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77278"/>
            <a:ext cx="12192000" cy="4598686"/>
          </a:xfrm>
          <a:prstGeom prst="rect">
            <a:avLst/>
          </a:prstGeom>
        </p:spPr>
      </p:pic>
      <p:sp>
        <p:nvSpPr>
          <p:cNvPr id="2" name="TextBox 1">
            <a:extLst>
              <a:ext uri="{FF2B5EF4-FFF2-40B4-BE49-F238E27FC236}">
                <a16:creationId xmlns:a16="http://schemas.microsoft.com/office/drawing/2014/main" id="{34FE0FB2-C1FD-7BEF-4AD5-3C740F6AE907}"/>
              </a:ext>
            </a:extLst>
          </p:cNvPr>
          <p:cNvSpPr txBox="1"/>
          <p:nvPr/>
        </p:nvSpPr>
        <p:spPr>
          <a:xfrm>
            <a:off x="685800" y="566531"/>
            <a:ext cx="9428928" cy="1434367"/>
          </a:xfrm>
          <a:prstGeom prst="rect">
            <a:avLst/>
          </a:prstGeom>
          <a:noFill/>
        </p:spPr>
        <p:txBody>
          <a:bodyPr wrap="none" rtlCol="0">
            <a:spAutoFit/>
          </a:bodyPr>
          <a:lstStyle/>
          <a:p>
            <a:pPr>
              <a:lnSpc>
                <a:spcPct val="150000"/>
              </a:lnSpc>
            </a:pPr>
            <a:r>
              <a:rPr lang="en-US" sz="2400" b="1" i="1" u="sng" dirty="0"/>
              <a:t>Action:</a:t>
            </a:r>
          </a:p>
          <a:p>
            <a:pPr marL="342900" indent="-342900">
              <a:lnSpc>
                <a:spcPct val="150000"/>
              </a:lnSpc>
              <a:buFont typeface="Arial" panose="020B0604020202020204" pitchFamily="34" charset="0"/>
              <a:buChar char="•"/>
            </a:pPr>
            <a:r>
              <a:rPr lang="en-US" dirty="0"/>
              <a:t>Use videos, influencers, and community groups to drive awareness for underperforming states.</a:t>
            </a:r>
          </a:p>
          <a:p>
            <a:pPr marL="342900" indent="-342900">
              <a:lnSpc>
                <a:spcPct val="150000"/>
              </a:lnSpc>
              <a:buFont typeface="Arial" panose="020B0604020202020204" pitchFamily="34" charset="0"/>
              <a:buChar char="•"/>
            </a:pPr>
            <a:r>
              <a:rPr lang="en-US" dirty="0"/>
              <a:t>Offer more insurance options at low costs when availing PhonePe services.</a:t>
            </a:r>
          </a:p>
        </p:txBody>
      </p:sp>
    </p:spTree>
    <p:extLst>
      <p:ext uri="{BB962C8B-B14F-4D97-AF65-F5344CB8AC3E}">
        <p14:creationId xmlns:p14="http://schemas.microsoft.com/office/powerpoint/2010/main" val="1017205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670A-A481-7860-1E67-117CF870A6B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F95E13F-CE29-2130-8987-991183B81F74}"/>
              </a:ext>
            </a:extLst>
          </p:cNvPr>
          <p:cNvSpPr txBox="1"/>
          <p:nvPr/>
        </p:nvSpPr>
        <p:spPr>
          <a:xfrm>
            <a:off x="2683564" y="203348"/>
            <a:ext cx="5872890" cy="461665"/>
          </a:xfrm>
          <a:prstGeom prst="rect">
            <a:avLst/>
          </a:prstGeom>
          <a:noFill/>
        </p:spPr>
        <p:txBody>
          <a:bodyPr wrap="none" rtlCol="0">
            <a:spAutoFit/>
          </a:bodyPr>
          <a:lstStyle/>
          <a:p>
            <a:r>
              <a:rPr lang="en-US" sz="2400" b="1" i="1" u="sng" dirty="0"/>
              <a:t>Decoding Transaction Dynamics on PhonePe</a:t>
            </a:r>
            <a:r>
              <a:rPr lang="en-US" b="1" i="1" u="sng" dirty="0"/>
              <a:t>:</a:t>
            </a:r>
            <a:endParaRPr lang="en-IN" b="1" i="1" u="sng" dirty="0"/>
          </a:p>
        </p:txBody>
      </p:sp>
      <p:pic>
        <p:nvPicPr>
          <p:cNvPr id="4" name="Picture 3">
            <a:extLst>
              <a:ext uri="{FF2B5EF4-FFF2-40B4-BE49-F238E27FC236}">
                <a16:creationId xmlns:a16="http://schemas.microsoft.com/office/drawing/2014/main" id="{8F8B2B11-1EEA-75A2-82BF-968DC2ACB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9838"/>
            <a:ext cx="12192000" cy="3098157"/>
          </a:xfrm>
          <a:prstGeom prst="rect">
            <a:avLst/>
          </a:prstGeom>
        </p:spPr>
      </p:pic>
      <p:pic>
        <p:nvPicPr>
          <p:cNvPr id="8" name="Picture 7">
            <a:extLst>
              <a:ext uri="{FF2B5EF4-FFF2-40B4-BE49-F238E27FC236}">
                <a16:creationId xmlns:a16="http://schemas.microsoft.com/office/drawing/2014/main" id="{87B342F5-5DBD-A3EE-3205-540E683346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47644"/>
            <a:ext cx="12192000" cy="2761466"/>
          </a:xfrm>
          <a:prstGeom prst="rect">
            <a:avLst/>
          </a:prstGeom>
        </p:spPr>
      </p:pic>
    </p:spTree>
    <p:extLst>
      <p:ext uri="{BB962C8B-B14F-4D97-AF65-F5344CB8AC3E}">
        <p14:creationId xmlns:p14="http://schemas.microsoft.com/office/powerpoint/2010/main" val="311425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323B-C1CD-2141-F380-49A48CC453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555402-1DA3-0B6D-8898-18AB813DA7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54357"/>
            <a:ext cx="12192000" cy="4234070"/>
          </a:xfrm>
          <a:prstGeom prst="rect">
            <a:avLst/>
          </a:prstGeom>
        </p:spPr>
      </p:pic>
      <p:sp>
        <p:nvSpPr>
          <p:cNvPr id="7" name="TextBox 6">
            <a:extLst>
              <a:ext uri="{FF2B5EF4-FFF2-40B4-BE49-F238E27FC236}">
                <a16:creationId xmlns:a16="http://schemas.microsoft.com/office/drawing/2014/main" id="{60618C5E-CA5C-3867-7F99-29641B1341A9}"/>
              </a:ext>
            </a:extLst>
          </p:cNvPr>
          <p:cNvSpPr txBox="1"/>
          <p:nvPr/>
        </p:nvSpPr>
        <p:spPr>
          <a:xfrm>
            <a:off x="367748" y="159026"/>
            <a:ext cx="11251095"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transaction count and transaction amount across states.</a:t>
            </a:r>
          </a:p>
          <a:p>
            <a:pPr marL="285750" indent="-285750">
              <a:lnSpc>
                <a:spcPct val="150000"/>
              </a:lnSpc>
              <a:buFont typeface="Arial" panose="020B0604020202020204" pitchFamily="34" charset="0"/>
              <a:buChar char="•"/>
            </a:pPr>
            <a:r>
              <a:rPr lang="en-US" dirty="0"/>
              <a:t>Visualize number of transactions taking place with respect to year, with steady rise after 2020-Q4 term.</a:t>
            </a:r>
          </a:p>
          <a:p>
            <a:pPr marL="285750" indent="-285750">
              <a:lnSpc>
                <a:spcPct val="150000"/>
              </a:lnSpc>
              <a:buFont typeface="Arial" panose="020B0604020202020204" pitchFamily="34" charset="0"/>
              <a:buChar char="•"/>
            </a:pPr>
            <a:r>
              <a:rPr lang="en-IN" dirty="0"/>
              <a:t>Can see dominance by Merchant and Peer to Peer transactions, be in payments or in usage, suggesting users needs.</a:t>
            </a:r>
            <a:endParaRPr lang="en-US" dirty="0"/>
          </a:p>
        </p:txBody>
      </p:sp>
    </p:spTree>
    <p:extLst>
      <p:ext uri="{BB962C8B-B14F-4D97-AF65-F5344CB8AC3E}">
        <p14:creationId xmlns:p14="http://schemas.microsoft.com/office/powerpoint/2010/main" val="990068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729C8-F11E-ECCE-7CF6-9700ED1418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07096"/>
            <a:ext cx="12192000" cy="4581939"/>
          </a:xfrm>
          <a:prstGeom prst="rect">
            <a:avLst/>
          </a:prstGeom>
        </p:spPr>
      </p:pic>
      <p:sp>
        <p:nvSpPr>
          <p:cNvPr id="2" name="TextBox 1">
            <a:extLst>
              <a:ext uri="{FF2B5EF4-FFF2-40B4-BE49-F238E27FC236}">
                <a16:creationId xmlns:a16="http://schemas.microsoft.com/office/drawing/2014/main" id="{52BA66F2-833B-ED86-A8A0-3E56CA828536}"/>
              </a:ext>
            </a:extLst>
          </p:cNvPr>
          <p:cNvSpPr txBox="1"/>
          <p:nvPr/>
        </p:nvSpPr>
        <p:spPr>
          <a:xfrm>
            <a:off x="616226" y="168965"/>
            <a:ext cx="8429102" cy="1849865"/>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Partner with local banks/co-operatives to build trust.</a:t>
            </a:r>
          </a:p>
          <a:p>
            <a:pPr marL="285750" indent="-285750">
              <a:lnSpc>
                <a:spcPct val="150000"/>
              </a:lnSpc>
              <a:buFont typeface="Arial" panose="020B0604020202020204" pitchFamily="34" charset="0"/>
              <a:buChar char="•"/>
            </a:pPr>
            <a:r>
              <a:rPr lang="en-US" dirty="0"/>
              <a:t>Provide special discounts and cashbacks on Merchant and Peer-To-Peer Transactions.</a:t>
            </a:r>
          </a:p>
          <a:p>
            <a:pPr marL="285750" indent="-285750">
              <a:lnSpc>
                <a:spcPct val="150000"/>
              </a:lnSpc>
              <a:buFont typeface="Arial" panose="020B0604020202020204" pitchFamily="34" charset="0"/>
              <a:buChar char="•"/>
            </a:pPr>
            <a:r>
              <a:rPr lang="en-US" dirty="0"/>
              <a:t>Bundle recharges + bill payments with auto-reminders and combo discounts.</a:t>
            </a:r>
            <a:endParaRPr lang="en-IN" dirty="0"/>
          </a:p>
        </p:txBody>
      </p:sp>
    </p:spTree>
    <p:extLst>
      <p:ext uri="{BB962C8B-B14F-4D97-AF65-F5344CB8AC3E}">
        <p14:creationId xmlns:p14="http://schemas.microsoft.com/office/powerpoint/2010/main" val="345910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0401B-AAE5-CC13-A46A-964709093F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7AFAAD-ED86-8674-03E7-164EC0A18D0A}"/>
              </a:ext>
            </a:extLst>
          </p:cNvPr>
          <p:cNvSpPr txBox="1"/>
          <p:nvPr/>
        </p:nvSpPr>
        <p:spPr>
          <a:xfrm>
            <a:off x="3031435" y="101582"/>
            <a:ext cx="5271379" cy="461665"/>
          </a:xfrm>
          <a:prstGeom prst="rect">
            <a:avLst/>
          </a:prstGeom>
          <a:noFill/>
        </p:spPr>
        <p:txBody>
          <a:bodyPr wrap="none" rtlCol="0">
            <a:spAutoFit/>
          </a:bodyPr>
          <a:lstStyle/>
          <a:p>
            <a:r>
              <a:rPr lang="en-US" sz="2400" b="1" i="1" u="sng" dirty="0"/>
              <a:t>User Engagement and Growth Strategy:</a:t>
            </a:r>
            <a:endParaRPr lang="en-IN" sz="2400" b="1" i="1" u="sng" dirty="0"/>
          </a:p>
        </p:txBody>
      </p:sp>
      <p:pic>
        <p:nvPicPr>
          <p:cNvPr id="4" name="Picture 3">
            <a:extLst>
              <a:ext uri="{FF2B5EF4-FFF2-40B4-BE49-F238E27FC236}">
                <a16:creationId xmlns:a16="http://schemas.microsoft.com/office/drawing/2014/main" id="{AD5DCFA6-D120-9C6B-A540-C54228C3A0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0447"/>
            <a:ext cx="12192000" cy="2907701"/>
          </a:xfrm>
          <a:prstGeom prst="rect">
            <a:avLst/>
          </a:prstGeom>
        </p:spPr>
      </p:pic>
      <p:pic>
        <p:nvPicPr>
          <p:cNvPr id="6" name="Picture 5">
            <a:extLst>
              <a:ext uri="{FF2B5EF4-FFF2-40B4-BE49-F238E27FC236}">
                <a16:creationId xmlns:a16="http://schemas.microsoft.com/office/drawing/2014/main" id="{DD591359-5B01-F0E2-7033-77C0634BBF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62547"/>
            <a:ext cx="12192000" cy="2907701"/>
          </a:xfrm>
          <a:prstGeom prst="rect">
            <a:avLst/>
          </a:prstGeom>
        </p:spPr>
      </p:pic>
    </p:spTree>
    <p:extLst>
      <p:ext uri="{BB962C8B-B14F-4D97-AF65-F5344CB8AC3E}">
        <p14:creationId xmlns:p14="http://schemas.microsoft.com/office/powerpoint/2010/main" val="4249117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331D-9E3B-8F0C-F804-1D2E88AE3F4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EBCE3A5-E809-B8D7-9FB9-1A6BAF4802DD}"/>
              </a:ext>
            </a:extLst>
          </p:cNvPr>
          <p:cNvSpPr txBox="1"/>
          <p:nvPr/>
        </p:nvSpPr>
        <p:spPr>
          <a:xfrm>
            <a:off x="639417" y="437322"/>
            <a:ext cx="10913166" cy="5727850"/>
          </a:xfrm>
          <a:prstGeom prst="rect">
            <a:avLst/>
          </a:prstGeom>
          <a:noFill/>
        </p:spPr>
        <p:txBody>
          <a:bodyPr wrap="square" rtlCol="0">
            <a:spAutoFit/>
          </a:bodyPr>
          <a:lstStyle/>
          <a:p>
            <a:pPr>
              <a:lnSpc>
                <a:spcPct val="150000"/>
              </a:lnSpc>
            </a:pPr>
            <a:r>
              <a:rPr lang="en-US" sz="2400" b="1" i="1" u="sng" dirty="0"/>
              <a:t>Problem Statement</a:t>
            </a:r>
            <a:r>
              <a:rPr lang="en-US" sz="2400" b="1" u="sng" dirty="0"/>
              <a:t>:</a:t>
            </a:r>
            <a:endParaRPr lang="en-US" b="0" dirty="0">
              <a:effectLst/>
            </a:endParaRPr>
          </a:p>
          <a:p>
            <a:pPr>
              <a:lnSpc>
                <a:spcPct val="150000"/>
              </a:lnSpc>
            </a:pPr>
            <a:r>
              <a:rPr lang="en-US" dirty="0"/>
              <a:t>With the increasing reliance on digital payment systems like PhonePe, understanding the dynamics of transactions, user engagement, and insurance-related data is crucial for improving services and targeting users effectively. This project aims to analyze and visualize aggregated values of payment categories, create maps for total values at state level and analyze top performers at state level.</a:t>
            </a:r>
          </a:p>
          <a:p>
            <a:pPr>
              <a:lnSpc>
                <a:spcPct val="150000"/>
              </a:lnSpc>
            </a:pPr>
            <a:endParaRPr lang="en-US" b="0" dirty="0">
              <a:effectLst/>
            </a:endParaRPr>
          </a:p>
          <a:p>
            <a:pPr>
              <a:lnSpc>
                <a:spcPct val="150000"/>
              </a:lnSpc>
            </a:pPr>
            <a:r>
              <a:rPr lang="en-IN" sz="2400" b="1" i="1" u="sng" dirty="0"/>
              <a:t>Business Use Cases</a:t>
            </a:r>
            <a:r>
              <a:rPr lang="en-IN" sz="2400" b="1" u="sng" dirty="0"/>
              <a:t>:</a:t>
            </a:r>
            <a:endParaRPr lang="en-IN" sz="2400" b="0" dirty="0">
              <a:effectLst/>
            </a:endParaRPr>
          </a:p>
          <a:p>
            <a:pPr marL="285750" indent="-285750">
              <a:lnSpc>
                <a:spcPct val="150000"/>
              </a:lnSpc>
              <a:buFont typeface="Arial" panose="020B0604020202020204" pitchFamily="34" charset="0"/>
              <a:buChar char="•"/>
            </a:pPr>
            <a:r>
              <a:rPr lang="en-IN" dirty="0"/>
              <a:t>Customer Segmentation</a:t>
            </a:r>
          </a:p>
          <a:p>
            <a:pPr marL="285750" indent="-285750">
              <a:lnSpc>
                <a:spcPct val="150000"/>
              </a:lnSpc>
              <a:buFont typeface="Arial" panose="020B0604020202020204" pitchFamily="34" charset="0"/>
              <a:buChar char="•"/>
            </a:pPr>
            <a:r>
              <a:rPr lang="en-IN" dirty="0"/>
              <a:t>Geographical Insights</a:t>
            </a:r>
          </a:p>
          <a:p>
            <a:pPr marL="285750" indent="-285750">
              <a:lnSpc>
                <a:spcPct val="150000"/>
              </a:lnSpc>
              <a:buFont typeface="Arial" panose="020B0604020202020204" pitchFamily="34" charset="0"/>
              <a:buChar char="•"/>
            </a:pPr>
            <a:r>
              <a:rPr lang="en-IN" dirty="0"/>
              <a:t>Payment Performance</a:t>
            </a:r>
          </a:p>
          <a:p>
            <a:pPr marL="285750" indent="-285750">
              <a:lnSpc>
                <a:spcPct val="150000"/>
              </a:lnSpc>
              <a:buFont typeface="Arial" panose="020B0604020202020204" pitchFamily="34" charset="0"/>
              <a:buChar char="•"/>
            </a:pPr>
            <a:r>
              <a:rPr lang="en-IN" dirty="0"/>
              <a:t>Insurance Insights</a:t>
            </a:r>
          </a:p>
          <a:p>
            <a:pPr marL="285750" indent="-285750">
              <a:lnSpc>
                <a:spcPct val="150000"/>
              </a:lnSpc>
              <a:buFont typeface="Arial" panose="020B0604020202020204" pitchFamily="34" charset="0"/>
              <a:buChar char="•"/>
            </a:pPr>
            <a:r>
              <a:rPr lang="en-IN" dirty="0"/>
              <a:t>Trend Analysis</a:t>
            </a:r>
            <a:br>
              <a:rPr lang="en-US" dirty="0"/>
            </a:br>
            <a:endParaRPr lang="en-IN" dirty="0"/>
          </a:p>
        </p:txBody>
      </p:sp>
      <p:pic>
        <p:nvPicPr>
          <p:cNvPr id="6" name="Picture 5">
            <a:extLst>
              <a:ext uri="{FF2B5EF4-FFF2-40B4-BE49-F238E27FC236}">
                <a16:creationId xmlns:a16="http://schemas.microsoft.com/office/drawing/2014/main" id="{137D3F29-26B0-E1D9-4878-1F2ECA11D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4006" y="2395330"/>
            <a:ext cx="5987393" cy="3590097"/>
          </a:xfrm>
          <a:prstGeom prst="rect">
            <a:avLst/>
          </a:prstGeom>
        </p:spPr>
      </p:pic>
    </p:spTree>
    <p:extLst>
      <p:ext uri="{BB962C8B-B14F-4D97-AF65-F5344CB8AC3E}">
        <p14:creationId xmlns:p14="http://schemas.microsoft.com/office/powerpoint/2010/main" val="29274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441C6-B667-28F6-7836-C98836098F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CFCD047-F932-3DCE-B9C0-5BE857190FE7}"/>
              </a:ext>
            </a:extLst>
          </p:cNvPr>
          <p:cNvPicPr>
            <a:picLocks noChangeAspect="1"/>
          </p:cNvPicPr>
          <p:nvPr/>
        </p:nvPicPr>
        <p:blipFill>
          <a:blip r:embed="rId2">
            <a:extLst>
              <a:ext uri="{28A0092B-C50C-407E-A947-70E740481C1C}">
                <a14:useLocalDpi xmlns:a14="http://schemas.microsoft.com/office/drawing/2010/main" val="0"/>
              </a:ext>
            </a:extLst>
          </a:blip>
          <a:srcRect t="7597" b="7700"/>
          <a:stretch>
            <a:fillRect/>
          </a:stretch>
        </p:blipFill>
        <p:spPr>
          <a:xfrm>
            <a:off x="0" y="3876261"/>
            <a:ext cx="12192000" cy="2981739"/>
          </a:xfrm>
          <a:prstGeom prst="rect">
            <a:avLst/>
          </a:prstGeom>
        </p:spPr>
      </p:pic>
      <p:sp>
        <p:nvSpPr>
          <p:cNvPr id="4" name="TextBox 3">
            <a:extLst>
              <a:ext uri="{FF2B5EF4-FFF2-40B4-BE49-F238E27FC236}">
                <a16:creationId xmlns:a16="http://schemas.microsoft.com/office/drawing/2014/main" id="{96A763A7-C4AF-3E8B-DB8B-B42BAE8AE900}"/>
              </a:ext>
            </a:extLst>
          </p:cNvPr>
          <p:cNvSpPr txBox="1"/>
          <p:nvPr/>
        </p:nvSpPr>
        <p:spPr>
          <a:xfrm>
            <a:off x="306456" y="119270"/>
            <a:ext cx="11579087" cy="3234860"/>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registered users and no of people using PhonePe across states.</a:t>
            </a:r>
          </a:p>
          <a:p>
            <a:pPr marL="285750" indent="-285750">
              <a:lnSpc>
                <a:spcPct val="150000"/>
              </a:lnSpc>
              <a:buFont typeface="Arial" panose="020B0604020202020204" pitchFamily="34" charset="0"/>
              <a:buChar char="•"/>
            </a:pPr>
            <a:r>
              <a:rPr lang="en-US" dirty="0"/>
              <a:t>Can see states which have high engagement ratio, indicating highly engaged users.</a:t>
            </a:r>
          </a:p>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States with low app opens per user should be targeted with personalized offers and regional language support.</a:t>
            </a:r>
          </a:p>
          <a:p>
            <a:pPr marL="285750" indent="-285750">
              <a:lnSpc>
                <a:spcPct val="150000"/>
              </a:lnSpc>
              <a:buFont typeface="Arial" panose="020B0604020202020204" pitchFamily="34" charset="0"/>
              <a:buChar char="•"/>
            </a:pPr>
            <a:r>
              <a:rPr lang="en-US" dirty="0"/>
              <a:t>Engage with states having high engagement ratio for better marketing and partnerships.</a:t>
            </a:r>
          </a:p>
          <a:p>
            <a:pPr marL="285750" indent="-285750">
              <a:lnSpc>
                <a:spcPct val="150000"/>
              </a:lnSpc>
              <a:buFont typeface="Arial" panose="020B0604020202020204" pitchFamily="34" charset="0"/>
              <a:buChar char="•"/>
            </a:pPr>
            <a:r>
              <a:rPr lang="en-US" dirty="0"/>
              <a:t>Analyze device and network performance metrics in low-engagement states.</a:t>
            </a:r>
          </a:p>
        </p:txBody>
      </p:sp>
    </p:spTree>
    <p:extLst>
      <p:ext uri="{BB962C8B-B14F-4D97-AF65-F5344CB8AC3E}">
        <p14:creationId xmlns:p14="http://schemas.microsoft.com/office/powerpoint/2010/main" val="50056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AD1A-03B1-01A9-1FC7-0890CCD54D3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090EC1-47CE-2643-250B-41511B607078}"/>
              </a:ext>
            </a:extLst>
          </p:cNvPr>
          <p:cNvSpPr txBox="1"/>
          <p:nvPr/>
        </p:nvSpPr>
        <p:spPr>
          <a:xfrm>
            <a:off x="2902226" y="119270"/>
            <a:ext cx="5725735" cy="461665"/>
          </a:xfrm>
          <a:prstGeom prst="rect">
            <a:avLst/>
          </a:prstGeom>
          <a:noFill/>
        </p:spPr>
        <p:txBody>
          <a:bodyPr wrap="none" rtlCol="0">
            <a:spAutoFit/>
          </a:bodyPr>
          <a:lstStyle/>
          <a:p>
            <a:r>
              <a:rPr lang="en-US" sz="2400" b="1" i="1" u="sng" dirty="0"/>
              <a:t>Transaction Analysis For Market Expansion:</a:t>
            </a:r>
            <a:endParaRPr lang="en-IN" sz="2400" b="1" i="1" u="sng" dirty="0"/>
          </a:p>
        </p:txBody>
      </p:sp>
      <p:pic>
        <p:nvPicPr>
          <p:cNvPr id="4" name="Picture 3">
            <a:extLst>
              <a:ext uri="{FF2B5EF4-FFF2-40B4-BE49-F238E27FC236}">
                <a16:creationId xmlns:a16="http://schemas.microsoft.com/office/drawing/2014/main" id="{606CA614-FD0C-EBA8-4879-7C38743181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0935"/>
            <a:ext cx="12192000" cy="3119891"/>
          </a:xfrm>
          <a:prstGeom prst="rect">
            <a:avLst/>
          </a:prstGeom>
        </p:spPr>
      </p:pic>
      <p:pic>
        <p:nvPicPr>
          <p:cNvPr id="8" name="Picture 7">
            <a:extLst>
              <a:ext uri="{FF2B5EF4-FFF2-40B4-BE49-F238E27FC236}">
                <a16:creationId xmlns:a16="http://schemas.microsoft.com/office/drawing/2014/main" id="{1445CF2B-0F27-BA22-AA94-3DBCD8BE3F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55165"/>
            <a:ext cx="12192000" cy="2802835"/>
          </a:xfrm>
          <a:prstGeom prst="rect">
            <a:avLst/>
          </a:prstGeom>
        </p:spPr>
      </p:pic>
    </p:spTree>
    <p:extLst>
      <p:ext uri="{BB962C8B-B14F-4D97-AF65-F5344CB8AC3E}">
        <p14:creationId xmlns:p14="http://schemas.microsoft.com/office/powerpoint/2010/main" val="3835663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539A0-E7CE-B1A8-9A7F-415F8209DD7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FE1B318-A3AC-BA7E-2768-828F23EF3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78" y="2425148"/>
            <a:ext cx="12076043" cy="4234037"/>
          </a:xfrm>
          <a:prstGeom prst="rect">
            <a:avLst/>
          </a:prstGeom>
        </p:spPr>
      </p:pic>
      <p:sp>
        <p:nvSpPr>
          <p:cNvPr id="4" name="TextBox 3">
            <a:extLst>
              <a:ext uri="{FF2B5EF4-FFF2-40B4-BE49-F238E27FC236}">
                <a16:creationId xmlns:a16="http://schemas.microsoft.com/office/drawing/2014/main" id="{CDC204FF-7505-E651-C7B0-C9E2DE387327}"/>
              </a:ext>
            </a:extLst>
          </p:cNvPr>
          <p:cNvSpPr txBox="1"/>
          <p:nvPr/>
        </p:nvSpPr>
        <p:spPr>
          <a:xfrm>
            <a:off x="306455" y="278296"/>
            <a:ext cx="11579087" cy="1849865"/>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transaction count and transaction amount across states.</a:t>
            </a:r>
          </a:p>
          <a:p>
            <a:pPr marL="285750" indent="-285750">
              <a:lnSpc>
                <a:spcPct val="150000"/>
              </a:lnSpc>
              <a:buFont typeface="Arial" panose="020B0604020202020204" pitchFamily="34" charset="0"/>
              <a:buChar char="•"/>
            </a:pPr>
            <a:r>
              <a:rPr lang="en-US" dirty="0"/>
              <a:t>States with consistently increasing bars (no dips during pandemic years) show strong digital acceptance.</a:t>
            </a:r>
          </a:p>
          <a:p>
            <a:pPr marL="285750" indent="-285750">
              <a:lnSpc>
                <a:spcPct val="150000"/>
              </a:lnSpc>
              <a:buFont typeface="Arial" panose="020B0604020202020204" pitchFamily="34" charset="0"/>
              <a:buChar char="•"/>
            </a:pPr>
            <a:r>
              <a:rPr lang="en-US" dirty="0"/>
              <a:t>Can see rise in growth in amount invested for transactions after year 2020.</a:t>
            </a:r>
            <a:endParaRPr lang="en-IN" dirty="0"/>
          </a:p>
        </p:txBody>
      </p:sp>
    </p:spTree>
    <p:extLst>
      <p:ext uri="{BB962C8B-B14F-4D97-AF65-F5344CB8AC3E}">
        <p14:creationId xmlns:p14="http://schemas.microsoft.com/office/powerpoint/2010/main" val="1134075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25D7D-86CD-45FC-FC5B-0C302DEF09E1}"/>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47CAE72-1C46-918D-730E-F2CBE437B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34014"/>
            <a:ext cx="12192000" cy="4323986"/>
          </a:xfrm>
          <a:prstGeom prst="rect">
            <a:avLst/>
          </a:prstGeom>
        </p:spPr>
      </p:pic>
      <p:sp>
        <p:nvSpPr>
          <p:cNvPr id="2" name="TextBox 1">
            <a:extLst>
              <a:ext uri="{FF2B5EF4-FFF2-40B4-BE49-F238E27FC236}">
                <a16:creationId xmlns:a16="http://schemas.microsoft.com/office/drawing/2014/main" id="{6BA9F6BB-C0B7-5CEC-A1B0-644296D09A3E}"/>
              </a:ext>
            </a:extLst>
          </p:cNvPr>
          <p:cNvSpPr txBox="1"/>
          <p:nvPr/>
        </p:nvSpPr>
        <p:spPr>
          <a:xfrm>
            <a:off x="367749" y="149087"/>
            <a:ext cx="11259749" cy="2265364"/>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Target dormant users with push notifications or offers to reactivate usage.</a:t>
            </a:r>
          </a:p>
          <a:p>
            <a:pPr marL="285750" indent="-285750">
              <a:lnSpc>
                <a:spcPct val="150000"/>
              </a:lnSpc>
              <a:buFont typeface="Arial" panose="020B0604020202020204" pitchFamily="34" charset="0"/>
              <a:buChar char="•"/>
            </a:pPr>
            <a:r>
              <a:rPr lang="en-US" dirty="0"/>
              <a:t>Collaborate with state governments to include services like tax payments, school fee payments, and traffic challans.</a:t>
            </a:r>
          </a:p>
          <a:p>
            <a:pPr marL="285750" indent="-285750">
              <a:lnSpc>
                <a:spcPct val="150000"/>
              </a:lnSpc>
              <a:buFont typeface="Arial" panose="020B0604020202020204" pitchFamily="34" charset="0"/>
              <a:buChar char="•"/>
            </a:pPr>
            <a:r>
              <a:rPr lang="en-US" dirty="0"/>
              <a:t>Introduce or push non-UPI services like Mutual funds, gold investment, credit score tracking, FASTag recharge.</a:t>
            </a:r>
          </a:p>
          <a:p>
            <a:pPr marL="285750" indent="-285750">
              <a:lnSpc>
                <a:spcPct val="150000"/>
              </a:lnSpc>
              <a:buFont typeface="Arial" panose="020B0604020202020204" pitchFamily="34" charset="0"/>
              <a:buChar char="•"/>
            </a:pPr>
            <a:r>
              <a:rPr lang="en-US" dirty="0"/>
              <a:t>Provide offers and rewards for concurrent users.</a:t>
            </a:r>
            <a:endParaRPr lang="en-IN" dirty="0"/>
          </a:p>
        </p:txBody>
      </p:sp>
    </p:spTree>
    <p:extLst>
      <p:ext uri="{BB962C8B-B14F-4D97-AF65-F5344CB8AC3E}">
        <p14:creationId xmlns:p14="http://schemas.microsoft.com/office/powerpoint/2010/main" val="1773963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74F0B-2396-E9DE-53AB-62B15714C9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AD3AC5E-74FE-3CF5-CAAD-7D1366669445}"/>
              </a:ext>
            </a:extLst>
          </p:cNvPr>
          <p:cNvSpPr txBox="1"/>
          <p:nvPr/>
        </p:nvSpPr>
        <p:spPr>
          <a:xfrm>
            <a:off x="3379305" y="188843"/>
            <a:ext cx="4302588" cy="461665"/>
          </a:xfrm>
          <a:prstGeom prst="rect">
            <a:avLst/>
          </a:prstGeom>
          <a:noFill/>
        </p:spPr>
        <p:txBody>
          <a:bodyPr wrap="none" rtlCol="0">
            <a:spAutoFit/>
          </a:bodyPr>
          <a:lstStyle/>
          <a:p>
            <a:r>
              <a:rPr lang="en-US" sz="2400" b="1" i="1" u="sng" dirty="0"/>
              <a:t>Insurance Engagement Analysis:</a:t>
            </a:r>
            <a:endParaRPr lang="en-IN" sz="2400" b="1" i="1" u="sng" dirty="0"/>
          </a:p>
        </p:txBody>
      </p:sp>
      <p:pic>
        <p:nvPicPr>
          <p:cNvPr id="4" name="Picture 3">
            <a:extLst>
              <a:ext uri="{FF2B5EF4-FFF2-40B4-BE49-F238E27FC236}">
                <a16:creationId xmlns:a16="http://schemas.microsoft.com/office/drawing/2014/main" id="{72572B50-DCCC-928A-2D49-192D233B44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50508"/>
            <a:ext cx="12192000" cy="3116422"/>
          </a:xfrm>
          <a:prstGeom prst="rect">
            <a:avLst/>
          </a:prstGeom>
        </p:spPr>
      </p:pic>
      <p:pic>
        <p:nvPicPr>
          <p:cNvPr id="8" name="Picture 7">
            <a:extLst>
              <a:ext uri="{FF2B5EF4-FFF2-40B4-BE49-F238E27FC236}">
                <a16:creationId xmlns:a16="http://schemas.microsoft.com/office/drawing/2014/main" id="{288AF71B-515C-9C48-1C0B-A396D99851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35896"/>
            <a:ext cx="12192000" cy="2922104"/>
          </a:xfrm>
          <a:prstGeom prst="rect">
            <a:avLst/>
          </a:prstGeom>
        </p:spPr>
      </p:pic>
    </p:spTree>
    <p:extLst>
      <p:ext uri="{BB962C8B-B14F-4D97-AF65-F5344CB8AC3E}">
        <p14:creationId xmlns:p14="http://schemas.microsoft.com/office/powerpoint/2010/main" val="3251790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5404-F6BE-B8C6-DE7C-B2BF8D8556A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3A7E85-6A15-454B-9135-861B70FF5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521" y="2574234"/>
            <a:ext cx="11926957" cy="4214191"/>
          </a:xfrm>
          <a:prstGeom prst="rect">
            <a:avLst/>
          </a:prstGeom>
        </p:spPr>
      </p:pic>
      <p:sp>
        <p:nvSpPr>
          <p:cNvPr id="4" name="TextBox 3">
            <a:extLst>
              <a:ext uri="{FF2B5EF4-FFF2-40B4-BE49-F238E27FC236}">
                <a16:creationId xmlns:a16="http://schemas.microsoft.com/office/drawing/2014/main" id="{DB2708B4-F722-14B9-23AD-AD5D4A2ACB48}"/>
              </a:ext>
            </a:extLst>
          </p:cNvPr>
          <p:cNvSpPr txBox="1"/>
          <p:nvPr/>
        </p:nvSpPr>
        <p:spPr>
          <a:xfrm>
            <a:off x="321364" y="110088"/>
            <a:ext cx="11287541" cy="2265364"/>
          </a:xfrm>
          <a:prstGeom prst="rect">
            <a:avLst/>
          </a:prstGeom>
          <a:noFill/>
        </p:spPr>
        <p:txBody>
          <a:bodyPr wrap="square" rtlCol="0">
            <a:spAutoFit/>
          </a:bodyPr>
          <a:lstStyle/>
          <a:p>
            <a:pPr>
              <a:lnSpc>
                <a:spcPct val="150000"/>
              </a:lnSpc>
            </a:pPr>
            <a:r>
              <a:rPr lang="en-US" sz="2400" b="1" i="1" u="sng" dirty="0"/>
              <a:t>Insights:</a:t>
            </a:r>
          </a:p>
          <a:p>
            <a:pPr marL="285750" indent="-285750">
              <a:lnSpc>
                <a:spcPct val="150000"/>
              </a:lnSpc>
              <a:buFont typeface="Arial" panose="020B0604020202020204" pitchFamily="34" charset="0"/>
              <a:buChar char="•"/>
            </a:pPr>
            <a:r>
              <a:rPr lang="en-US" dirty="0"/>
              <a:t>Variation of users opting insurance and amount people invest in insurance policies devices across states.</a:t>
            </a:r>
          </a:p>
          <a:p>
            <a:pPr marL="285750" indent="-285750">
              <a:lnSpc>
                <a:spcPct val="150000"/>
              </a:lnSpc>
              <a:buFont typeface="Arial" panose="020B0604020202020204" pitchFamily="34" charset="0"/>
              <a:buChar char="•"/>
            </a:pPr>
            <a:r>
              <a:rPr lang="en-IN" dirty="0"/>
              <a:t>State wise insurance users growth trend sees a increase in the year 2021.</a:t>
            </a:r>
          </a:p>
          <a:p>
            <a:pPr marL="285750" indent="-285750">
              <a:lnSpc>
                <a:spcPct val="150000"/>
              </a:lnSpc>
              <a:buFont typeface="Arial" panose="020B0604020202020204" pitchFamily="34" charset="0"/>
              <a:buChar char="•"/>
            </a:pPr>
            <a:r>
              <a:rPr lang="en-US" dirty="0"/>
              <a:t>States like Maharashtra and Karnataka show their importance in high-value insurance transactions.</a:t>
            </a:r>
          </a:p>
          <a:p>
            <a:pPr marL="285750" indent="-285750">
              <a:lnSpc>
                <a:spcPct val="150000"/>
              </a:lnSpc>
              <a:buFont typeface="Arial" panose="020B0604020202020204" pitchFamily="34" charset="0"/>
              <a:buChar char="•"/>
            </a:pPr>
            <a:r>
              <a:rPr lang="en-US" dirty="0"/>
              <a:t>PhonePe user engagement percentage provides crucial data in monitoring users with respect to population vs users.</a:t>
            </a:r>
            <a:endParaRPr lang="en-IN" dirty="0"/>
          </a:p>
        </p:txBody>
      </p:sp>
    </p:spTree>
    <p:extLst>
      <p:ext uri="{BB962C8B-B14F-4D97-AF65-F5344CB8AC3E}">
        <p14:creationId xmlns:p14="http://schemas.microsoft.com/office/powerpoint/2010/main" val="648021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E5E1-D573-0559-296E-702DCADE6B0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280B5901-E48B-2D44-6D99-0F0C210211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6791"/>
            <a:ext cx="12192000" cy="4615427"/>
          </a:xfrm>
          <a:prstGeom prst="rect">
            <a:avLst/>
          </a:prstGeom>
        </p:spPr>
      </p:pic>
      <p:sp>
        <p:nvSpPr>
          <p:cNvPr id="2" name="TextBox 1">
            <a:extLst>
              <a:ext uri="{FF2B5EF4-FFF2-40B4-BE49-F238E27FC236}">
                <a16:creationId xmlns:a16="http://schemas.microsoft.com/office/drawing/2014/main" id="{F5730B0C-C280-66BD-5609-B7EC4552F383}"/>
              </a:ext>
            </a:extLst>
          </p:cNvPr>
          <p:cNvSpPr txBox="1"/>
          <p:nvPr/>
        </p:nvSpPr>
        <p:spPr>
          <a:xfrm>
            <a:off x="516835" y="85782"/>
            <a:ext cx="9843464" cy="1849865"/>
          </a:xfrm>
          <a:prstGeom prst="rect">
            <a:avLst/>
          </a:prstGeom>
          <a:noFill/>
        </p:spPr>
        <p:txBody>
          <a:bodyPr wrap="none" rtlCol="0">
            <a:spAutoFit/>
          </a:bodyPr>
          <a:lstStyle/>
          <a:p>
            <a:pPr>
              <a:lnSpc>
                <a:spcPct val="150000"/>
              </a:lnSpc>
            </a:pPr>
            <a:r>
              <a:rPr lang="en-US" sz="2400" b="1" i="1" u="sng" dirty="0"/>
              <a:t>Action:</a:t>
            </a:r>
          </a:p>
          <a:p>
            <a:pPr marL="285750" indent="-285750">
              <a:lnSpc>
                <a:spcPct val="150000"/>
              </a:lnSpc>
              <a:buFont typeface="Arial" panose="020B0604020202020204" pitchFamily="34" charset="0"/>
              <a:buChar char="•"/>
            </a:pPr>
            <a:r>
              <a:rPr lang="en-US" dirty="0"/>
              <a:t>Enhance awareness campaigns in high-user but low-engagement states like Uttar Pradesh and Bihar.</a:t>
            </a:r>
          </a:p>
          <a:p>
            <a:pPr marL="285750" indent="-285750">
              <a:lnSpc>
                <a:spcPct val="150000"/>
              </a:lnSpc>
              <a:buFont typeface="Arial" panose="020B0604020202020204" pitchFamily="34" charset="0"/>
              <a:buChar char="•"/>
            </a:pPr>
            <a:r>
              <a:rPr lang="en-US" dirty="0"/>
              <a:t>Offer short-term low-premium policies tailored for users.</a:t>
            </a:r>
          </a:p>
          <a:p>
            <a:pPr marL="285750" indent="-285750">
              <a:lnSpc>
                <a:spcPct val="150000"/>
              </a:lnSpc>
              <a:buFont typeface="Arial" panose="020B0604020202020204" pitchFamily="34" charset="0"/>
              <a:buChar char="•"/>
            </a:pPr>
            <a:r>
              <a:rPr lang="en-US" dirty="0"/>
              <a:t>Offer first-time policy discounts or rewards like PhonePe cashback, vouchers, etc..</a:t>
            </a:r>
            <a:endParaRPr lang="en-IN" dirty="0"/>
          </a:p>
        </p:txBody>
      </p:sp>
    </p:spTree>
    <p:extLst>
      <p:ext uri="{BB962C8B-B14F-4D97-AF65-F5344CB8AC3E}">
        <p14:creationId xmlns:p14="http://schemas.microsoft.com/office/powerpoint/2010/main" val="5437216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E971A-0EA9-A322-A177-A5AE090FCFF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D77BCE-7B3D-1141-CE58-161519421242}"/>
              </a:ext>
            </a:extLst>
          </p:cNvPr>
          <p:cNvSpPr txBox="1"/>
          <p:nvPr/>
        </p:nvSpPr>
        <p:spPr>
          <a:xfrm>
            <a:off x="367748" y="248479"/>
            <a:ext cx="10962861" cy="6004849"/>
          </a:xfrm>
          <a:prstGeom prst="rect">
            <a:avLst/>
          </a:prstGeom>
          <a:noFill/>
        </p:spPr>
        <p:txBody>
          <a:bodyPr wrap="square" rtlCol="0">
            <a:spAutoFit/>
          </a:bodyPr>
          <a:lstStyle/>
          <a:p>
            <a:pPr>
              <a:lnSpc>
                <a:spcPct val="150000"/>
              </a:lnSpc>
            </a:pPr>
            <a:r>
              <a:rPr lang="en-US" sz="2400" b="1" i="1" u="sng" dirty="0"/>
              <a:t>Conclusion:</a:t>
            </a:r>
          </a:p>
          <a:p>
            <a:pPr marL="285750" indent="-285750">
              <a:lnSpc>
                <a:spcPct val="150000"/>
              </a:lnSpc>
              <a:buFont typeface="Arial" panose="020B0604020202020204" pitchFamily="34" charset="0"/>
              <a:buChar char="•"/>
            </a:pPr>
            <a:r>
              <a:rPr lang="en-IN" dirty="0"/>
              <a:t>This analysis broadens PhonePe vision based on users, type of transaction and availability of devices. </a:t>
            </a:r>
          </a:p>
          <a:p>
            <a:pPr marL="285750" indent="-285750">
              <a:lnSpc>
                <a:spcPct val="150000"/>
              </a:lnSpc>
              <a:buFont typeface="Arial" panose="020B0604020202020204" pitchFamily="34" charset="0"/>
              <a:buChar char="•"/>
            </a:pPr>
            <a:r>
              <a:rPr lang="en-IN" dirty="0"/>
              <a:t>User Engagement Variability was seen where </a:t>
            </a:r>
            <a:r>
              <a:rPr lang="en-US" dirty="0"/>
              <a:t>significant differences in app engagement and device usage were observed across states.</a:t>
            </a:r>
          </a:p>
          <a:p>
            <a:pPr marL="285750" indent="-285750">
              <a:lnSpc>
                <a:spcPct val="150000"/>
              </a:lnSpc>
              <a:buFont typeface="Arial" panose="020B0604020202020204" pitchFamily="34" charset="0"/>
              <a:buChar char="•"/>
            </a:pPr>
            <a:r>
              <a:rPr lang="en-US" dirty="0"/>
              <a:t>Uneven insurance statistics was seen </a:t>
            </a:r>
          </a:p>
          <a:p>
            <a:pPr>
              <a:lnSpc>
                <a:spcPct val="150000"/>
              </a:lnSpc>
            </a:pPr>
            <a:r>
              <a:rPr lang="en-US" dirty="0"/>
              <a:t>      where states like Maharashtra and Karnataka </a:t>
            </a:r>
          </a:p>
          <a:p>
            <a:pPr>
              <a:lnSpc>
                <a:spcPct val="150000"/>
              </a:lnSpc>
            </a:pPr>
            <a:r>
              <a:rPr lang="en-US" dirty="0"/>
              <a:t>      lead in insurance adoption, while eastern and </a:t>
            </a:r>
          </a:p>
          <a:p>
            <a:pPr>
              <a:lnSpc>
                <a:spcPct val="150000"/>
              </a:lnSpc>
            </a:pPr>
            <a:r>
              <a:rPr lang="en-US" dirty="0"/>
              <a:t>      northeastern regions show low uptake.</a:t>
            </a:r>
          </a:p>
          <a:p>
            <a:pPr marL="285750" indent="-285750">
              <a:lnSpc>
                <a:spcPct val="150000"/>
              </a:lnSpc>
              <a:buFont typeface="Arial" panose="020B0604020202020204" pitchFamily="34" charset="0"/>
              <a:buChar char="•"/>
            </a:pPr>
            <a:r>
              <a:rPr lang="en-US" dirty="0"/>
              <a:t>On analysis of “Decoding Transaction Dynamics”, </a:t>
            </a:r>
          </a:p>
          <a:p>
            <a:pPr>
              <a:lnSpc>
                <a:spcPct val="150000"/>
              </a:lnSpc>
            </a:pPr>
            <a:r>
              <a:rPr lang="en-US" dirty="0"/>
              <a:t>      we come to know that the platform's performance </a:t>
            </a:r>
          </a:p>
          <a:p>
            <a:pPr>
              <a:lnSpc>
                <a:spcPct val="150000"/>
              </a:lnSpc>
            </a:pPr>
            <a:r>
              <a:rPr lang="en-US" dirty="0"/>
              <a:t>      in mature markets is stable, but expansion in </a:t>
            </a:r>
          </a:p>
          <a:p>
            <a:pPr>
              <a:lnSpc>
                <a:spcPct val="150000"/>
              </a:lnSpc>
            </a:pPr>
            <a:r>
              <a:rPr lang="en-US" dirty="0"/>
              <a:t>      lower-tier states can unlock new user opportunities.</a:t>
            </a:r>
          </a:p>
          <a:p>
            <a:pPr marL="285750" indent="-285750">
              <a:lnSpc>
                <a:spcPct val="150000"/>
              </a:lnSpc>
              <a:buFont typeface="Arial" panose="020B0604020202020204" pitchFamily="34" charset="0"/>
              <a:buChar char="•"/>
            </a:pPr>
            <a:r>
              <a:rPr lang="en-US" dirty="0"/>
              <a:t>Overall, by converting raw transactional and user behavior data into digestible insights, this project creates a strong foundation for data-driven business expansion and user-centric innovation for PhonePe.</a:t>
            </a:r>
            <a:endParaRPr lang="en-IN" dirty="0"/>
          </a:p>
        </p:txBody>
      </p:sp>
      <p:pic>
        <p:nvPicPr>
          <p:cNvPr id="4" name="Picture 3">
            <a:extLst>
              <a:ext uri="{FF2B5EF4-FFF2-40B4-BE49-F238E27FC236}">
                <a16:creationId xmlns:a16="http://schemas.microsoft.com/office/drawing/2014/main" id="{92322420-59A8-1288-C5CB-2FABFF39EF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5974" y="1787422"/>
            <a:ext cx="6162261" cy="3283155"/>
          </a:xfrm>
          <a:prstGeom prst="rect">
            <a:avLst/>
          </a:prstGeom>
        </p:spPr>
      </p:pic>
    </p:spTree>
    <p:extLst>
      <p:ext uri="{BB962C8B-B14F-4D97-AF65-F5344CB8AC3E}">
        <p14:creationId xmlns:p14="http://schemas.microsoft.com/office/powerpoint/2010/main" val="2122452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90034-6522-3240-100E-B3168CD7509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F5F0D8-20DA-EF00-0AAF-C2BF497AC592}"/>
              </a:ext>
            </a:extLst>
          </p:cNvPr>
          <p:cNvSpPr/>
          <p:nvPr/>
        </p:nvSpPr>
        <p:spPr>
          <a:xfrm>
            <a:off x="2149207" y="2460439"/>
            <a:ext cx="7555659" cy="1569660"/>
          </a:xfrm>
          <a:prstGeom prst="rect">
            <a:avLst/>
          </a:prstGeom>
          <a:noFill/>
        </p:spPr>
        <p:txBody>
          <a:bodyPr wrap="none" lIns="91440" tIns="45720" rIns="91440" bIns="45720">
            <a:spAutoFit/>
          </a:bodyPr>
          <a:lstStyle/>
          <a:p>
            <a:pPr algn="ctr"/>
            <a:r>
              <a:rPr lang="en-US" sz="9600" b="1" cap="none" spc="0" dirty="0">
                <a:ln w="12700">
                  <a:solidFill>
                    <a:schemeClr val="tx2">
                      <a:lumMod val="75000"/>
                    </a:schemeClr>
                  </a:solidFill>
                  <a:prstDash val="solid"/>
                </a:ln>
                <a:effectLst>
                  <a:outerShdw dist="38100" dir="2640000" algn="bl" rotWithShape="0">
                    <a:schemeClr val="tx2">
                      <a:lumMod val="75000"/>
                    </a:schemeClr>
                  </a:outerShdw>
                </a:effectLst>
                <a:latin typeface="Rockwell" panose="02060603020205020403" pitchFamily="18" charset="0"/>
              </a:rPr>
              <a:t>THANK YOU</a:t>
            </a:r>
          </a:p>
        </p:txBody>
      </p:sp>
    </p:spTree>
    <p:extLst>
      <p:ext uri="{BB962C8B-B14F-4D97-AF65-F5344CB8AC3E}">
        <p14:creationId xmlns:p14="http://schemas.microsoft.com/office/powerpoint/2010/main" val="1828116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EBAFF-B36E-0EE6-A6C3-5028CA54B0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252495-0D06-5AC0-6961-95D2D765205A}"/>
              </a:ext>
            </a:extLst>
          </p:cNvPr>
          <p:cNvSpPr txBox="1"/>
          <p:nvPr/>
        </p:nvSpPr>
        <p:spPr>
          <a:xfrm>
            <a:off x="619539" y="1092061"/>
            <a:ext cx="5731565" cy="3927357"/>
          </a:xfrm>
          <a:prstGeom prst="rect">
            <a:avLst/>
          </a:prstGeom>
          <a:noFill/>
        </p:spPr>
        <p:txBody>
          <a:bodyPr wrap="square" rtlCol="0">
            <a:spAutoFit/>
          </a:bodyPr>
          <a:lstStyle/>
          <a:p>
            <a:pPr>
              <a:lnSpc>
                <a:spcPct val="150000"/>
              </a:lnSpc>
            </a:pPr>
            <a:r>
              <a:rPr lang="en-US" sz="2400" b="1" i="1" u="sng" dirty="0"/>
              <a:t>Objective:</a:t>
            </a:r>
            <a:r>
              <a:rPr lang="en-US" dirty="0"/>
              <a:t> To explore PhonePe data across states in India and gain valuable insights from visualization of data for the following cases</a:t>
            </a:r>
          </a:p>
          <a:p>
            <a:pPr marL="285750" indent="-285750">
              <a:lnSpc>
                <a:spcPct val="150000"/>
              </a:lnSpc>
              <a:buFont typeface="Arial" panose="020B0604020202020204" pitchFamily="34" charset="0"/>
              <a:buChar char="•"/>
            </a:pPr>
            <a:r>
              <a:rPr lang="en-US" dirty="0"/>
              <a:t>Device Domination and User Engagement Analysis</a:t>
            </a:r>
          </a:p>
          <a:p>
            <a:pPr marL="285750" indent="-285750">
              <a:lnSpc>
                <a:spcPct val="150000"/>
              </a:lnSpc>
              <a:buFont typeface="Arial" panose="020B0604020202020204" pitchFamily="34" charset="0"/>
              <a:buChar char="•"/>
            </a:pPr>
            <a:r>
              <a:rPr lang="en-US" dirty="0"/>
              <a:t>Insurance Penetration and Growth Potential Analysis</a:t>
            </a:r>
          </a:p>
          <a:p>
            <a:pPr marL="285750" indent="-285750">
              <a:lnSpc>
                <a:spcPct val="150000"/>
              </a:lnSpc>
              <a:buFont typeface="Arial" panose="020B0604020202020204" pitchFamily="34" charset="0"/>
              <a:buChar char="•"/>
            </a:pPr>
            <a:r>
              <a:rPr lang="en-US" dirty="0"/>
              <a:t>Decoding Transaction Dynamics on PhonePe</a:t>
            </a:r>
          </a:p>
          <a:p>
            <a:pPr marL="285750" indent="-285750">
              <a:lnSpc>
                <a:spcPct val="150000"/>
              </a:lnSpc>
              <a:buFont typeface="Arial" panose="020B0604020202020204" pitchFamily="34" charset="0"/>
              <a:buChar char="•"/>
            </a:pPr>
            <a:r>
              <a:rPr lang="en-US" dirty="0"/>
              <a:t>User Engagement and Growth Strategy</a:t>
            </a:r>
          </a:p>
          <a:p>
            <a:pPr marL="285750" indent="-285750">
              <a:lnSpc>
                <a:spcPct val="150000"/>
              </a:lnSpc>
              <a:buFont typeface="Arial" panose="020B0604020202020204" pitchFamily="34" charset="0"/>
              <a:buChar char="•"/>
            </a:pPr>
            <a:r>
              <a:rPr lang="en-US" dirty="0"/>
              <a:t>Transaction Analysis for Market Expansion</a:t>
            </a:r>
          </a:p>
          <a:p>
            <a:pPr marL="285750" indent="-285750">
              <a:lnSpc>
                <a:spcPct val="150000"/>
              </a:lnSpc>
              <a:buFont typeface="Arial" panose="020B0604020202020204" pitchFamily="34" charset="0"/>
              <a:buChar char="•"/>
            </a:pPr>
            <a:r>
              <a:rPr lang="en-US" dirty="0"/>
              <a:t>Insurance Engagement Analysis </a:t>
            </a:r>
            <a:endParaRPr lang="en-IN" dirty="0"/>
          </a:p>
        </p:txBody>
      </p:sp>
      <p:pic>
        <p:nvPicPr>
          <p:cNvPr id="5" name="Picture 4">
            <a:extLst>
              <a:ext uri="{FF2B5EF4-FFF2-40B4-BE49-F238E27FC236}">
                <a16:creationId xmlns:a16="http://schemas.microsoft.com/office/drawing/2014/main" id="{32815710-3B9D-85A1-6A80-C8A8E6D6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9643" y="715617"/>
            <a:ext cx="4839272" cy="4839272"/>
          </a:xfrm>
          <a:prstGeom prst="rect">
            <a:avLst/>
          </a:prstGeom>
        </p:spPr>
      </p:pic>
    </p:spTree>
    <p:extLst>
      <p:ext uri="{BB962C8B-B14F-4D97-AF65-F5344CB8AC3E}">
        <p14:creationId xmlns:p14="http://schemas.microsoft.com/office/powerpoint/2010/main" val="4023301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55556-7AE6-527E-DD36-CC55ECC819C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4D20BAD-1DB0-E42C-1801-1D473ED2069C}"/>
              </a:ext>
            </a:extLst>
          </p:cNvPr>
          <p:cNvSpPr txBox="1"/>
          <p:nvPr/>
        </p:nvSpPr>
        <p:spPr>
          <a:xfrm>
            <a:off x="609600" y="216888"/>
            <a:ext cx="10972800" cy="6124754"/>
          </a:xfrm>
          <a:prstGeom prst="rect">
            <a:avLst/>
          </a:prstGeom>
          <a:noFill/>
        </p:spPr>
        <p:txBody>
          <a:bodyPr wrap="square" rtlCol="0">
            <a:spAutoFit/>
          </a:bodyPr>
          <a:lstStyle/>
          <a:p>
            <a:r>
              <a:rPr lang="en-US" sz="2400" b="1" i="1" u="sng" dirty="0"/>
              <a:t>Concepts Used</a:t>
            </a:r>
            <a:r>
              <a:rPr lang="en-US" sz="2400" b="1" u="sng" dirty="0"/>
              <a:t>:</a:t>
            </a:r>
          </a:p>
          <a:p>
            <a:pPr marL="285750" indent="-285750">
              <a:buFont typeface="Arial" panose="020B0604020202020204" pitchFamily="34" charset="0"/>
              <a:buChar char="•"/>
            </a:pPr>
            <a:r>
              <a:rPr lang="en-US" dirty="0"/>
              <a:t>Python</a:t>
            </a:r>
          </a:p>
          <a:p>
            <a:pPr marL="285750" indent="-285750">
              <a:buFont typeface="Arial" panose="020B0604020202020204" pitchFamily="34" charset="0"/>
              <a:buChar char="•"/>
            </a:pPr>
            <a:r>
              <a:rPr lang="en-US" dirty="0"/>
              <a:t>MySQL</a:t>
            </a:r>
          </a:p>
          <a:p>
            <a:pPr marL="285750" indent="-285750">
              <a:buFont typeface="Arial" panose="020B0604020202020204" pitchFamily="34" charset="0"/>
              <a:buChar char="•"/>
            </a:pPr>
            <a:r>
              <a:rPr lang="en-US" dirty="0"/>
              <a:t>Data Visualization</a:t>
            </a:r>
          </a:p>
          <a:p>
            <a:pPr marL="285750" indent="-285750">
              <a:buFont typeface="Arial" panose="020B0604020202020204" pitchFamily="34" charset="0"/>
              <a:buChar char="•"/>
            </a:pPr>
            <a:r>
              <a:rPr lang="en-US" dirty="0"/>
              <a:t>Data Extraction</a:t>
            </a:r>
          </a:p>
          <a:p>
            <a:pPr marL="285750" indent="-285750">
              <a:buFont typeface="Arial" panose="020B0604020202020204" pitchFamily="34" charset="0"/>
              <a:buChar char="•"/>
            </a:pPr>
            <a:r>
              <a:rPr lang="en-US" dirty="0"/>
              <a:t>Streamlit</a:t>
            </a:r>
          </a:p>
          <a:p>
            <a:endParaRPr lang="en-US" dirty="0"/>
          </a:p>
          <a:p>
            <a:r>
              <a:rPr lang="en-US" sz="2400" b="1" i="1" u="sng" dirty="0"/>
              <a:t>Libraries Used:</a:t>
            </a:r>
          </a:p>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Streamlit</a:t>
            </a:r>
          </a:p>
          <a:p>
            <a:pPr marL="285750" indent="-285750">
              <a:buFont typeface="Arial" panose="020B0604020202020204" pitchFamily="34" charset="0"/>
              <a:buChar char="•"/>
            </a:pPr>
            <a:r>
              <a:rPr lang="en-US" dirty="0"/>
              <a:t>Json</a:t>
            </a:r>
          </a:p>
          <a:p>
            <a:pPr marL="285750" indent="-285750">
              <a:buFont typeface="Arial" panose="020B0604020202020204" pitchFamily="34" charset="0"/>
              <a:buChar char="•"/>
            </a:pPr>
            <a:r>
              <a:rPr lang="en-US" dirty="0"/>
              <a:t>OS</a:t>
            </a:r>
          </a:p>
          <a:p>
            <a:pPr marL="285750" indent="-285750">
              <a:buFont typeface="Arial" panose="020B0604020202020204" pitchFamily="34" charset="0"/>
              <a:buChar char="•"/>
            </a:pPr>
            <a:r>
              <a:rPr lang="en-US" dirty="0"/>
              <a:t>MySQL</a:t>
            </a:r>
          </a:p>
          <a:p>
            <a:pPr marL="285750" indent="-285750">
              <a:buFont typeface="Arial" panose="020B0604020202020204" pitchFamily="34" charset="0"/>
              <a:buChar char="•"/>
            </a:pPr>
            <a:r>
              <a:rPr lang="en-US" dirty="0"/>
              <a:t>Sklearn</a:t>
            </a:r>
          </a:p>
          <a:p>
            <a:pPr marL="285750" indent="-285750">
              <a:buFont typeface="Arial" panose="020B0604020202020204" pitchFamily="34" charset="0"/>
              <a:buChar char="•"/>
            </a:pPr>
            <a:r>
              <a:rPr lang="en-US" dirty="0"/>
              <a:t>Plotly</a:t>
            </a:r>
          </a:p>
          <a:p>
            <a:endParaRPr lang="en-US" dirty="0"/>
          </a:p>
          <a:p>
            <a:r>
              <a:rPr lang="en-US" sz="2000" b="1" i="1" u="sng" dirty="0"/>
              <a:t>Software Tools Used:</a:t>
            </a:r>
          </a:p>
          <a:p>
            <a:pPr marL="285750" indent="-285750">
              <a:buFont typeface="Arial" panose="020B0604020202020204" pitchFamily="34" charset="0"/>
              <a:buChar char="•"/>
            </a:pPr>
            <a:r>
              <a:rPr lang="en-US" dirty="0"/>
              <a:t>Visual Studio Code</a:t>
            </a:r>
          </a:p>
          <a:p>
            <a:pPr marL="285750" indent="-285750">
              <a:buFont typeface="Arial" panose="020B0604020202020204" pitchFamily="34" charset="0"/>
              <a:buChar char="•"/>
            </a:pPr>
            <a:r>
              <a:rPr lang="en-US" dirty="0"/>
              <a:t>MySQL workbench(optional)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E77090C6-96FA-9B1A-3EA8-7F2A4C7DFE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7225" y="3429000"/>
            <a:ext cx="6657975" cy="2847975"/>
          </a:xfrm>
          <a:prstGeom prst="rect">
            <a:avLst/>
          </a:prstGeom>
        </p:spPr>
      </p:pic>
      <p:pic>
        <p:nvPicPr>
          <p:cNvPr id="6" name="Picture 5">
            <a:extLst>
              <a:ext uri="{FF2B5EF4-FFF2-40B4-BE49-F238E27FC236}">
                <a16:creationId xmlns:a16="http://schemas.microsoft.com/office/drawing/2014/main" id="{28420F3A-85D7-5A48-6E15-591E68E3D0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5974" y="319061"/>
            <a:ext cx="5275607" cy="2960204"/>
          </a:xfrm>
          <a:prstGeom prst="rect">
            <a:avLst/>
          </a:prstGeom>
        </p:spPr>
      </p:pic>
    </p:spTree>
    <p:extLst>
      <p:ext uri="{BB962C8B-B14F-4D97-AF65-F5344CB8AC3E}">
        <p14:creationId xmlns:p14="http://schemas.microsoft.com/office/powerpoint/2010/main" val="333188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F42183-CF2A-5CDA-6B07-504AE598F122}"/>
              </a:ext>
            </a:extLst>
          </p:cNvPr>
          <p:cNvSpPr txBox="1"/>
          <p:nvPr/>
        </p:nvSpPr>
        <p:spPr>
          <a:xfrm>
            <a:off x="4194314" y="69574"/>
            <a:ext cx="2263377" cy="461665"/>
          </a:xfrm>
          <a:prstGeom prst="rect">
            <a:avLst/>
          </a:prstGeom>
          <a:noFill/>
        </p:spPr>
        <p:txBody>
          <a:bodyPr wrap="none" rtlCol="0">
            <a:spAutoFit/>
          </a:bodyPr>
          <a:lstStyle/>
          <a:p>
            <a:r>
              <a:rPr lang="en-US" sz="2400" b="1" i="1" u="sng" dirty="0"/>
              <a:t>Data Extraction:</a:t>
            </a:r>
            <a:endParaRPr lang="en-IN" sz="2400" b="1" i="1" u="sng" dirty="0"/>
          </a:p>
        </p:txBody>
      </p:sp>
      <p:pic>
        <p:nvPicPr>
          <p:cNvPr id="4" name="Picture 3">
            <a:extLst>
              <a:ext uri="{FF2B5EF4-FFF2-40B4-BE49-F238E27FC236}">
                <a16:creationId xmlns:a16="http://schemas.microsoft.com/office/drawing/2014/main" id="{A8A790ED-378C-A5E0-33E2-F3E4B8B54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06287"/>
            <a:ext cx="12192000" cy="6251713"/>
          </a:xfrm>
          <a:prstGeom prst="rect">
            <a:avLst/>
          </a:prstGeom>
        </p:spPr>
      </p:pic>
    </p:spTree>
    <p:extLst>
      <p:ext uri="{BB962C8B-B14F-4D97-AF65-F5344CB8AC3E}">
        <p14:creationId xmlns:p14="http://schemas.microsoft.com/office/powerpoint/2010/main" val="3610308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32DBF-35AA-C34F-AA98-DF1A980774D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B5032E3-D505-3C3E-AC4E-826E528A293E}"/>
              </a:ext>
            </a:extLst>
          </p:cNvPr>
          <p:cNvPicPr>
            <a:picLocks noChangeAspect="1"/>
          </p:cNvPicPr>
          <p:nvPr/>
        </p:nvPicPr>
        <p:blipFill>
          <a:blip r:embed="rId2">
            <a:extLst>
              <a:ext uri="{28A0092B-C50C-407E-A947-70E740481C1C}">
                <a14:useLocalDpi xmlns:a14="http://schemas.microsoft.com/office/drawing/2010/main" val="0"/>
              </a:ext>
            </a:extLst>
          </a:blip>
          <a:srcRect r="46135"/>
          <a:stretch>
            <a:fillRect/>
          </a:stretch>
        </p:blipFill>
        <p:spPr>
          <a:xfrm>
            <a:off x="140171" y="166873"/>
            <a:ext cx="4292681" cy="6226080"/>
          </a:xfrm>
          <a:prstGeom prst="rect">
            <a:avLst/>
          </a:prstGeom>
        </p:spPr>
      </p:pic>
      <p:pic>
        <p:nvPicPr>
          <p:cNvPr id="5" name="Picture 4">
            <a:extLst>
              <a:ext uri="{FF2B5EF4-FFF2-40B4-BE49-F238E27FC236}">
                <a16:creationId xmlns:a16="http://schemas.microsoft.com/office/drawing/2014/main" id="{CCC888FD-D104-22FD-D426-D2460F8003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4717" y="2351926"/>
            <a:ext cx="7547112" cy="3863675"/>
          </a:xfrm>
          <a:prstGeom prst="rect">
            <a:avLst/>
          </a:prstGeom>
        </p:spPr>
      </p:pic>
      <p:sp>
        <p:nvSpPr>
          <p:cNvPr id="6" name="TextBox 5">
            <a:extLst>
              <a:ext uri="{FF2B5EF4-FFF2-40B4-BE49-F238E27FC236}">
                <a16:creationId xmlns:a16="http://schemas.microsoft.com/office/drawing/2014/main" id="{3F3DD956-C3D9-ABBE-24FC-55D2E1360E08}"/>
              </a:ext>
            </a:extLst>
          </p:cNvPr>
          <p:cNvSpPr txBox="1"/>
          <p:nvPr/>
        </p:nvSpPr>
        <p:spPr>
          <a:xfrm>
            <a:off x="5476461" y="824948"/>
            <a:ext cx="4848507" cy="461665"/>
          </a:xfrm>
          <a:prstGeom prst="rect">
            <a:avLst/>
          </a:prstGeom>
          <a:noFill/>
        </p:spPr>
        <p:txBody>
          <a:bodyPr wrap="none" rtlCol="0">
            <a:spAutoFit/>
          </a:bodyPr>
          <a:lstStyle/>
          <a:p>
            <a:r>
              <a:rPr lang="en-US" sz="2400" b="1" i="1" u="sng" dirty="0"/>
              <a:t>Storing in MySQL and Cleaning Data:</a:t>
            </a:r>
            <a:endParaRPr lang="en-IN" sz="2400" b="1" i="1" u="sng" dirty="0"/>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C77C18BF-F568-B677-C387-27B92A12F2F0}"/>
                  </a:ext>
                </a:extLst>
              </p14:cNvPr>
              <p14:cNvContentPartPr/>
              <p14:nvPr/>
            </p14:nvContentPartPr>
            <p14:xfrm rot="1347929">
              <a:off x="919954" y="1084787"/>
              <a:ext cx="54768" cy="8036"/>
            </p14:xfrm>
          </p:contentPart>
        </mc:Choice>
        <mc:Fallback>
          <p:pic>
            <p:nvPicPr>
              <p:cNvPr id="4" name="Ink 3">
                <a:extLst>
                  <a:ext uri="{FF2B5EF4-FFF2-40B4-BE49-F238E27FC236}">
                    <a16:creationId xmlns:a16="http://schemas.microsoft.com/office/drawing/2014/main" id="{C77C18BF-F568-B677-C387-27B92A12F2F0}"/>
                  </a:ext>
                </a:extLst>
              </p:cNvPr>
              <p:cNvPicPr/>
              <p:nvPr/>
            </p:nvPicPr>
            <p:blipFill>
              <a:blip r:embed="rId5"/>
              <a:stretch>
                <a:fillRect/>
              </a:stretch>
            </p:blipFill>
            <p:spPr>
              <a:xfrm rot="1347929">
                <a:off x="910946" y="1076052"/>
                <a:ext cx="72423" cy="25156"/>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6">
            <p14:nvContentPartPr>
              <p14:cNvPr id="8" name="Ink 7">
                <a:extLst>
                  <a:ext uri="{FF2B5EF4-FFF2-40B4-BE49-F238E27FC236}">
                    <a16:creationId xmlns:a16="http://schemas.microsoft.com/office/drawing/2014/main" id="{21E82A4B-C74E-AEF9-56D8-6E3169A780BC}"/>
                  </a:ext>
                </a:extLst>
              </p14:cNvPr>
              <p14:cNvContentPartPr/>
              <p14:nvPr/>
            </p14:nvContentPartPr>
            <p14:xfrm rot="7499195">
              <a:off x="1008332" y="1069759"/>
              <a:ext cx="23092" cy="22972"/>
            </p14:xfrm>
          </p:contentPart>
        </mc:Choice>
        <mc:Fallback>
          <p:pic>
            <p:nvPicPr>
              <p:cNvPr id="8" name="Ink 7">
                <a:extLst>
                  <a:ext uri="{FF2B5EF4-FFF2-40B4-BE49-F238E27FC236}">
                    <a16:creationId xmlns:a16="http://schemas.microsoft.com/office/drawing/2014/main" id="{21E82A4B-C74E-AEF9-56D8-6E3169A780BC}"/>
                  </a:ext>
                </a:extLst>
              </p:cNvPr>
              <p:cNvPicPr/>
              <p:nvPr/>
            </p:nvPicPr>
            <p:blipFill>
              <a:blip r:embed="rId7"/>
              <a:stretch>
                <a:fillRect/>
              </a:stretch>
            </p:blipFill>
            <p:spPr>
              <a:xfrm rot="7499195">
                <a:off x="990569" y="1052088"/>
                <a:ext cx="58263"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AE7D4E8C-B3C9-80DF-6448-8F2BE3CAD4F4}"/>
                  </a:ext>
                </a:extLst>
              </p14:cNvPr>
              <p14:cNvContentPartPr/>
              <p14:nvPr/>
            </p14:nvContentPartPr>
            <p14:xfrm>
              <a:off x="1008178" y="1093305"/>
              <a:ext cx="360" cy="360"/>
            </p14:xfrm>
          </p:contentPart>
        </mc:Choice>
        <mc:Fallback>
          <p:pic>
            <p:nvPicPr>
              <p:cNvPr id="9" name="Ink 8">
                <a:extLst>
                  <a:ext uri="{FF2B5EF4-FFF2-40B4-BE49-F238E27FC236}">
                    <a16:creationId xmlns:a16="http://schemas.microsoft.com/office/drawing/2014/main" id="{AE7D4E8C-B3C9-80DF-6448-8F2BE3CAD4F4}"/>
                  </a:ext>
                </a:extLst>
              </p:cNvPr>
              <p:cNvPicPr/>
              <p:nvPr/>
            </p:nvPicPr>
            <p:blipFill>
              <a:blip r:embed="rId9"/>
              <a:stretch>
                <a:fillRect/>
              </a:stretch>
            </p:blipFill>
            <p:spPr>
              <a:xfrm>
                <a:off x="990538" y="107566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a:extLst>
                  <a:ext uri="{FF2B5EF4-FFF2-40B4-BE49-F238E27FC236}">
                    <a16:creationId xmlns:a16="http://schemas.microsoft.com/office/drawing/2014/main" id="{D8EC298F-8083-6D00-A3EC-261CFFA396A7}"/>
                  </a:ext>
                </a:extLst>
              </p14:cNvPr>
              <p14:cNvContentPartPr/>
              <p14:nvPr/>
            </p14:nvContentPartPr>
            <p14:xfrm>
              <a:off x="1008178" y="1045425"/>
              <a:ext cx="146880" cy="64800"/>
            </p14:xfrm>
          </p:contentPart>
        </mc:Choice>
        <mc:Fallback>
          <p:pic>
            <p:nvPicPr>
              <p:cNvPr id="10" name="Ink 9">
                <a:extLst>
                  <a:ext uri="{FF2B5EF4-FFF2-40B4-BE49-F238E27FC236}">
                    <a16:creationId xmlns:a16="http://schemas.microsoft.com/office/drawing/2014/main" id="{D8EC298F-8083-6D00-A3EC-261CFFA396A7}"/>
                  </a:ext>
                </a:extLst>
              </p:cNvPr>
              <p:cNvPicPr/>
              <p:nvPr/>
            </p:nvPicPr>
            <p:blipFill>
              <a:blip r:embed="rId11"/>
              <a:stretch>
                <a:fillRect/>
              </a:stretch>
            </p:blipFill>
            <p:spPr>
              <a:xfrm>
                <a:off x="990538" y="1027785"/>
                <a:ext cx="18252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a:extLst>
                  <a:ext uri="{FF2B5EF4-FFF2-40B4-BE49-F238E27FC236}">
                    <a16:creationId xmlns:a16="http://schemas.microsoft.com/office/drawing/2014/main" id="{E1D96338-CA66-DA16-A07A-F5B34BA8ECCE}"/>
                  </a:ext>
                </a:extLst>
              </p14:cNvPr>
              <p14:cNvContentPartPr/>
              <p14:nvPr/>
            </p14:nvContentPartPr>
            <p14:xfrm>
              <a:off x="1168738" y="1197345"/>
              <a:ext cx="582840" cy="156600"/>
            </p14:xfrm>
          </p:contentPart>
        </mc:Choice>
        <mc:Fallback>
          <p:pic>
            <p:nvPicPr>
              <p:cNvPr id="11" name="Ink 10">
                <a:extLst>
                  <a:ext uri="{FF2B5EF4-FFF2-40B4-BE49-F238E27FC236}">
                    <a16:creationId xmlns:a16="http://schemas.microsoft.com/office/drawing/2014/main" id="{E1D96338-CA66-DA16-A07A-F5B34BA8ECCE}"/>
                  </a:ext>
                </a:extLst>
              </p:cNvPr>
              <p:cNvPicPr/>
              <p:nvPr/>
            </p:nvPicPr>
            <p:blipFill>
              <a:blip r:embed="rId13"/>
              <a:stretch>
                <a:fillRect/>
              </a:stretch>
            </p:blipFill>
            <p:spPr>
              <a:xfrm>
                <a:off x="1150738" y="1179705"/>
                <a:ext cx="6184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a:extLst>
                  <a:ext uri="{FF2B5EF4-FFF2-40B4-BE49-F238E27FC236}">
                    <a16:creationId xmlns:a16="http://schemas.microsoft.com/office/drawing/2014/main" id="{C2E7FE48-2C62-FF38-5E20-F6FF29E7C255}"/>
                  </a:ext>
                </a:extLst>
              </p14:cNvPr>
              <p14:cNvContentPartPr/>
              <p14:nvPr/>
            </p14:nvContentPartPr>
            <p14:xfrm>
              <a:off x="1166938" y="1388865"/>
              <a:ext cx="168120" cy="112320"/>
            </p14:xfrm>
          </p:contentPart>
        </mc:Choice>
        <mc:Fallback>
          <p:pic>
            <p:nvPicPr>
              <p:cNvPr id="12" name="Ink 11">
                <a:extLst>
                  <a:ext uri="{FF2B5EF4-FFF2-40B4-BE49-F238E27FC236}">
                    <a16:creationId xmlns:a16="http://schemas.microsoft.com/office/drawing/2014/main" id="{C2E7FE48-2C62-FF38-5E20-F6FF29E7C255}"/>
                  </a:ext>
                </a:extLst>
              </p:cNvPr>
              <p:cNvPicPr/>
              <p:nvPr/>
            </p:nvPicPr>
            <p:blipFill>
              <a:blip r:embed="rId15"/>
              <a:stretch>
                <a:fillRect/>
              </a:stretch>
            </p:blipFill>
            <p:spPr>
              <a:xfrm>
                <a:off x="1149298" y="1370865"/>
                <a:ext cx="203760" cy="147960"/>
              </a:xfrm>
              <a:prstGeom prst="rect">
                <a:avLst/>
              </a:prstGeom>
            </p:spPr>
          </p:pic>
        </mc:Fallback>
      </mc:AlternateContent>
    </p:spTree>
    <p:extLst>
      <p:ext uri="{BB962C8B-B14F-4D97-AF65-F5344CB8AC3E}">
        <p14:creationId xmlns:p14="http://schemas.microsoft.com/office/powerpoint/2010/main" val="374166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60111-2579-D461-4297-3C580562CB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986651-57CE-34A5-6854-2E9B057FAC2C}"/>
              </a:ext>
            </a:extLst>
          </p:cNvPr>
          <p:cNvSpPr txBox="1"/>
          <p:nvPr/>
        </p:nvSpPr>
        <p:spPr>
          <a:xfrm>
            <a:off x="4144617" y="79513"/>
            <a:ext cx="2600135" cy="461665"/>
          </a:xfrm>
          <a:prstGeom prst="rect">
            <a:avLst/>
          </a:prstGeom>
          <a:noFill/>
        </p:spPr>
        <p:txBody>
          <a:bodyPr wrap="none" rtlCol="0">
            <a:spAutoFit/>
          </a:bodyPr>
          <a:lstStyle/>
          <a:p>
            <a:r>
              <a:rPr lang="en-US" sz="2400" b="1" i="1" u="sng" dirty="0"/>
              <a:t>Data Visualization:</a:t>
            </a:r>
            <a:endParaRPr lang="en-IN" sz="2400" b="1" i="1" u="sng" dirty="0"/>
          </a:p>
        </p:txBody>
      </p:sp>
      <p:pic>
        <p:nvPicPr>
          <p:cNvPr id="4" name="Picture 3">
            <a:extLst>
              <a:ext uri="{FF2B5EF4-FFF2-40B4-BE49-F238E27FC236}">
                <a16:creationId xmlns:a16="http://schemas.microsoft.com/office/drawing/2014/main" id="{29C2D667-D412-934C-5E88-8ED9DA4BB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656" y="630630"/>
            <a:ext cx="11426687" cy="6046969"/>
          </a:xfrm>
          <a:prstGeom prst="rect">
            <a:avLst/>
          </a:prstGeom>
        </p:spPr>
      </p:pic>
    </p:spTree>
    <p:extLst>
      <p:ext uri="{BB962C8B-B14F-4D97-AF65-F5344CB8AC3E}">
        <p14:creationId xmlns:p14="http://schemas.microsoft.com/office/powerpoint/2010/main" val="1797635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EEA4C-C807-33AE-3735-F861F11EFBB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5EAAB8D-A50A-B02F-F988-7C629412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5970106" cy="6858000"/>
          </a:xfrm>
          <a:prstGeom prst="rect">
            <a:avLst/>
          </a:prstGeom>
        </p:spPr>
      </p:pic>
      <p:pic>
        <p:nvPicPr>
          <p:cNvPr id="5" name="Picture 4">
            <a:extLst>
              <a:ext uri="{FF2B5EF4-FFF2-40B4-BE49-F238E27FC236}">
                <a16:creationId xmlns:a16="http://schemas.microsoft.com/office/drawing/2014/main" id="{968869B5-EAEF-7119-942F-FC59577F01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70108" y="0"/>
            <a:ext cx="6221892" cy="6858000"/>
          </a:xfrm>
          <a:prstGeom prst="rect">
            <a:avLst/>
          </a:prstGeom>
        </p:spPr>
      </p:pic>
    </p:spTree>
    <p:extLst>
      <p:ext uri="{BB962C8B-B14F-4D97-AF65-F5344CB8AC3E}">
        <p14:creationId xmlns:p14="http://schemas.microsoft.com/office/powerpoint/2010/main" val="3369556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549EC-1930-F5E2-6AEB-99165AE6B09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43AE04-5E8D-5D69-469D-C9AF79B1C52F}"/>
              </a:ext>
            </a:extLst>
          </p:cNvPr>
          <p:cNvSpPr txBox="1"/>
          <p:nvPr/>
        </p:nvSpPr>
        <p:spPr>
          <a:xfrm>
            <a:off x="1003851" y="192951"/>
            <a:ext cx="1391478" cy="461665"/>
          </a:xfrm>
          <a:prstGeom prst="rect">
            <a:avLst/>
          </a:prstGeom>
          <a:noFill/>
        </p:spPr>
        <p:txBody>
          <a:bodyPr wrap="square" rtlCol="0">
            <a:spAutoFit/>
          </a:bodyPr>
          <a:lstStyle/>
          <a:p>
            <a:r>
              <a:rPr lang="en-US" sz="2400" b="1" i="1" u="sng" dirty="0"/>
              <a:t>Result:</a:t>
            </a:r>
            <a:endParaRPr lang="en-IN" sz="2400" b="1" i="1" u="sng" dirty="0"/>
          </a:p>
        </p:txBody>
      </p:sp>
      <p:pic>
        <p:nvPicPr>
          <p:cNvPr id="6" name="Picture 5">
            <a:extLst>
              <a:ext uri="{FF2B5EF4-FFF2-40B4-BE49-F238E27FC236}">
                <a16:creationId xmlns:a16="http://schemas.microsoft.com/office/drawing/2014/main" id="{4509C16D-63AB-6B78-DF9A-ABE66D07A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36027"/>
            <a:ext cx="12192000" cy="6021973"/>
          </a:xfrm>
          <a:prstGeom prst="rect">
            <a:avLst/>
          </a:prstGeom>
        </p:spPr>
      </p:pic>
    </p:spTree>
    <p:extLst>
      <p:ext uri="{BB962C8B-B14F-4D97-AF65-F5344CB8AC3E}">
        <p14:creationId xmlns:p14="http://schemas.microsoft.com/office/powerpoint/2010/main" val="1628375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396</TotalTime>
  <Words>902</Words>
  <Application>Microsoft Office PowerPoint</Application>
  <PresentationFormat>Widescreen</PresentationFormat>
  <Paragraphs>111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Rockwell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 Surendar</dc:creator>
  <cp:lastModifiedBy>R Surendar</cp:lastModifiedBy>
  <cp:revision>77</cp:revision>
  <dcterms:created xsi:type="dcterms:W3CDTF">2025-06-06T11:13:35Z</dcterms:created>
  <dcterms:modified xsi:type="dcterms:W3CDTF">2025-06-13T09:34:44Z</dcterms:modified>
</cp:coreProperties>
</file>