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7" r:id="rId3"/>
    <p:sldId id="257" r:id="rId4"/>
    <p:sldId id="260" r:id="rId5"/>
    <p:sldId id="268" r:id="rId6"/>
    <p:sldId id="269" r:id="rId7"/>
    <p:sldId id="270" r:id="rId8"/>
    <p:sldId id="271" r:id="rId9"/>
    <p:sldId id="261" r:id="rId10"/>
    <p:sldId id="272" r:id="rId11"/>
    <p:sldId id="262" r:id="rId12"/>
    <p:sldId id="273" r:id="rId13"/>
    <p:sldId id="274" r:id="rId14"/>
    <p:sldId id="263" r:id="rId15"/>
    <p:sldId id="264" r:id="rId16"/>
    <p:sldId id="258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767" autoAdjust="0"/>
  </p:normalViewPr>
  <p:slideViewPr>
    <p:cSldViewPr>
      <p:cViewPr varScale="1">
        <p:scale>
          <a:sx n="72" d="100"/>
          <a:sy n="72" d="100"/>
        </p:scale>
        <p:origin x="15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935" y="1516143"/>
            <a:ext cx="8012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3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컴퓨터 그래픽스 최종 프로젝트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113520" y="2348880"/>
            <a:ext cx="4916961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520" y="2498084"/>
            <a:ext cx="4262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6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2016184001</a:t>
            </a:r>
            <a:r>
              <a:rPr lang="ko-KR" altLang="en-US" sz="2800" b="1" spc="6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강진주</a:t>
            </a:r>
            <a:endParaRPr lang="en-US" altLang="ko-KR" sz="2800" b="1" spc="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spc="6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2016184024</a:t>
            </a:r>
            <a:r>
              <a:rPr lang="ko-KR" altLang="en-US" sz="2800" b="1" spc="600" dirty="0" err="1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신봉섭</a:t>
            </a:r>
            <a:endParaRPr lang="ko-KR" altLang="en-US" sz="2800" b="1" spc="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2" y="49294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 descr="개체, 시계이(가) 표시된 사진&#10;&#10;자동 생성된 설명">
            <a:extLst>
              <a:ext uri="{FF2B5EF4-FFF2-40B4-BE49-F238E27FC236}">
                <a16:creationId xmlns:a16="http://schemas.microsoft.com/office/drawing/2014/main" id="{58928CC4-E892-4EB2-B0EA-67F6FDB81F3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71600" y="2292433"/>
            <a:ext cx="3384376" cy="309634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50800"/>
          </a:effectLst>
        </p:spPr>
      </p:pic>
      <p:pic>
        <p:nvPicPr>
          <p:cNvPr id="13" name="그림 12" descr="개체이(가) 표시된 사진&#10;&#10;자동 생성된 설명">
            <a:extLst>
              <a:ext uri="{FF2B5EF4-FFF2-40B4-BE49-F238E27FC236}">
                <a16:creationId xmlns:a16="http://schemas.microsoft.com/office/drawing/2014/main" id="{3EA175D2-0781-4715-B653-4E3819FCD54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72537" y="2292433"/>
            <a:ext cx="3384375" cy="304592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D28525-D899-45FF-A970-66D7E8EA8A12}"/>
              </a:ext>
            </a:extLst>
          </p:cNvPr>
          <p:cNvSpPr/>
          <p:nvPr/>
        </p:nvSpPr>
        <p:spPr>
          <a:xfrm>
            <a:off x="1698077" y="1545408"/>
            <a:ext cx="5965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 err="1">
                <a:solidFill>
                  <a:schemeClr val="bg1"/>
                </a:solidFill>
              </a:rPr>
              <a:t>뷰잉</a:t>
            </a:r>
            <a:r>
              <a:rPr lang="ko-KR" altLang="en-US" sz="2800" b="1" dirty="0">
                <a:solidFill>
                  <a:schemeClr val="bg1"/>
                </a:solidFill>
              </a:rPr>
              <a:t> 변환과 투영변환 </a:t>
            </a:r>
            <a:r>
              <a:rPr lang="en-US" altLang="ko-KR" sz="2800" b="1" dirty="0">
                <a:solidFill>
                  <a:schemeClr val="bg1"/>
                </a:solidFill>
              </a:rPr>
              <a:t>/ </a:t>
            </a:r>
            <a:r>
              <a:rPr lang="ko-KR" altLang="en-US" sz="2800" b="1" dirty="0">
                <a:solidFill>
                  <a:schemeClr val="bg1"/>
                </a:solidFill>
              </a:rPr>
              <a:t>조명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CC60D7-32D2-421C-AF2D-9A12C8A59E2D}"/>
              </a:ext>
            </a:extLst>
          </p:cNvPr>
          <p:cNvSpPr/>
          <p:nvPr/>
        </p:nvSpPr>
        <p:spPr>
          <a:xfrm>
            <a:off x="1035353" y="5599769"/>
            <a:ext cx="71215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관측자 시점과 </a:t>
            </a:r>
            <a:r>
              <a:rPr lang="ko-KR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팔로잉</a:t>
            </a:r>
            <a:r>
              <a:rPr lang="ko-KR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시점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으로 카메라를 변환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및 조명을 적용</a:t>
            </a:r>
            <a:r>
              <a:rPr lang="ko-KR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하여 시점에 따른 원근감이 </a:t>
            </a:r>
            <a:r>
              <a:rPr lang="ko-KR" altLang="ko-KR" sz="2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달라보인다</a:t>
            </a:r>
            <a:r>
              <a:rPr lang="en-US" altLang="ko-KR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298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2" y="49294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D28525-D899-45FF-A970-66D7E8EA8A12}"/>
              </a:ext>
            </a:extLst>
          </p:cNvPr>
          <p:cNvSpPr/>
          <p:nvPr/>
        </p:nvSpPr>
        <p:spPr>
          <a:xfrm>
            <a:off x="2374983" y="1598775"/>
            <a:ext cx="45053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>
                <a:solidFill>
                  <a:schemeClr val="bg1"/>
                </a:solidFill>
              </a:rPr>
              <a:t>텍스처 적용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E37B3D-56B5-40F0-94F8-2B04DD3367E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27959" y="2287362"/>
            <a:ext cx="3139985" cy="2989567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0" name="그림 19" descr="옅은, 빨간색이(가) 표시된 사진&#10;&#10;자동 생성된 설명">
            <a:extLst>
              <a:ext uri="{FF2B5EF4-FFF2-40B4-BE49-F238E27FC236}">
                <a16:creationId xmlns:a16="http://schemas.microsoft.com/office/drawing/2014/main" id="{D9DDA8ED-6828-4EB6-A15C-F4CD740FEDD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73880" y="2490285"/>
            <a:ext cx="2952750" cy="273240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015B7-6DC5-47A4-987C-998BDA350CAF}"/>
              </a:ext>
            </a:extLst>
          </p:cNvPr>
          <p:cNvSpPr txBox="1"/>
          <p:nvPr/>
        </p:nvSpPr>
        <p:spPr>
          <a:xfrm>
            <a:off x="927959" y="5445223"/>
            <a:ext cx="699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블록이 어떤 블록인지 알려주는 </a:t>
            </a:r>
            <a:r>
              <a:rPr lang="ko-KR" altLang="en-US" sz="2000" b="1" dirty="0" err="1">
                <a:solidFill>
                  <a:schemeClr val="bg1"/>
                </a:solidFill>
              </a:rPr>
              <a:t>메뉴판</a:t>
            </a:r>
            <a:r>
              <a:rPr lang="ko-KR" altLang="en-US" sz="2000" b="1" dirty="0">
                <a:solidFill>
                  <a:schemeClr val="bg1"/>
                </a:solidFill>
              </a:rPr>
              <a:t> 텍스처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클리어 시 나오는 텍스처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891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2" y="49294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D28525-D899-45FF-A970-66D7E8EA8A12}"/>
              </a:ext>
            </a:extLst>
          </p:cNvPr>
          <p:cNvSpPr/>
          <p:nvPr/>
        </p:nvSpPr>
        <p:spPr>
          <a:xfrm>
            <a:off x="2374983" y="1598775"/>
            <a:ext cx="4505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>
                <a:solidFill>
                  <a:schemeClr val="bg1"/>
                </a:solidFill>
              </a:rPr>
              <a:t>카메라 시점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자동 회전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2" name="그림 21" descr="신호등이(가) 표시된 사진&#10;&#10;자동 생성된 설명">
            <a:extLst>
              <a:ext uri="{FF2B5EF4-FFF2-40B4-BE49-F238E27FC236}">
                <a16:creationId xmlns:a16="http://schemas.microsoft.com/office/drawing/2014/main" id="{3B97856C-8FEB-4BBF-9AFB-E143FF7940A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15616" y="2401521"/>
            <a:ext cx="2592288" cy="2645806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CB7C1B-BE46-4149-8428-3ED24C7A024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42" y="2318407"/>
            <a:ext cx="3179688" cy="3184877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E0CA3-F717-4A3B-9A12-A6F6BC70CF9E}"/>
              </a:ext>
            </a:extLst>
          </p:cNvPr>
          <p:cNvSpPr txBox="1"/>
          <p:nvPr/>
        </p:nvSpPr>
        <p:spPr>
          <a:xfrm>
            <a:off x="971600" y="5517232"/>
            <a:ext cx="695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카메라 이동키</a:t>
            </a:r>
            <a:r>
              <a:rPr lang="en-US" altLang="ko-KR" sz="2000" b="1" dirty="0">
                <a:solidFill>
                  <a:schemeClr val="bg1"/>
                </a:solidFill>
              </a:rPr>
              <a:t>(Q,E)</a:t>
            </a:r>
            <a:r>
              <a:rPr lang="ko-KR" altLang="en-US" sz="2000" b="1" dirty="0">
                <a:solidFill>
                  <a:schemeClr val="bg1"/>
                </a:solidFill>
              </a:rPr>
              <a:t>로 자유롭게 주변을 돌려 볼 수 있음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특정 블록을 </a:t>
            </a:r>
            <a:r>
              <a:rPr lang="ko-KR" altLang="en-US" sz="2000" b="1" dirty="0" err="1">
                <a:solidFill>
                  <a:schemeClr val="bg1"/>
                </a:solidFill>
              </a:rPr>
              <a:t>밟을시</a:t>
            </a:r>
            <a:r>
              <a:rPr lang="ko-KR" altLang="en-US" sz="2000" b="1" dirty="0">
                <a:solidFill>
                  <a:schemeClr val="bg1"/>
                </a:solidFill>
              </a:rPr>
              <a:t> 시점 자동 회전</a:t>
            </a:r>
          </a:p>
        </p:txBody>
      </p:sp>
    </p:spTree>
    <p:extLst>
      <p:ext uri="{BB962C8B-B14F-4D97-AF65-F5344CB8AC3E}">
        <p14:creationId xmlns:p14="http://schemas.microsoft.com/office/powerpoint/2010/main" val="1748611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2" y="49294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D28525-D899-45FF-A970-66D7E8EA8A12}"/>
              </a:ext>
            </a:extLst>
          </p:cNvPr>
          <p:cNvSpPr/>
          <p:nvPr/>
        </p:nvSpPr>
        <p:spPr>
          <a:xfrm>
            <a:off x="2374983" y="1598775"/>
            <a:ext cx="4505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>
                <a:solidFill>
                  <a:schemeClr val="bg1"/>
                </a:solidFill>
              </a:rPr>
              <a:t>특수 블록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E0CA3-F717-4A3B-9A12-A6F6BC70CF9E}"/>
              </a:ext>
            </a:extLst>
          </p:cNvPr>
          <p:cNvSpPr txBox="1"/>
          <p:nvPr/>
        </p:nvSpPr>
        <p:spPr>
          <a:xfrm>
            <a:off x="971600" y="5517232"/>
            <a:ext cx="695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특수 블록 제작으로 게임에 재미도를 높였다</a:t>
            </a:r>
            <a:r>
              <a:rPr lang="en-US" altLang="ko-KR" sz="2400" dirty="0">
                <a:solidFill>
                  <a:schemeClr val="bg1"/>
                </a:solidFill>
              </a:rPr>
              <a:t>!!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0" name="그림 19" descr="개체이(가) 표시된 사진&#10;&#10;자동 생성된 설명">
            <a:extLst>
              <a:ext uri="{FF2B5EF4-FFF2-40B4-BE49-F238E27FC236}">
                <a16:creationId xmlns:a16="http://schemas.microsoft.com/office/drawing/2014/main" id="{81FDDB2C-441D-474A-80FE-E8871E3FCA3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53230" y="2387270"/>
            <a:ext cx="2643505" cy="26670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4" name="그림 23" descr="개체, 시계이(가) 표시된 사진&#10;&#10;자동 생성된 설명">
            <a:extLst>
              <a:ext uri="{FF2B5EF4-FFF2-40B4-BE49-F238E27FC236}">
                <a16:creationId xmlns:a16="http://schemas.microsoft.com/office/drawing/2014/main" id="{6A350E06-8307-4A41-AA0F-33D04DA1075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564080" y="2307994"/>
            <a:ext cx="2676525" cy="266954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F5E2ED-C678-4D55-AC22-7B030F0B33B5}"/>
              </a:ext>
            </a:extLst>
          </p:cNvPr>
          <p:cNvSpPr txBox="1"/>
          <p:nvPr/>
        </p:nvSpPr>
        <p:spPr>
          <a:xfrm>
            <a:off x="5292080" y="473768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불투명상태의 깨지는 블록</a:t>
            </a:r>
          </a:p>
        </p:txBody>
      </p:sp>
    </p:spTree>
    <p:extLst>
      <p:ext uri="{BB962C8B-B14F-4D97-AF65-F5344CB8AC3E}">
        <p14:creationId xmlns:p14="http://schemas.microsoft.com/office/powerpoint/2010/main" val="35288325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375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49737" y="2169732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역할 분담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022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687" y="458669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역할 분담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26AF75-4E75-4879-9A0E-6C81CF14F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45513"/>
              </p:ext>
            </p:extLst>
          </p:nvPr>
        </p:nvGraphicFramePr>
        <p:xfrm>
          <a:off x="704510" y="1502113"/>
          <a:ext cx="7770744" cy="4897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6210">
                  <a:extLst>
                    <a:ext uri="{9D8B030D-6E8A-4147-A177-3AD203B41FA5}">
                      <a16:colId xmlns:a16="http://schemas.microsoft.com/office/drawing/2014/main" val="1566803904"/>
                    </a:ext>
                  </a:extLst>
                </a:gridCol>
                <a:gridCol w="4824534">
                  <a:extLst>
                    <a:ext uri="{9D8B030D-6E8A-4147-A177-3AD203B41FA5}">
                      <a16:colId xmlns:a16="http://schemas.microsoft.com/office/drawing/2014/main" val="4023346712"/>
                    </a:ext>
                  </a:extLst>
                </a:gridCol>
              </a:tblGrid>
              <a:tr h="523161">
                <a:tc rowSpan="3"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effectLst/>
                      </a:endParaRPr>
                    </a:p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</a:rPr>
                        <a:t>강진주</a:t>
                      </a:r>
                      <a:endParaRPr lang="ko-KR" sz="1600" dirty="0">
                        <a:effectLst/>
                      </a:endParaRPr>
                    </a:p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ko-KR" sz="1800" dirty="0">
                          <a:effectLst/>
                        </a:rPr>
                        <a:t>클래스</a:t>
                      </a:r>
                      <a:r>
                        <a:rPr lang="en-US" sz="1800" dirty="0">
                          <a:effectLst/>
                        </a:rPr>
                        <a:t>&amp;</a:t>
                      </a:r>
                      <a:r>
                        <a:rPr lang="ko-KR" sz="1800" dirty="0">
                          <a:effectLst/>
                        </a:rPr>
                        <a:t>객체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ko-KR" sz="1800" dirty="0">
                          <a:effectLst/>
                        </a:rPr>
                        <a:t>카메라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ko-KR" sz="1800" dirty="0">
                          <a:effectLst/>
                        </a:rPr>
                        <a:t>특수블록 중점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ko-KR" sz="16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공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ko-KR" sz="1600" dirty="0">
                          <a:effectLst/>
                        </a:rPr>
                        <a:t>블록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ko-KR" sz="1600" dirty="0">
                          <a:effectLst/>
                        </a:rPr>
                        <a:t>카메라 클래스 제작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ko-KR" sz="1600" dirty="0">
                          <a:effectLst/>
                        </a:rPr>
                        <a:t>조작 및 움직임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ko-KR" sz="1600" dirty="0">
                          <a:effectLst/>
                        </a:rPr>
                        <a:t>위치 지정</a:t>
                      </a:r>
                      <a:endParaRPr lang="ko-KR" sz="14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355593"/>
                  </a:ext>
                </a:extLst>
              </a:tr>
              <a:tr h="79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카메라 시점 구현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ko-KR" sz="1600" dirty="0">
                          <a:effectLst/>
                        </a:rPr>
                        <a:t>공의 진행 방향을 따라가는 카메라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시점 변환 키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클리어 시 카메라 워킹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키 입력 시 카메라 회전</a:t>
                      </a:r>
                      <a:endParaRPr lang="ko-KR" sz="14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169565"/>
                  </a:ext>
                </a:extLst>
              </a:tr>
              <a:tr h="795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특수 블록 제작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ko-KR" sz="1600" dirty="0" err="1">
                          <a:effectLst/>
                        </a:rPr>
                        <a:t>점프량</a:t>
                      </a:r>
                      <a:r>
                        <a:rPr lang="ko-KR" sz="1600" dirty="0">
                          <a:effectLst/>
                        </a:rPr>
                        <a:t> 증가 블록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직진으로 날아가는 블록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밟으면 깨지는 블록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xz</a:t>
                      </a:r>
                      <a:r>
                        <a:rPr lang="ko-KR" sz="1600" dirty="0">
                          <a:effectLst/>
                        </a:rPr>
                        <a:t>평면으로 움직이는 블록 </a:t>
                      </a:r>
                      <a:endParaRPr lang="ko-KR" sz="14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222332"/>
                  </a:ext>
                </a:extLst>
              </a:tr>
              <a:tr h="1209626">
                <a:tc rowSpan="3"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effectLst/>
                      </a:endParaRPr>
                    </a:p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800" dirty="0" err="1">
                          <a:effectLst/>
                        </a:rPr>
                        <a:t>신봉섭</a:t>
                      </a:r>
                      <a:r>
                        <a:rPr lang="ko-KR" sz="1800" dirty="0">
                          <a:effectLst/>
                        </a:rPr>
                        <a:t> </a:t>
                      </a:r>
                      <a:endParaRPr lang="ko-KR" sz="1600" dirty="0">
                        <a:effectLst/>
                      </a:endParaRPr>
                    </a:p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ko-KR" sz="1800" dirty="0">
                          <a:effectLst/>
                        </a:rPr>
                        <a:t>충돌처리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ko-KR" sz="1800" dirty="0" err="1">
                          <a:effectLst/>
                        </a:rPr>
                        <a:t>알파블렌딩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ko-KR" sz="1800" dirty="0">
                          <a:effectLst/>
                        </a:rPr>
                        <a:t>맵 중점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ko-KR" sz="16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맵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ko-KR" sz="1600" dirty="0">
                          <a:effectLst/>
                        </a:rPr>
                        <a:t>지형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ko-KR" sz="1600" dirty="0">
                          <a:effectLst/>
                        </a:rPr>
                        <a:t>구현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ko-KR" sz="1600" dirty="0">
                          <a:effectLst/>
                        </a:rPr>
                        <a:t>블록 배치로 맵 레벨 구현 </a:t>
                      </a:r>
                      <a:endParaRPr lang="ko-KR" sz="1400" dirty="0">
                        <a:effectLst/>
                      </a:endParaRPr>
                    </a:p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특수 블록 제작</a:t>
                      </a:r>
                      <a:r>
                        <a:rPr lang="en-US" sz="1600" dirty="0">
                          <a:effectLst/>
                        </a:rPr>
                        <a:t>: y</a:t>
                      </a:r>
                      <a:r>
                        <a:rPr lang="ko-KR" sz="1600" dirty="0">
                          <a:effectLst/>
                        </a:rPr>
                        <a:t>축으로 상승하는 블록</a:t>
                      </a:r>
                      <a:r>
                        <a:rPr lang="en-US" sz="1600" dirty="0">
                          <a:effectLst/>
                        </a:rPr>
                        <a:t>/ </a:t>
                      </a:r>
                      <a:r>
                        <a:rPr lang="ko-KR" sz="1600" dirty="0">
                          <a:effectLst/>
                        </a:rPr>
                        <a:t>깨지는 블록 </a:t>
                      </a:r>
                      <a:r>
                        <a:rPr lang="ko-KR" sz="1600" dirty="0" err="1">
                          <a:effectLst/>
                        </a:rPr>
                        <a:t>알파블렌딩</a:t>
                      </a:r>
                      <a:r>
                        <a:rPr lang="ko-KR" sz="1600" dirty="0">
                          <a:effectLst/>
                        </a:rPr>
                        <a:t> </a:t>
                      </a:r>
                      <a:endParaRPr lang="ko-KR" sz="14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471901"/>
                  </a:ext>
                </a:extLst>
              </a:tr>
              <a:tr h="523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카메라 시점 구현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r>
                        <a:rPr lang="ko-KR" sz="1600" dirty="0" err="1">
                          <a:effectLst/>
                        </a:rPr>
                        <a:t>맵의</a:t>
                      </a:r>
                      <a:r>
                        <a:rPr lang="ko-KR" sz="1600" dirty="0">
                          <a:effectLst/>
                        </a:rPr>
                        <a:t> 진행방향 따라서 자동으로 시점 변환</a:t>
                      </a:r>
                      <a:endParaRPr lang="ko-KR" sz="14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090994"/>
                  </a:ext>
                </a:extLst>
              </a:tr>
              <a:tr h="434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공과 블록간 충돌처리</a:t>
                      </a:r>
                      <a:endParaRPr lang="ko-KR" sz="140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33148"/>
                  </a:ext>
                </a:extLst>
              </a:tr>
              <a:tr h="615822">
                <a:tc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ko-KR" sz="2000" dirty="0">
                          <a:effectLst/>
                        </a:rPr>
                        <a:t>공동 작업</a:t>
                      </a:r>
                      <a:endParaRPr lang="ko-KR" sz="11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 </a:t>
                      </a:r>
                      <a:r>
                        <a:rPr lang="ko-KR" sz="1600" dirty="0">
                          <a:effectLst/>
                        </a:rPr>
                        <a:t>적용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프레임 워크 제작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물리 적용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 err="1">
                          <a:effectLst/>
                        </a:rPr>
                        <a:t>텍스쳐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사운드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ko-KR" sz="1600" dirty="0">
                          <a:effectLst/>
                        </a:rPr>
                        <a:t>조명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ko-KR" sz="1600" dirty="0" err="1">
                          <a:effectLst/>
                        </a:rPr>
                        <a:t>치트</a:t>
                      </a:r>
                      <a:endParaRPr lang="ko-KR" sz="1400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02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8590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5258"/>
            <a:ext cx="4968552" cy="8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" y="42389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4040" y="324055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소개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7234" y="2391271"/>
            <a:ext cx="320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CONTENTS</a:t>
            </a:r>
            <a:endParaRPr lang="ko-KR" altLang="en-US" sz="3600" b="1" spc="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915816" y="3255366"/>
            <a:ext cx="432048" cy="432048"/>
          </a:xfrm>
          <a:prstGeom prst="ellipse">
            <a:avLst/>
          </a:prstGeom>
          <a:solidFill>
            <a:srgbClr val="130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915816" y="3999449"/>
            <a:ext cx="432048" cy="432048"/>
          </a:xfrm>
          <a:prstGeom prst="ellipse">
            <a:avLst/>
          </a:prstGeom>
          <a:solidFill>
            <a:srgbClr val="130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15816" y="4743532"/>
            <a:ext cx="432048" cy="432048"/>
          </a:xfrm>
          <a:prstGeom prst="ellipse">
            <a:avLst/>
          </a:prstGeom>
          <a:solidFill>
            <a:srgbClr val="130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4040" y="3989576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결과물 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4040" y="4738595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626182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" y="-4563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375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932769" y="2186547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528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43" y="47023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7487" y="458669"/>
            <a:ext cx="1104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EE4770-AC60-405F-A9E6-276BF9AD4C55}"/>
              </a:ext>
            </a:extLst>
          </p:cNvPr>
          <p:cNvSpPr/>
          <p:nvPr/>
        </p:nvSpPr>
        <p:spPr>
          <a:xfrm>
            <a:off x="1538279" y="5053384"/>
            <a:ext cx="57606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3D </a:t>
            </a:r>
            <a:r>
              <a:rPr lang="ko-KR" altLang="en-US" sz="3200" b="1" dirty="0" err="1"/>
              <a:t>공튀기기</a:t>
            </a:r>
            <a:endParaRPr lang="en-US" altLang="ko-KR" sz="3200" b="1" dirty="0"/>
          </a:p>
        </p:txBody>
      </p:sp>
      <p:pic>
        <p:nvPicPr>
          <p:cNvPr id="14" name="그림 13" descr="개체, 시계이(가) 표시된 사진&#10;&#10;자동 생성된 설명">
            <a:extLst>
              <a:ext uri="{FF2B5EF4-FFF2-40B4-BE49-F238E27FC236}">
                <a16:creationId xmlns:a16="http://schemas.microsoft.com/office/drawing/2014/main" id="{66E849DB-EB73-47E8-96A7-9CCC64B4510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92653" y="1682067"/>
            <a:ext cx="3948500" cy="3263913"/>
          </a:xfrm>
          <a:prstGeom prst="rect">
            <a:avLst/>
          </a:prstGeom>
          <a:ln>
            <a:solidFill>
              <a:schemeClr val="bg1"/>
            </a:solidFill>
          </a:ln>
          <a:effectLst>
            <a:glow>
              <a:schemeClr val="accent1">
                <a:alpha val="40000"/>
              </a:schemeClr>
            </a:glow>
            <a:softEdge rad="50800"/>
          </a:effectLst>
        </p:spPr>
      </p:pic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1D244812-DBAA-4906-BE09-F3189EEC03C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861451" y="1682067"/>
            <a:ext cx="3597560" cy="3263913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457188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43" y="458669"/>
            <a:ext cx="21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  <a:latin typeface="+mj-lt"/>
                <a:ea typeface="굴림" panose="020B0600000101010101" pitchFamily="50" charset="-127"/>
              </a:rPr>
              <a:t>게임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7487" y="458669"/>
            <a:ext cx="1104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A47E7B-9AA6-416B-9B27-F976BF9B100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1" y="1618302"/>
            <a:ext cx="3377108" cy="27468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15ED1A0-CEE4-4BB2-88AD-C1006686B4E7}"/>
              </a:ext>
            </a:extLst>
          </p:cNvPr>
          <p:cNvSpPr/>
          <p:nvPr/>
        </p:nvSpPr>
        <p:spPr>
          <a:xfrm>
            <a:off x="4067944" y="2564904"/>
            <a:ext cx="1008112" cy="95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개체이(가) 표시된 사진&#10;&#10;자동 생성된 설명">
            <a:extLst>
              <a:ext uri="{FF2B5EF4-FFF2-40B4-BE49-F238E27FC236}">
                <a16:creationId xmlns:a16="http://schemas.microsoft.com/office/drawing/2014/main" id="{AE1AF138-1A77-449A-8099-1A8C2FE69302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109390" y="1618302"/>
            <a:ext cx="3443329" cy="2735087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9AD34A-BE65-4F7F-80CE-8A10E20E07B2}"/>
              </a:ext>
            </a:extLst>
          </p:cNvPr>
          <p:cNvSpPr/>
          <p:nvPr/>
        </p:nvSpPr>
        <p:spPr>
          <a:xfrm>
            <a:off x="1070915" y="4750148"/>
            <a:ext cx="8076950" cy="876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ko-KR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다양한 특성을 가진 블록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발판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들을 떨어지지 않고 </a:t>
            </a:r>
            <a:endParaRPr lang="en-US" altLang="ko-KR" sz="2400" b="1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ko-KR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밟아가며 튀어 오르는 공을 골인지점까지 옮겨라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2400" b="1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23A28-4EFA-4D9A-94AC-0199A68064C0}"/>
              </a:ext>
            </a:extLst>
          </p:cNvPr>
          <p:cNvSpPr txBox="1"/>
          <p:nvPr/>
        </p:nvSpPr>
        <p:spPr>
          <a:xfrm>
            <a:off x="1720346" y="5820356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공은 중력이 적용되어 올라갈 때 속도가 점점 감소하고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 떨어질 때 빠르게 떨어진다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329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43" y="458669"/>
            <a:ext cx="21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7487" y="458669"/>
            <a:ext cx="1104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9AD34A-BE65-4F7F-80CE-8A10E20E07B2}"/>
              </a:ext>
            </a:extLst>
          </p:cNvPr>
          <p:cNvSpPr/>
          <p:nvPr/>
        </p:nvSpPr>
        <p:spPr>
          <a:xfrm>
            <a:off x="3470273" y="1360265"/>
            <a:ext cx="33440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ko-KR" sz="2800" b="1" dirty="0">
                <a:solidFill>
                  <a:schemeClr val="bg1"/>
                </a:solidFill>
              </a:rPr>
              <a:t>카메라 시점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4" name="그림 13" descr="개체, 시계이(가) 표시된 사진&#10;&#10;자동 생성된 설명">
            <a:extLst>
              <a:ext uri="{FF2B5EF4-FFF2-40B4-BE49-F238E27FC236}">
                <a16:creationId xmlns:a16="http://schemas.microsoft.com/office/drawing/2014/main" id="{24633FC7-52A4-4FA6-849C-CF0139E0B48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94384" y="1871445"/>
            <a:ext cx="3344007" cy="335775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50800"/>
          </a:effectLst>
        </p:spPr>
      </p:pic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C95AF06D-314E-4340-9067-6FBEF77A2C5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004756" y="1871445"/>
            <a:ext cx="3344008" cy="3133089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50800"/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25E23B-FA4B-4048-A64A-32137672315C}"/>
              </a:ext>
            </a:extLst>
          </p:cNvPr>
          <p:cNvSpPr/>
          <p:nvPr/>
        </p:nvSpPr>
        <p:spPr>
          <a:xfrm>
            <a:off x="1782957" y="5152044"/>
            <a:ext cx="3344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관측자 시점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16BDE7-F6FB-412A-ADF1-16A935403741}"/>
              </a:ext>
            </a:extLst>
          </p:cNvPr>
          <p:cNvSpPr/>
          <p:nvPr/>
        </p:nvSpPr>
        <p:spPr>
          <a:xfrm>
            <a:off x="5894587" y="5093871"/>
            <a:ext cx="3344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 err="1">
                <a:solidFill>
                  <a:schemeClr val="bg1"/>
                </a:solidFill>
              </a:rPr>
              <a:t>팔로잉</a:t>
            </a:r>
            <a:r>
              <a:rPr lang="ko-KR" altLang="en-US" b="1" dirty="0">
                <a:solidFill>
                  <a:schemeClr val="bg1"/>
                </a:solidFill>
              </a:rPr>
              <a:t> 시점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651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43" y="458669"/>
            <a:ext cx="21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7487" y="458669"/>
            <a:ext cx="1104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9AD34A-BE65-4F7F-80CE-8A10E20E07B2}"/>
              </a:ext>
            </a:extLst>
          </p:cNvPr>
          <p:cNvSpPr/>
          <p:nvPr/>
        </p:nvSpPr>
        <p:spPr>
          <a:xfrm>
            <a:off x="2999180" y="1412776"/>
            <a:ext cx="3344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>
                <a:solidFill>
                  <a:schemeClr val="bg1"/>
                </a:solidFill>
              </a:rPr>
              <a:t>다양한 종류의 블록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4E2804-5C5F-4DAB-BDB8-C0FDEC4C02F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55964" y="2059107"/>
            <a:ext cx="3281523" cy="323181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5841CC-F3E5-4872-A267-3B564E3EA7C2}"/>
              </a:ext>
            </a:extLst>
          </p:cNvPr>
          <p:cNvSpPr/>
          <p:nvPr/>
        </p:nvSpPr>
        <p:spPr>
          <a:xfrm>
            <a:off x="422150" y="5290921"/>
            <a:ext cx="3949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bg1"/>
                </a:solidFill>
              </a:rPr>
              <a:t>M</a:t>
            </a:r>
            <a:r>
              <a:rPr lang="ko-KR" altLang="en-US" b="1" dirty="0">
                <a:solidFill>
                  <a:schemeClr val="bg1"/>
                </a:solidFill>
              </a:rPr>
              <a:t>을 누르면 나오는 블록 종류 설명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97D66F-A36A-4135-9722-046DBD10BBF8}"/>
              </a:ext>
            </a:extLst>
          </p:cNvPr>
          <p:cNvSpPr/>
          <p:nvPr/>
        </p:nvSpPr>
        <p:spPr>
          <a:xfrm>
            <a:off x="3978322" y="2489159"/>
            <a:ext cx="1517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일반 블록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759E4-6D1E-4825-A353-9E8E1A726ACB}"/>
              </a:ext>
            </a:extLst>
          </p:cNvPr>
          <p:cNvSpPr txBox="1"/>
          <p:nvPr/>
        </p:nvSpPr>
        <p:spPr>
          <a:xfrm>
            <a:off x="3978322" y="2853443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점프량</a:t>
            </a:r>
            <a:r>
              <a:rPr lang="ko-KR" altLang="en-US" b="1" dirty="0">
                <a:solidFill>
                  <a:schemeClr val="bg1"/>
                </a:solidFill>
              </a:rPr>
              <a:t> 증가 블록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120D2-CD8D-40AC-9383-92053E7610D9}"/>
              </a:ext>
            </a:extLst>
          </p:cNvPr>
          <p:cNvSpPr txBox="1"/>
          <p:nvPr/>
        </p:nvSpPr>
        <p:spPr>
          <a:xfrm>
            <a:off x="3972776" y="331932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밟으면 깨지는 블록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8B26D-77A2-4464-B7B8-F631EAD47E6F}"/>
              </a:ext>
            </a:extLst>
          </p:cNvPr>
          <p:cNvSpPr txBox="1"/>
          <p:nvPr/>
        </p:nvSpPr>
        <p:spPr>
          <a:xfrm>
            <a:off x="3968980" y="3733904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밟으면 특정 방향 일직선으로 날아가는 블록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8D3D52-B624-4310-8E86-00EAF087EDC9}"/>
              </a:ext>
            </a:extLst>
          </p:cNvPr>
          <p:cNvSpPr txBox="1"/>
          <p:nvPr/>
        </p:nvSpPr>
        <p:spPr>
          <a:xfrm>
            <a:off x="3981863" y="4115432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XZ</a:t>
            </a:r>
            <a:r>
              <a:rPr lang="ko-KR" altLang="en-US" b="1" dirty="0">
                <a:solidFill>
                  <a:schemeClr val="bg1"/>
                </a:solidFill>
              </a:rPr>
              <a:t>평면으로 좌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우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앞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뒤로 움직이는 블록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293F8-B96C-4185-8284-D3403A3960BE}"/>
              </a:ext>
            </a:extLst>
          </p:cNvPr>
          <p:cNvSpPr txBox="1"/>
          <p:nvPr/>
        </p:nvSpPr>
        <p:spPr>
          <a:xfrm>
            <a:off x="3978322" y="4503346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Y</a:t>
            </a:r>
            <a:r>
              <a:rPr lang="ko-KR" altLang="en-US" b="1" dirty="0">
                <a:solidFill>
                  <a:schemeClr val="bg1"/>
                </a:solidFill>
              </a:rPr>
              <a:t>축으로 상승하는 블록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8241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43" y="458669"/>
            <a:ext cx="21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9AD34A-BE65-4F7F-80CE-8A10E20E07B2}"/>
              </a:ext>
            </a:extLst>
          </p:cNvPr>
          <p:cNvSpPr/>
          <p:nvPr/>
        </p:nvSpPr>
        <p:spPr>
          <a:xfrm>
            <a:off x="2548290" y="1572486"/>
            <a:ext cx="4083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>
                <a:solidFill>
                  <a:schemeClr val="bg1"/>
                </a:solidFill>
              </a:rPr>
              <a:t>맵 진행 </a:t>
            </a:r>
            <a:r>
              <a:rPr lang="en-US" altLang="ko-KR" sz="2800" b="1" dirty="0">
                <a:solidFill>
                  <a:schemeClr val="bg1"/>
                </a:solidFill>
              </a:rPr>
              <a:t>/ </a:t>
            </a:r>
            <a:r>
              <a:rPr lang="ko-KR" altLang="en-US" sz="2800" b="1" dirty="0">
                <a:solidFill>
                  <a:schemeClr val="bg1"/>
                </a:solidFill>
              </a:rPr>
              <a:t>세이브 포인트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97D66F-A36A-4135-9722-046DBD10BBF8}"/>
              </a:ext>
            </a:extLst>
          </p:cNvPr>
          <p:cNvSpPr/>
          <p:nvPr/>
        </p:nvSpPr>
        <p:spPr>
          <a:xfrm>
            <a:off x="1229973" y="5041523"/>
            <a:ext cx="707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>
                <a:solidFill>
                  <a:schemeClr val="bg1"/>
                </a:solidFill>
              </a:rPr>
              <a:t>총 </a:t>
            </a:r>
            <a:r>
              <a:rPr lang="en-US" altLang="ko-KR" b="1" dirty="0">
                <a:solidFill>
                  <a:schemeClr val="bg1"/>
                </a:solidFill>
              </a:rPr>
              <a:t>12</a:t>
            </a:r>
            <a:r>
              <a:rPr lang="ko-KR" altLang="en-US" b="1" dirty="0">
                <a:solidFill>
                  <a:schemeClr val="bg1"/>
                </a:solidFill>
              </a:rPr>
              <a:t>개의 테마 레벨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죽으면 저장된 세이브 포인트 블록에서 부활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9" name="그림 18" descr="개체, 시계이(가) 표시된 사진&#10;&#10;자동 생성된 설명">
            <a:extLst>
              <a:ext uri="{FF2B5EF4-FFF2-40B4-BE49-F238E27FC236}">
                <a16:creationId xmlns:a16="http://schemas.microsoft.com/office/drawing/2014/main" id="{3BF7D4BB-101C-4B83-AD2E-3D7F1C37CBF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10027" y="2373253"/>
            <a:ext cx="2676525" cy="266954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6B3EB7A-3B07-4CC9-891B-3A3097D74325}"/>
              </a:ext>
            </a:extLst>
          </p:cNvPr>
          <p:cNvSpPr/>
          <p:nvPr/>
        </p:nvSpPr>
        <p:spPr>
          <a:xfrm>
            <a:off x="4251096" y="3045692"/>
            <a:ext cx="1008112" cy="95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개체이(가) 표시된 사진&#10;&#10;자동 생성된 설명">
            <a:extLst>
              <a:ext uri="{FF2B5EF4-FFF2-40B4-BE49-F238E27FC236}">
                <a16:creationId xmlns:a16="http://schemas.microsoft.com/office/drawing/2014/main" id="{F7453C31-B775-45B9-A5AC-475104A4ACF8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525239" y="2374523"/>
            <a:ext cx="2643505" cy="266700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4011092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 flipH="1">
            <a:off x="3408410" y="2852937"/>
            <a:ext cx="2327180" cy="576063"/>
            <a:chOff x="6516216" y="3370665"/>
            <a:chExt cx="2580345" cy="67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370665"/>
              <a:ext cx="671971" cy="671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248" y="3370665"/>
              <a:ext cx="671971" cy="67197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90" y="3370665"/>
              <a:ext cx="671971" cy="671971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2" y="2752156"/>
            <a:ext cx="720080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08410" y="2852937"/>
            <a:ext cx="2327180" cy="576063"/>
            <a:chOff x="3408410" y="3282704"/>
            <a:chExt cx="2327180" cy="57606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548" y="3282704"/>
              <a:ext cx="606042" cy="571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375" y="3287267"/>
              <a:ext cx="606042" cy="5715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10" y="3284985"/>
              <a:ext cx="606042" cy="5715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270202" y="2105825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결과물 분석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700190" y="3472236"/>
            <a:ext cx="5743620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53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360</Words>
  <Application>Microsoft Office PowerPoint</Application>
  <PresentationFormat>화면 슬라이드 쇼(4:3)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맑은 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강진주</cp:lastModifiedBy>
  <cp:revision>51</cp:revision>
  <dcterms:created xsi:type="dcterms:W3CDTF">2017-04-03T14:37:30Z</dcterms:created>
  <dcterms:modified xsi:type="dcterms:W3CDTF">2019-12-16T09:01:53Z</dcterms:modified>
</cp:coreProperties>
</file>