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4" r:id="rId5"/>
    <p:sldId id="259" r:id="rId6"/>
    <p:sldId id="286" r:id="rId7"/>
    <p:sldId id="282" r:id="rId8"/>
    <p:sldId id="285" r:id="rId9"/>
    <p:sldId id="283" r:id="rId10"/>
    <p:sldId id="289" r:id="rId11"/>
    <p:sldId id="290" r:id="rId12"/>
    <p:sldId id="273" r:id="rId13"/>
    <p:sldId id="287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323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9AD0-651B-4C1E-A3C9-CFCD7097CF12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2B7F9-4E80-4FAE-86DE-E9405E4E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2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3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5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0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3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4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8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8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3410" y="5008285"/>
            <a:ext cx="654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WEB DEVELOP PRESENTATION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527" y="5633906"/>
            <a:ext cx="59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COEX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en-US" altLang="ko-KR" sz="2000" b="1" dirty="0">
                <a:solidFill>
                  <a:schemeClr val="bg1"/>
                </a:solidFill>
              </a:rPr>
              <a:t>CO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EX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en-US" altLang="ko-KR" sz="2000" dirty="0">
                <a:solidFill>
                  <a:schemeClr val="bg1"/>
                </a:solidFill>
              </a:rPr>
              <a:t>)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Coin Euclidean Vector - Gold Coins Png - Free Transparent PNG Clipart  Images Downlo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91" y="1014153"/>
            <a:ext cx="3757814" cy="3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3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Main Function: Multi Thread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5827" y="1627398"/>
            <a:ext cx="4784581" cy="5072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827" y="1627398"/>
            <a:ext cx="353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스레드</a:t>
            </a:r>
            <a:r>
              <a:rPr lang="en-US" altLang="ko-KR" sz="1200" b="1" dirty="0"/>
              <a:t>(Thread)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5827" y="2025764"/>
            <a:ext cx="4784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프로그램의 실행 흐름을 나타내는 작은 단위로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동시에 여러 작업을 처리할 수 있게 해준다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828" y="1198254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2) </a:t>
            </a:r>
            <a:r>
              <a:rPr lang="ko-KR" altLang="en-US" sz="1400" b="1" dirty="0">
                <a:solidFill>
                  <a:schemeClr val="bg1"/>
                </a:solidFill>
              </a:rPr>
              <a:t>개념 설명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3515" y="1198254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3) </a:t>
            </a:r>
            <a:r>
              <a:rPr lang="ko-KR" altLang="en-US" sz="1400" b="1" dirty="0">
                <a:solidFill>
                  <a:schemeClr val="bg1"/>
                </a:solidFill>
              </a:rPr>
              <a:t>스레드 상태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827" y="3355928"/>
            <a:ext cx="353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멀티 스레드</a:t>
            </a:r>
            <a:r>
              <a:rPr lang="en-US" altLang="ko-KR" sz="1200" b="1" dirty="0"/>
              <a:t>(Multi Thread)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5827" y="3754294"/>
            <a:ext cx="47845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하나의 프로그램에서 여러 개의 스레드를 동시에 실행하는 것을 의미하며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스레드는 각각의 독립적인 실행 흐름을 가지고 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멀티 스레드를 이용하면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프로그램에서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여러 개의 작업을 동시에 실행시키면서 프로그램의 처리 속도를 높일 수 있다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주의사항으로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 간의 동기화와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데드락을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방지하기 위해 적절한 예방조치를 취해야한다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 간의 동기화는 공유 자원에 대한 접근을 제어하는 것을 의미하며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데드락은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스레드 간에 서로 필요로 하는 자원을 서로 무한히 대기하며 점유하는 상황을 말합니다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827" y="2577766"/>
            <a:ext cx="353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메인 스레드</a:t>
            </a:r>
            <a:r>
              <a:rPr lang="en-US" altLang="ko-KR" sz="1200" b="1" dirty="0"/>
              <a:t>(Main Thread)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35827" y="2970088"/>
            <a:ext cx="478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프로그램의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진입점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역할을 하는 스레드이다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827" y="5491488"/>
            <a:ext cx="353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  <a:r>
              <a:rPr lang="en-US" altLang="ko-KR" sz="1200" b="1" dirty="0"/>
              <a:t>(Process)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35827" y="5889854"/>
            <a:ext cx="4784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운영체제로부터 자원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메모리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I/O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할당받아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 중인 프로그램을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프로세스는 각각 독립된 메모리 공간을 가지고 있으며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프로세스와 메모리를 공유하지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65007" y="1627396"/>
            <a:ext cx="6669818" cy="5072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14" y="2430376"/>
            <a:ext cx="4279294" cy="210599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265007" y="1627396"/>
            <a:ext cx="6669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Java</a:t>
            </a:r>
            <a:r>
              <a:rPr lang="ko-KR" altLang="en-US" dirty="0"/>
              <a:t>에서 스레드는 여러 개의 상태를 가질 수 있다</a:t>
            </a:r>
            <a:r>
              <a:rPr lang="en-US" altLang="ko-KR" dirty="0"/>
              <a:t>. </a:t>
            </a:r>
            <a:r>
              <a:rPr lang="ko-KR" altLang="en-US" dirty="0"/>
              <a:t>이 상태는 스레드의 실행 상태</a:t>
            </a:r>
            <a:r>
              <a:rPr lang="en-US" altLang="ko-KR" dirty="0"/>
              <a:t>, </a:t>
            </a:r>
            <a:r>
              <a:rPr lang="ko-KR" altLang="en-US" dirty="0"/>
              <a:t>중단 상태</a:t>
            </a:r>
            <a:r>
              <a:rPr lang="en-US" altLang="ko-KR" dirty="0"/>
              <a:t>, </a:t>
            </a:r>
            <a:r>
              <a:rPr lang="ko-KR" altLang="en-US" dirty="0"/>
              <a:t>대기 상태 등을 나타낸다</a:t>
            </a:r>
            <a:r>
              <a:rPr lang="en-US" altLang="ko-KR" dirty="0"/>
              <a:t>. Java</a:t>
            </a:r>
            <a:r>
              <a:rPr lang="ko-KR" altLang="en-US" dirty="0"/>
              <a:t>에서는 스레드의 상태를 나타내는 </a:t>
            </a:r>
            <a:r>
              <a:rPr lang="ko-KR" altLang="en-US" dirty="0" err="1"/>
              <a:t>열거형</a:t>
            </a: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) </a:t>
            </a:r>
            <a:r>
              <a:rPr lang="ko-KR" altLang="en-US" dirty="0"/>
              <a:t>타입 </a:t>
            </a:r>
            <a:r>
              <a:rPr lang="en-US" altLang="ko-KR" dirty="0" err="1"/>
              <a:t>Thread.State</a:t>
            </a:r>
            <a:r>
              <a:rPr lang="ko-KR" altLang="en-US" dirty="0"/>
              <a:t>을 제공한다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열거형은</a:t>
            </a:r>
            <a:r>
              <a:rPr lang="ko-KR" altLang="en-US" dirty="0"/>
              <a:t> 스레드의 상태를 </a:t>
            </a:r>
            <a:r>
              <a:rPr lang="en-US" altLang="ko-KR" dirty="0"/>
              <a:t>WAITING, TIMED_WAITING, BLOCKED, RUNNABLE, NEW, TERMINATED </a:t>
            </a:r>
            <a:r>
              <a:rPr lang="ko-KR" altLang="en-US" dirty="0"/>
              <a:t>여섯 가지로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65007" y="4599650"/>
            <a:ext cx="666981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1) NEW: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스레드가 생성되었지만 아직 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start()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메서드를 호출하지 않은 상태이다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2) RUNNABLE: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스레드가 실행 중인 상태로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,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스케줄링에 따라 실행 대기 상태로 들어가기도 하며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,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실행을 계속할 수도 있다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3) BLOCKED: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스레드가 동기화된 블록에 의해 일시적으로 실행을 중단한 상태이다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.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동기화된 블록에 접근하려는 다른 스레드의 실행이 완료될 때까지 대기한다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4) WAITING: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스레드가 다른 스레드에 의해 통지될 때까지 대기하는 상태이다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5) TIMED_WAITING: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스레드가 특정 시간 동안 기다리는 상태이다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6) TERMINATED: </a:t>
            </a:r>
            <a:r>
              <a:rPr lang="ko-KR" altLang="en-US" sz="1000" dirty="0">
                <a:solidFill>
                  <a:srgbClr val="666666"/>
                </a:solidFill>
                <a:latin typeface="+mj-lt"/>
              </a:rPr>
              <a:t>스레드가 실행을 완료하거나 중단된 상태이다</a:t>
            </a:r>
            <a:r>
              <a:rPr lang="en-US" altLang="ko-KR" sz="1000" dirty="0">
                <a:solidFill>
                  <a:srgbClr val="666666"/>
                </a:solidFill>
                <a:latin typeface="+mj-lt"/>
              </a:rPr>
              <a:t>.</a:t>
            </a:r>
            <a:endParaRPr lang="en-US" altLang="ko-KR" sz="1000" b="0" i="0" dirty="0">
              <a:solidFill>
                <a:srgbClr val="666666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698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4" y="1623216"/>
            <a:ext cx="3667125" cy="16795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Main Function: Multi Thread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828" y="1198254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4) Main Function in JVM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6274" y="2575556"/>
            <a:ext cx="3053628" cy="33919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6274" y="2195999"/>
            <a:ext cx="3053628" cy="190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88876" y="748743"/>
            <a:ext cx="7888265" cy="3472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3"/>
          <a:stretch/>
        </p:blipFill>
        <p:spPr>
          <a:xfrm>
            <a:off x="4144916" y="760490"/>
            <a:ext cx="7888265" cy="3393840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31" idx="3"/>
          </p:cNvCxnSpPr>
          <p:nvPr/>
        </p:nvCxnSpPr>
        <p:spPr>
          <a:xfrm flipH="1" flipV="1">
            <a:off x="3839902" y="2291089"/>
            <a:ext cx="1261016" cy="387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4" idx="3"/>
          </p:cNvCxnSpPr>
          <p:nvPr/>
        </p:nvCxnSpPr>
        <p:spPr>
          <a:xfrm flipH="1">
            <a:off x="3839902" y="2719786"/>
            <a:ext cx="1261016" cy="2536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8" y="4402592"/>
            <a:ext cx="3667125" cy="223274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62216" y="4402592"/>
            <a:ext cx="3613673" cy="223274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endCxn id="36" idx="3"/>
          </p:cNvCxnSpPr>
          <p:nvPr/>
        </p:nvCxnSpPr>
        <p:spPr>
          <a:xfrm flipH="1">
            <a:off x="3875889" y="2745153"/>
            <a:ext cx="1233821" cy="277381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02665" y="2978235"/>
            <a:ext cx="1635660" cy="4550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err="1">
                <a:solidFill>
                  <a:schemeClr val="tx1"/>
                </a:solidFill>
              </a:rPr>
              <a:t>메인스레드</a:t>
            </a:r>
            <a:r>
              <a:rPr lang="ko-KR" altLang="en-US" sz="1050" b="1" dirty="0">
                <a:solidFill>
                  <a:schemeClr val="tx1"/>
                </a:solidFill>
              </a:rPr>
              <a:t> 시작과 함께 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1050" b="1" dirty="0">
                <a:solidFill>
                  <a:schemeClr val="tx1"/>
                </a:solidFill>
              </a:rPr>
              <a:t>코인 출력 </a:t>
            </a:r>
            <a:r>
              <a:rPr lang="ko-KR" altLang="en-US" sz="1050" b="1" dirty="0" err="1">
                <a:solidFill>
                  <a:schemeClr val="tx1"/>
                </a:solidFill>
              </a:rPr>
              <a:t>메소드</a:t>
            </a:r>
            <a:r>
              <a:rPr lang="ko-KR" altLang="en-US" sz="1050" b="1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486085" y="3902829"/>
            <a:ext cx="2403912" cy="45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err="1">
                <a:solidFill>
                  <a:schemeClr val="tx1"/>
                </a:solidFill>
              </a:rPr>
              <a:t>메소드</a:t>
            </a:r>
            <a:r>
              <a:rPr lang="ko-KR" altLang="en-US" sz="1050" b="1" dirty="0">
                <a:solidFill>
                  <a:schemeClr val="tx1"/>
                </a:solidFill>
              </a:rPr>
              <a:t> 제어를 위한 </a:t>
            </a:r>
            <a:r>
              <a:rPr lang="en-US" altLang="ko-KR" sz="1050" b="1" dirty="0">
                <a:solidFill>
                  <a:schemeClr val="tx1"/>
                </a:solidFill>
              </a:rPr>
              <a:t>STOP </a:t>
            </a:r>
            <a:r>
              <a:rPr lang="ko-KR" altLang="en-US" sz="1050" b="1" dirty="0">
                <a:solidFill>
                  <a:schemeClr val="tx1"/>
                </a:solidFill>
              </a:rPr>
              <a:t>필드</a:t>
            </a:r>
            <a:r>
              <a:rPr lang="en-US" altLang="ko-KR" sz="1050" b="1" dirty="0">
                <a:solidFill>
                  <a:schemeClr val="tx1"/>
                </a:solidFill>
              </a:rPr>
              <a:t>: </a:t>
            </a:r>
            <a:r>
              <a:rPr lang="ko-KR" altLang="en-US" sz="1050" b="1" dirty="0">
                <a:solidFill>
                  <a:schemeClr val="tx1"/>
                </a:solidFill>
              </a:rPr>
              <a:t>공용으로 사용되는 </a:t>
            </a:r>
            <a:r>
              <a:rPr lang="en-US" altLang="ko-KR" sz="1050" b="1" dirty="0">
                <a:solidFill>
                  <a:schemeClr val="tx1"/>
                </a:solidFill>
              </a:rPr>
              <a:t>Method Area</a:t>
            </a:r>
            <a:r>
              <a:rPr lang="ko-KR" altLang="en-US" sz="1050" b="1" dirty="0">
                <a:solidFill>
                  <a:schemeClr val="tx1"/>
                </a:solidFill>
              </a:rPr>
              <a:t>에 위치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051" y="4358791"/>
            <a:ext cx="5944312" cy="236164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8280400" y="6264474"/>
            <a:ext cx="2964963" cy="45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err="1">
                <a:solidFill>
                  <a:schemeClr val="tx1"/>
                </a:solidFill>
              </a:rPr>
              <a:t>계좌생성</a:t>
            </a:r>
            <a:r>
              <a:rPr lang="ko-KR" altLang="en-US" sz="1050" b="1" dirty="0">
                <a:solidFill>
                  <a:schemeClr val="tx1"/>
                </a:solidFill>
              </a:rPr>
              <a:t> </a:t>
            </a:r>
            <a:r>
              <a:rPr lang="ko-KR" altLang="en-US" sz="1050" b="1" dirty="0" err="1">
                <a:solidFill>
                  <a:schemeClr val="tx1"/>
                </a:solidFill>
              </a:rPr>
              <a:t>메소드의</a:t>
            </a:r>
            <a:r>
              <a:rPr lang="ko-KR" altLang="en-US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</a:rPr>
              <a:t>Boolean </a:t>
            </a:r>
            <a:r>
              <a:rPr lang="ko-KR" altLang="en-US" sz="1050" b="1" dirty="0">
                <a:solidFill>
                  <a:schemeClr val="tx1"/>
                </a:solidFill>
              </a:rPr>
              <a:t>변수</a:t>
            </a:r>
            <a:r>
              <a:rPr lang="en-US" altLang="ko-KR" sz="1050" b="1" dirty="0">
                <a:solidFill>
                  <a:schemeClr val="tx1"/>
                </a:solidFill>
              </a:rPr>
              <a:t>: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ko-KR" altLang="en-US" sz="1050" b="1" dirty="0">
                <a:solidFill>
                  <a:schemeClr val="tx1"/>
                </a:solidFill>
              </a:rPr>
              <a:t>지역 변수로</a:t>
            </a:r>
            <a:r>
              <a:rPr lang="en-US" altLang="ko-KR" sz="1050" b="1" dirty="0">
                <a:solidFill>
                  <a:schemeClr val="tx1"/>
                </a:solidFill>
              </a:rPr>
              <a:t>, Main thread Stack Area</a:t>
            </a:r>
            <a:r>
              <a:rPr lang="ko-KR" altLang="en-US" sz="1050" b="1" dirty="0">
                <a:solidFill>
                  <a:schemeClr val="tx1"/>
                </a:solidFill>
              </a:rPr>
              <a:t>에 저장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18826" y="4985012"/>
            <a:ext cx="1416439" cy="16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endCxn id="46" idx="0"/>
          </p:cNvCxnSpPr>
          <p:nvPr/>
        </p:nvCxnSpPr>
        <p:spPr>
          <a:xfrm flipH="1">
            <a:off x="6327046" y="2678600"/>
            <a:ext cx="1190378" cy="2306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6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dirty="0"/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피드백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COEX - Realization 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</a:rPr>
              <a:t>느낀점</a:t>
            </a:r>
            <a:r>
              <a:rPr lang="en-US" altLang="ko-KR" sz="1400" b="1" dirty="0">
                <a:solidFill>
                  <a:schemeClr val="bg1"/>
                </a:solidFill>
              </a:rPr>
              <a:t>)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완벽한 설계보다 </a:t>
            </a:r>
            <a:r>
              <a:rPr lang="en-US" altLang="ko-KR" b="1" dirty="0">
                <a:solidFill>
                  <a:schemeClr val="bg1"/>
                </a:solidFill>
              </a:rPr>
              <a:t>Client Needs</a:t>
            </a:r>
            <a:r>
              <a:rPr lang="ko-KR" altLang="en-US" b="1" dirty="0">
                <a:solidFill>
                  <a:schemeClr val="bg1"/>
                </a:solidFill>
              </a:rPr>
              <a:t>를 반영한 설계를 추구하자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241069" y="1236345"/>
            <a:ext cx="5656811" cy="4419600"/>
          </a:xfrm>
          <a:prstGeom prst="wedgeRectCallout">
            <a:avLst>
              <a:gd name="adj1" fmla="val 51335"/>
              <a:gd name="adj2" fmla="val 73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COEX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프로젝트를 아래의 프로세스로 진행하면서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코드 작성보다 설계 작업 및 기능 보완에 할애된 시간이 더 많았습니다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선정 →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설계 → 코드 작성 →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</a:t>
            </a:r>
            <a:b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설계 및 기능보완 →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통합테스트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프로젝트 완성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 작업은 수월하게 진행하였으나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통합테스트 이후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코인 기능의 변경이 필요하다고 판단되어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설계부터 다시 진행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하였습니다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설계 이후 작업은 수월하게 진행되며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COEX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프로젝트를 기한 마무리할 수 있었습니다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9" name="사각형 설명선 18"/>
          <p:cNvSpPr/>
          <p:nvPr/>
        </p:nvSpPr>
        <p:spPr>
          <a:xfrm>
            <a:off x="6230389" y="1236345"/>
            <a:ext cx="5656811" cy="4419600"/>
          </a:xfrm>
          <a:prstGeom prst="wedgeRectCallout">
            <a:avLst>
              <a:gd name="adj1" fmla="val -50535"/>
              <a:gd name="adj2" fmla="val 737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통합테스트와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설계 그리고 기능보완 과정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Needs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맞는 프로그램 구현을 간접 경험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하였습니다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고객의 요구사항이 변경될 경우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필요에 따라 다시 검토하며 작업을 진행하게 됩니다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설계를 점검하여 유지할 수 있는 부분과 변경이 필요한 부분을 구분하고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작업을 진행할 것입니다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설계도는 변경될 수 있습니다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때문에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완벽한 설계보다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Needs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반영한 설계를 추구해야 함을 느꼈습니다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417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dirty="0"/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피드백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068" y="907582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COEX - Supplementary Matters 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보완 사항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7358" y="1617462"/>
            <a:ext cx="11716470" cy="46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코인 가격 변동 그래프 추가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유효성 검사 추가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코인 구매 시 계좌 매칭</a:t>
            </a:r>
            <a:b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실시간 거래 기능 추가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동작 상태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매도 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확정 거래 형식으로 설계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변경 동작 상태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실제 거래 형식으로 변경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개인 포트폴리오 기능 추가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별 전체 손익 현황 출력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7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3410" y="5008285"/>
            <a:ext cx="654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Coin Euclidean Vector - Gold Coins Png - Free Transparent PNG Clipart  Images Downlo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91" y="1014153"/>
            <a:ext cx="3757814" cy="3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40527" y="5633906"/>
            <a:ext cx="59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COEX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en-US" altLang="ko-KR" sz="2000" b="1" dirty="0">
                <a:solidFill>
                  <a:schemeClr val="bg1"/>
                </a:solidFill>
              </a:rPr>
              <a:t>CO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EX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en-US" altLang="ko-KR" sz="2000" dirty="0">
                <a:solidFill>
                  <a:schemeClr val="bg1"/>
                </a:solidFill>
              </a:rPr>
              <a:t>)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4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00665" y="1164483"/>
            <a:ext cx="4320000" cy="216000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36631" y="1164483"/>
            <a:ext cx="4320000" cy="2160000"/>
          </a:xfrm>
          <a:prstGeom prst="roundRect">
            <a:avLst>
              <a:gd name="adj" fmla="val 8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6065" y="137571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ABOUT COEX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37347" y="2023632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Topic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주제 소개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37347" y="2475752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Used Skills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사용 스킬 소개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71161" y="137571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STRUCTURE</a:t>
            </a:r>
            <a:endParaRPr lang="ko-KR" altLang="en-US" sz="20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00665" y="3962160"/>
            <a:ext cx="4320000" cy="216000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6065" y="4173389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PROJECT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37347" y="4632486"/>
            <a:ext cx="270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WBS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일정표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 /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R&amp;R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역할 담당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37347" y="50538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JVM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(Java Virtual Machine)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37346" y="5536726"/>
            <a:ext cx="27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Main Function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주요 기능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36631" y="3962160"/>
            <a:ext cx="4320000" cy="216000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2031" y="4173389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FEEDBACK</a:t>
            </a:r>
            <a:endParaRPr lang="ko-KR" alt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1016" y="1804432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Control Structure</a:t>
            </a:r>
            <a:endParaRPr lang="ko-KR" alt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1016" y="2274202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MVC Structure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91842" y="4771386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Realization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느낀점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91842" y="5223506"/>
            <a:ext cx="350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Supplementary Matters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보완사항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51016" y="2743973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ERD Structure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65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069" y="96473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주제 소개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1069" y="1430054"/>
            <a:ext cx="5777346" cy="507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주제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Console Mini Project: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코인 거래소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선정 이유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23.02.01 ~ 23.02.28(1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기간 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학습한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SQL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문법을 이용하여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 개발에 기본인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모델 설계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기능을 구현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하기 위함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프로젝트에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상속을 이용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하여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오버라이딩을 숙지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하고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오버로딩도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함께 적용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함으로서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개념을 구분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하고자 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스레드를 적용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하여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프로그램의 실행 흐름을 이해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하고자 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1875" y="96473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사용 스킬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11875" y="1418407"/>
            <a:ext cx="5777346" cy="108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7912" y="4095918"/>
            <a:ext cx="5777346" cy="1084043"/>
            <a:chOff x="6211875" y="3120987"/>
            <a:chExt cx="5777346" cy="1084043"/>
          </a:xfrm>
        </p:grpSpPr>
        <p:grpSp>
          <p:nvGrpSpPr>
            <p:cNvPr id="2" name="그룹 1"/>
            <p:cNvGrpSpPr/>
            <p:nvPr/>
          </p:nvGrpSpPr>
          <p:grpSpPr>
            <a:xfrm>
              <a:off x="6211875" y="3125030"/>
              <a:ext cx="5777346" cy="1080000"/>
              <a:chOff x="6255835" y="2992794"/>
              <a:chExt cx="5777346" cy="141535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6255835" y="2992794"/>
                <a:ext cx="5777346" cy="1415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000" b="1" dirty="0">
                  <a:solidFill>
                    <a:schemeClr val="tx1"/>
                  </a:solidFill>
                </a:endParaRPr>
              </a:p>
              <a:p>
                <a:endParaRPr lang="en-US" altLang="ko-KR" sz="2000" b="1" dirty="0">
                  <a:solidFill>
                    <a:schemeClr val="tx1"/>
                  </a:solidFill>
                </a:endParaRPr>
              </a:p>
              <a:p>
                <a:endParaRPr lang="en-US" altLang="ko-KR" sz="2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 descr="Eclipse Logo PNG Transparent &amp; SVG Vector - Freebie Supply"/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5525" y="3546484"/>
                <a:ext cx="540000" cy="707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2" descr="MySQL logo PNG transparent image download, size: 300x300p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255" y="3364915"/>
              <a:ext cx="722614" cy="722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211875" y="3120987"/>
              <a:ext cx="7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Tools</a:t>
              </a:r>
              <a:endParaRPr lang="ko-KR" altLang="en-US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07912" y="5420263"/>
            <a:ext cx="5781309" cy="1085312"/>
            <a:chOff x="6207912" y="5084909"/>
            <a:chExt cx="5781309" cy="1085312"/>
          </a:xfrm>
        </p:grpSpPr>
        <p:sp>
          <p:nvSpPr>
            <p:cNvPr id="21" name="직사각형 20"/>
            <p:cNvSpPr/>
            <p:nvPr/>
          </p:nvSpPr>
          <p:spPr>
            <a:xfrm>
              <a:off x="6211875" y="5090221"/>
              <a:ext cx="5777346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user\Desktop\그림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95"/>
            <a:stretch/>
          </p:blipFill>
          <p:spPr bwMode="auto">
            <a:xfrm>
              <a:off x="6307602" y="5526409"/>
              <a:ext cx="1170776" cy="61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xcel - PM Blo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67"/>
            <a:stretch/>
          </p:blipFill>
          <p:spPr bwMode="auto">
            <a:xfrm>
              <a:off x="8115197" y="5599484"/>
              <a:ext cx="480564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S Powerpoint PNG Picture | PNG Mar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552"/>
            <a:stretch/>
          </p:blipFill>
          <p:spPr bwMode="auto">
            <a:xfrm>
              <a:off x="7477851" y="5526409"/>
              <a:ext cx="546578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207912" y="5084909"/>
              <a:ext cx="4801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Collaboration &amp; Document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07912" y="1416307"/>
            <a:ext cx="17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Back-End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07602" y="1904945"/>
            <a:ext cx="1770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SQL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07912" y="2741892"/>
            <a:ext cx="5777346" cy="108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3949" y="2739792"/>
            <a:ext cx="28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Learning Contents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07602" y="3059204"/>
            <a:ext cx="561873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 Model, CRUD,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오버라이딩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오버로딩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멀티스레드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SQL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grpSp>
        <p:nvGrpSpPr>
          <p:cNvPr id="171" name="그룹 170"/>
          <p:cNvGrpSpPr/>
          <p:nvPr/>
        </p:nvGrpSpPr>
        <p:grpSpPr>
          <a:xfrm>
            <a:off x="211222" y="823067"/>
            <a:ext cx="11720638" cy="6538217"/>
            <a:chOff x="160422" y="823067"/>
            <a:chExt cx="11720638" cy="653821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746171" y="2467778"/>
              <a:ext cx="1929465" cy="673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Model</a:t>
              </a:r>
            </a:p>
            <a:p>
              <a:pPr algn="ctr"/>
              <a:r>
                <a:rPr lang="en-US" altLang="ko-KR" sz="1400" b="1" dirty="0"/>
                <a:t>[package]</a:t>
              </a:r>
              <a:endParaRPr lang="en-US" altLang="ko-KR" b="1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57675" y="2467778"/>
              <a:ext cx="1929465" cy="673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View</a:t>
              </a:r>
            </a:p>
            <a:p>
              <a:pPr algn="ctr"/>
              <a:r>
                <a:rPr lang="en-US" altLang="ko-KR" sz="1400" b="1" dirty="0"/>
                <a:t>[package]</a:t>
              </a:r>
              <a:endParaRPr lang="ko-KR" altLang="en-US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9951595" y="2467778"/>
              <a:ext cx="1929465" cy="673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Controller</a:t>
              </a:r>
            </a:p>
            <a:p>
              <a:pPr algn="ctr"/>
              <a:r>
                <a:rPr lang="en-US" altLang="ko-KR" sz="1400" b="1" dirty="0"/>
                <a:t>[package]</a:t>
              </a:r>
              <a:endParaRPr lang="ko-KR" altLang="en-US" sz="1400" b="1" dirty="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302261" y="3138370"/>
              <a:ext cx="3408" cy="293825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7292393" y="3138733"/>
              <a:ext cx="626" cy="293789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0400776" y="3141545"/>
              <a:ext cx="1603" cy="235603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033898" y="3781043"/>
              <a:ext cx="262441" cy="240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29135" y="4352117"/>
              <a:ext cx="266339" cy="106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75" idx="1"/>
            </p:cNvCxnSpPr>
            <p:nvPr/>
          </p:nvCxnSpPr>
          <p:spPr>
            <a:xfrm>
              <a:off x="7282389" y="3781896"/>
              <a:ext cx="253222" cy="58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71" idx="1"/>
            </p:cNvCxnSpPr>
            <p:nvPr/>
          </p:nvCxnSpPr>
          <p:spPr>
            <a:xfrm>
              <a:off x="7292367" y="4354471"/>
              <a:ext cx="250843" cy="69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endCxn id="78" idx="1"/>
            </p:cNvCxnSpPr>
            <p:nvPr/>
          </p:nvCxnSpPr>
          <p:spPr>
            <a:xfrm>
              <a:off x="10400775" y="3779907"/>
              <a:ext cx="265085" cy="354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79" idx="1"/>
            </p:cNvCxnSpPr>
            <p:nvPr/>
          </p:nvCxnSpPr>
          <p:spPr>
            <a:xfrm>
              <a:off x="10408375" y="4349268"/>
              <a:ext cx="257485" cy="556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80" idx="1"/>
            </p:cNvCxnSpPr>
            <p:nvPr/>
          </p:nvCxnSpPr>
          <p:spPr>
            <a:xfrm>
              <a:off x="10400776" y="4918775"/>
              <a:ext cx="265084" cy="743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0383474" y="5489561"/>
              <a:ext cx="279211" cy="802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72" idx="1"/>
            </p:cNvCxnSpPr>
            <p:nvPr/>
          </p:nvCxnSpPr>
          <p:spPr>
            <a:xfrm>
              <a:off x="7306125" y="4926371"/>
              <a:ext cx="237085" cy="315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endCxn id="73" idx="1"/>
            </p:cNvCxnSpPr>
            <p:nvPr/>
          </p:nvCxnSpPr>
          <p:spPr>
            <a:xfrm>
              <a:off x="7303023" y="5489561"/>
              <a:ext cx="241125" cy="80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033184" y="4918775"/>
              <a:ext cx="248001" cy="412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069347" y="1945482"/>
              <a:ext cx="2811" cy="2844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81520" y="2202791"/>
              <a:ext cx="0" cy="25667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896599" y="2157548"/>
              <a:ext cx="3029" cy="2952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4662468" y="2211104"/>
              <a:ext cx="139067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105062" y="1945482"/>
              <a:ext cx="5012" cy="2484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035987" y="1945482"/>
              <a:ext cx="456" cy="2844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4781426" y="1175512"/>
              <a:ext cx="2614864" cy="7539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coinProject</a:t>
              </a:r>
              <a:endParaRPr lang="ko-KR" altLang="en-US" b="1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5038661" y="5489561"/>
              <a:ext cx="267277" cy="306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038820" y="6059287"/>
              <a:ext cx="277249" cy="306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74" idx="1"/>
            </p:cNvCxnSpPr>
            <p:nvPr/>
          </p:nvCxnSpPr>
          <p:spPr>
            <a:xfrm>
              <a:off x="7292367" y="6057623"/>
              <a:ext cx="248653" cy="23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549187" y="823067"/>
              <a:ext cx="2600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MVC Structure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4719" y="6991952"/>
              <a:ext cx="2543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R&amp;R</a:t>
              </a:r>
              <a:endParaRPr lang="ko-KR" altLang="en-US" b="1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000328" y="1940460"/>
              <a:ext cx="0" cy="24836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816161" y="2172998"/>
              <a:ext cx="5203617" cy="791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40079" y="2172998"/>
              <a:ext cx="0" cy="25667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552939" y="2166327"/>
              <a:ext cx="9498" cy="25667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모서리가 둥근 직사각형 63"/>
            <p:cNvSpPr/>
            <p:nvPr/>
          </p:nvSpPr>
          <p:spPr>
            <a:xfrm>
              <a:off x="172409" y="2442476"/>
              <a:ext cx="1322639" cy="48138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Start.class</a:t>
              </a:r>
              <a:endParaRPr lang="ko-KR" altLang="en-US" sz="1200" b="1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19100" y="4168704"/>
              <a:ext cx="4597713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b="1" dirty="0" err="1"/>
                <a:t>Coinlist</a:t>
              </a:r>
              <a:endParaRPr lang="en-US" altLang="ko-KR" sz="1000" b="1" dirty="0"/>
            </a:p>
            <a:p>
              <a:pPr algn="r"/>
              <a:r>
                <a:rPr lang="en-US" altLang="ko-KR" sz="1000" b="1" dirty="0"/>
                <a:t>[package]</a:t>
              </a:r>
              <a:endParaRPr lang="ko-KR" altLang="en-US" sz="10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803400" y="4738430"/>
              <a:ext cx="3213413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b="1" dirty="0" err="1"/>
                <a:t>Mypage</a:t>
              </a:r>
              <a:endParaRPr lang="en-US" altLang="ko-KR" sz="1000" b="1" dirty="0"/>
            </a:p>
            <a:p>
              <a:pPr algn="r"/>
              <a:r>
                <a:rPr lang="en-US" altLang="ko-KR" sz="1000" b="1" dirty="0"/>
                <a:t>[package]</a:t>
              </a:r>
              <a:endParaRPr lang="ko-KR" altLang="en-US" sz="1000" b="1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1803400" y="5308156"/>
              <a:ext cx="3214351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b="1" dirty="0"/>
                <a:t>Selling</a:t>
              </a:r>
            </a:p>
            <a:p>
              <a:pPr algn="r"/>
              <a:r>
                <a:rPr lang="en-US" altLang="ko-KR" sz="1000" b="1" dirty="0"/>
                <a:t>[package]</a:t>
              </a:r>
              <a:endParaRPr lang="ko-KR" altLang="en-US" sz="1000" b="1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60422" y="5877880"/>
              <a:ext cx="4862698" cy="82638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b="1" dirty="0"/>
                <a:t>Member</a:t>
              </a:r>
            </a:p>
            <a:p>
              <a:pPr algn="r"/>
              <a:r>
                <a:rPr lang="en-US" altLang="ko-KR" sz="1000" b="1" dirty="0"/>
                <a:t>[package]</a:t>
              </a:r>
            </a:p>
            <a:p>
              <a:pPr algn="r"/>
              <a:endParaRPr lang="en-US" altLang="ko-KR" sz="1000" b="1" dirty="0"/>
            </a:p>
            <a:p>
              <a:pPr algn="r"/>
              <a:endParaRPr lang="en-US" altLang="ko-KR" sz="1000" b="1" dirty="0"/>
            </a:p>
            <a:p>
              <a:pPr algn="r"/>
              <a:endParaRPr lang="ko-KR" altLang="en-US" sz="1000" b="1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7543210" y="4176986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Coinlist.java</a:t>
              </a:r>
              <a:endParaRPr lang="ko-KR" altLang="en-US" sz="1000" b="1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7543210" y="4745048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Mypage.java</a:t>
              </a:r>
              <a:endParaRPr lang="ko-KR" altLang="en-US" sz="1000" b="1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544148" y="5313110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Selling.java</a:t>
              </a:r>
              <a:endParaRPr lang="ko-KR" altLang="en-US" sz="1000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7541020" y="5875472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Member.java</a:t>
              </a:r>
              <a:endParaRPr lang="ko-KR" altLang="en-US" sz="700" b="1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7535611" y="3603223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Color.java</a:t>
              </a:r>
            </a:p>
            <a:p>
              <a:pPr algn="ctr"/>
              <a:r>
                <a:rPr lang="en-US" altLang="ko-KR" sz="1000" b="1" dirty="0"/>
                <a:t>[Interface]</a:t>
              </a:r>
              <a:endParaRPr lang="ko-KR" altLang="en-US" sz="1000" b="1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904319" y="2442000"/>
              <a:ext cx="1322639" cy="48138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sql</a:t>
              </a:r>
              <a:endParaRPr lang="ko-KR" altLang="en-US" sz="1200" b="1" dirty="0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0665860" y="3598978"/>
              <a:ext cx="1208849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Ccontroller.java</a:t>
              </a:r>
              <a:endParaRPr lang="ko-KR" altLang="en-US" sz="1000" b="1" dirty="0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0665860" y="4170355"/>
              <a:ext cx="1208849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Mcontroller.java</a:t>
              </a:r>
              <a:endParaRPr lang="ko-KR" altLang="en-US" sz="1000" b="1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0665860" y="4741732"/>
              <a:ext cx="1208849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Pcontroller.java</a:t>
              </a:r>
              <a:endParaRPr lang="ko-KR" altLang="en-US" sz="10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0665860" y="5313110"/>
              <a:ext cx="1208849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Scontroller.java</a:t>
              </a:r>
              <a:endParaRPr lang="ko-KR" altLang="en-US" sz="700" b="1" dirty="0"/>
            </a:p>
          </p:txBody>
        </p:sp>
        <p:cxnSp>
          <p:nvCxnSpPr>
            <p:cNvPr id="94" name="직선 연결선 93"/>
            <p:cNvCxnSpPr/>
            <p:nvPr/>
          </p:nvCxnSpPr>
          <p:spPr>
            <a:xfrm flipH="1">
              <a:off x="6056321" y="2212408"/>
              <a:ext cx="178200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7817645" y="2202791"/>
              <a:ext cx="0" cy="25667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6090349" y="2173470"/>
              <a:ext cx="482400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모서리가 둥근 직사각형 96"/>
            <p:cNvSpPr/>
            <p:nvPr/>
          </p:nvSpPr>
          <p:spPr>
            <a:xfrm>
              <a:off x="8648731" y="5883896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Admin.java</a:t>
              </a:r>
              <a:endParaRPr lang="ko-KR" altLang="en-US" sz="700" b="1" dirty="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9738580" y="5883896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Account.java</a:t>
              </a:r>
              <a:endParaRPr lang="ko-KR" altLang="en-US" sz="700" b="1" dirty="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4003979" y="3598978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Dao.java</a:t>
              </a:r>
              <a:endParaRPr lang="ko-KR" altLang="en-US" sz="1000" b="1" dirty="0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3280494" y="4268247"/>
              <a:ext cx="908646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Cdao.java</a:t>
              </a:r>
              <a:endParaRPr lang="ko-KR" altLang="en-US" sz="900" b="1" dirty="0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2074815" y="4268247"/>
              <a:ext cx="1060283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coinlistDto.java</a:t>
              </a:r>
              <a:endParaRPr lang="ko-KR" altLang="en-US" sz="900" b="1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575348" y="4268247"/>
              <a:ext cx="1354071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CoinmarketPDto.java</a:t>
              </a:r>
              <a:endParaRPr lang="ko-KR" altLang="en-US" sz="900" b="1" dirty="0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280494" y="4832937"/>
              <a:ext cx="908646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Pdao.java</a:t>
              </a:r>
              <a:endParaRPr lang="ko-KR" altLang="en-US" sz="900" b="1" dirty="0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1925427" y="4832937"/>
              <a:ext cx="1209671" cy="17217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mypageDto.java</a:t>
              </a:r>
              <a:endParaRPr lang="ko-KR" altLang="en-US" sz="900" b="1" dirty="0"/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80494" y="5402653"/>
              <a:ext cx="908646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Sdao.java</a:t>
              </a:r>
              <a:endParaRPr lang="ko-KR" altLang="en-US" sz="900" b="1" dirty="0"/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925427" y="5402653"/>
              <a:ext cx="1209671" cy="17217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sellingDto.java</a:t>
              </a:r>
              <a:endParaRPr lang="ko-KR" altLang="en-US" sz="900" b="1" dirty="0"/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2659380" y="5967658"/>
              <a:ext cx="1529760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AccountDao.java</a:t>
              </a:r>
              <a:endParaRPr lang="ko-KR" altLang="en-US" sz="900" b="1" dirty="0"/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659380" y="6207632"/>
              <a:ext cx="1529760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MemberAdminDao.java</a:t>
              </a:r>
              <a:endParaRPr lang="ko-KR" altLang="en-US" sz="900" b="1" dirty="0"/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2659380" y="6464311"/>
              <a:ext cx="1529760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MemberDao.java</a:t>
              </a:r>
              <a:endParaRPr lang="ko-KR" altLang="en-US" sz="900" b="1" dirty="0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1396999" y="5967658"/>
              <a:ext cx="1163605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AccounDto.java</a:t>
              </a:r>
              <a:endParaRPr lang="ko-KR" altLang="en-US" sz="900" b="1" dirty="0"/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1396999" y="6207632"/>
              <a:ext cx="1163605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CoinDto.java</a:t>
              </a:r>
              <a:endParaRPr lang="ko-KR" altLang="en-US" sz="900" b="1" dirty="0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1396999" y="6464311"/>
              <a:ext cx="1163605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MemberDto.java</a:t>
              </a:r>
              <a:endParaRPr lang="ko-KR" altLang="en-US" sz="900" b="1" dirty="0"/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57143" y="5966225"/>
              <a:ext cx="908116" cy="1692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Bisum.java</a:t>
              </a:r>
              <a:endParaRPr lang="ko-KR" altLang="en-US" sz="900" b="1" dirty="0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257143" y="6214552"/>
              <a:ext cx="908116" cy="1692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Coinone.java</a:t>
              </a:r>
              <a:endParaRPr lang="ko-KR" altLang="en-US" sz="900" b="1" dirty="0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257143" y="6462878"/>
              <a:ext cx="908116" cy="1692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Upbit.java</a:t>
              </a:r>
              <a:endParaRPr lang="ko-KR" altLang="en-US" sz="900" b="1" dirty="0"/>
            </a:p>
          </p:txBody>
        </p:sp>
        <p:cxnSp>
          <p:nvCxnSpPr>
            <p:cNvPr id="163" name="직선 연결선 162"/>
            <p:cNvCxnSpPr>
              <a:stCxn id="155" idx="3"/>
              <a:endCxn id="152" idx="1"/>
            </p:cNvCxnSpPr>
            <p:nvPr/>
          </p:nvCxnSpPr>
          <p:spPr>
            <a:xfrm>
              <a:off x="1165259" y="6050825"/>
              <a:ext cx="231740" cy="717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flipV="1">
              <a:off x="1281129" y="6055243"/>
              <a:ext cx="0" cy="49680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1165259" y="6298435"/>
              <a:ext cx="115870" cy="717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1163517" y="6546762"/>
              <a:ext cx="115870" cy="717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962943" y="5818926"/>
              <a:ext cx="6705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extends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61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49187" y="823067"/>
            <a:ext cx="9703227" cy="5435025"/>
            <a:chOff x="1668246" y="649311"/>
            <a:chExt cx="9703227" cy="5435025"/>
          </a:xfrm>
        </p:grpSpPr>
        <p:grpSp>
          <p:nvGrpSpPr>
            <p:cNvPr id="9" name="그룹 8"/>
            <p:cNvGrpSpPr/>
            <p:nvPr/>
          </p:nvGrpSpPr>
          <p:grpSpPr>
            <a:xfrm>
              <a:off x="2034966" y="1001756"/>
              <a:ext cx="9336507" cy="5082580"/>
              <a:chOff x="2037347" y="1001756"/>
              <a:chExt cx="9336507" cy="5082580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037347" y="2294022"/>
                <a:ext cx="1929465" cy="673767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회원 관리</a:t>
                </a: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131267" y="2294022"/>
                <a:ext cx="1929465" cy="673767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계좌 관리</a:t>
                </a: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8225187" y="2294022"/>
                <a:ext cx="1929465" cy="673767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코인 관리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983580" y="341696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코인 등록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983580" y="4023955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코인 리스트 출력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34913" y="341696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계좌 생성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34913" y="400966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계좌 내역 확인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71675" y="341696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회원 가입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71675" y="3991477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2486531" y="2967789"/>
                <a:ext cx="3408" cy="2938258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5565985" y="2968152"/>
                <a:ext cx="626" cy="2937895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8675971" y="2967789"/>
                <a:ext cx="0" cy="249160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470793" y="3595425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471486" y="4166211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5556943" y="3599436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555981" y="4175101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674370" y="3593419"/>
                <a:ext cx="248653" cy="802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674369" y="4208210"/>
                <a:ext cx="248653" cy="802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834913" y="4565986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수익 확인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42278" y="512712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입금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83580" y="4630942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코인 거래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매수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매도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983580" y="523792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가격 변동</a:t>
                </a: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8674369" y="4823001"/>
                <a:ext cx="248653" cy="802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8674368" y="5440966"/>
                <a:ext cx="248653" cy="802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565959" y="4741008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579717" y="5311794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758241" y="4565986"/>
                <a:ext cx="2557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아이디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비밀번호 찾기</a:t>
                </a: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2470793" y="4736997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083474" y="1755735"/>
                <a:ext cx="0" cy="53828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970790" y="2037348"/>
                <a:ext cx="0" cy="256674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9150706" y="2029035"/>
                <a:ext cx="9498" cy="256674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2954166" y="2037348"/>
                <a:ext cx="3110544" cy="8313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6102890" y="2037348"/>
                <a:ext cx="3067228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6121943" y="1774324"/>
                <a:ext cx="0" cy="248361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6045509" y="1774324"/>
                <a:ext cx="0" cy="24836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모서리가 둥근 직사각형 49"/>
              <p:cNvSpPr/>
              <p:nvPr/>
            </p:nvSpPr>
            <p:spPr>
              <a:xfrm>
                <a:off x="4788568" y="1001756"/>
                <a:ext cx="2614864" cy="7539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Home</a:t>
                </a:r>
                <a:endParaRPr lang="ko-KR" alt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68065" y="5140495"/>
                <a:ext cx="2390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계정 활성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휴먼계정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470793" y="5307783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2768065" y="5715004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회원 탈퇴</a:t>
                </a: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2468366" y="5886189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5561381" y="5886591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834913" y="5715004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출금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68246" y="649311"/>
              <a:ext cx="2600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Control Structure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0421" y="699195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R&amp;R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902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9187" y="823067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ERD Structure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421" y="699195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R&amp;R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292663"/>
            <a:ext cx="7945454" cy="522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67400" y="1422400"/>
            <a:ext cx="5930900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1069" y="668798"/>
            <a:ext cx="436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800" dirty="0">
                <a:solidFill>
                  <a:schemeClr val="bg1"/>
                </a:solidFill>
              </a:rPr>
              <a:t>Work Breakdown Structure</a:t>
            </a:r>
            <a:r>
              <a:rPr lang="en-US" altLang="ko-KR" sz="1400" dirty="0">
                <a:solidFill>
                  <a:schemeClr val="bg1"/>
                </a:solidFill>
              </a:rPr>
              <a:t>(WBS)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069" y="439098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R&amp;R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0" y="1062883"/>
            <a:ext cx="11503500" cy="3286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0" y="4807604"/>
            <a:ext cx="7362498" cy="19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6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Learning JVM: JVM </a:t>
            </a:r>
            <a:r>
              <a:rPr lang="ko-KR" altLang="en-US" b="1" dirty="0">
                <a:solidFill>
                  <a:schemeClr val="bg1"/>
                </a:solidFill>
              </a:rPr>
              <a:t>및 </a:t>
            </a:r>
            <a:r>
              <a:rPr lang="en-US" altLang="ko-KR" b="1" dirty="0">
                <a:solidFill>
                  <a:schemeClr val="bg1"/>
                </a:solidFill>
              </a:rPr>
              <a:t>Runtime Data Area </a:t>
            </a:r>
            <a:r>
              <a:rPr lang="ko-KR" altLang="en-US" b="1" dirty="0">
                <a:solidFill>
                  <a:schemeClr val="bg1"/>
                </a:solidFill>
              </a:rPr>
              <a:t>학습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5828" y="1258069"/>
            <a:ext cx="5777346" cy="2837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828" y="1253716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JVM</a:t>
            </a:r>
            <a:r>
              <a:rPr lang="ko-KR" altLang="en-US" sz="1400" b="1" dirty="0"/>
              <a:t>이란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5828" y="1632996"/>
            <a:ext cx="57773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Virtual Machine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약자로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 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프로그램을 실행하기 위한 가상 머신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 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애플리케이션을 실행하기 위해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컴파일러로부터 생성된 바이트코드를 읽고 해석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해석 과정에서 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바이트코드를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네이티브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코드로 변환한 후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실행한다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언어로 작성된 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애플리케이션을 운영체제와는 독립적인 플랫폼으로 제공하는 역할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때문에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 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번 작성하면 운영체제에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구속받지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않고 어디서나 실행가능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하다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애플리케이션을 실행하기 위해 여러 가지 기능을 제공한다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메모리 관리를 담당하며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객체를 생성하고 사용한 뒤 자동으로 메모리를 해제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외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스레드 관리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예외 처리 등을 수행한다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16161" y="1253716"/>
            <a:ext cx="5777346" cy="540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6161" y="1253716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Runtime Data Area</a:t>
            </a:r>
            <a:r>
              <a:rPr lang="ko-KR" altLang="en-US" sz="1400" b="1" dirty="0"/>
              <a:t>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16161" y="1632996"/>
            <a:ext cx="577734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자바의 실행 환경인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JVM(Java Virtual Machine)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프로그램의 실행에 필요한 메모리를 관리하기 위해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Time Data Area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라는 메모리 영역을 가지고 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영역은 다시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영역으로 나뉜다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Method Area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 Area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클래스 정보를 저장하기 위한 영역이다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클래스 정보는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.class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파일에서 읽어와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상수풀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등의 정보를 저장한다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특징으로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모든 스레드에서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 Area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영역을 공유할 수 있으며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시작될 때 해당 영역이 생성된다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Stack Area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Stack Area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메소드를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호출할 때마다 각각의 스택 프레임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(Stack Frame)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생성되는 영역이다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스택 프레임에는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호출 시 전달되는 인자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로컬 변수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연산 시 중간 계산 결과 등이 저장된다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Heap Area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Heap Area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객체가 생성되는 메모리 공간이다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객체는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연산자를 이용하여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Heap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영역에 생성된다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Heap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영역을 관리하기 위해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Garbage Collection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수행한다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b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Tip&gt; 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가비지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컬렉션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(Garbage Collection)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이란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b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메모리 관리 기법 중 하나로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프로그램이 동적으로 할당했던 메모리 영역 중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필요없게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된 영역의 메모리를 다시 수거하는 기능을 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Native Method Stack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Native Method Stack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자바 코드가 아닌 다른 언어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(C, C++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작성된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네이티브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코드를 실행하기 위한 메모리 공간이다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5) PC Register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 Register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현재 실행 중인 명령어의 주소를 저장하는 영역이다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5828" y="4276389"/>
            <a:ext cx="5777346" cy="2381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6" y="4350559"/>
            <a:ext cx="5337910" cy="22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Main Function: Multi Thread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828" y="1198254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1) </a:t>
            </a:r>
            <a:r>
              <a:rPr lang="ko-KR" altLang="en-US" sz="1400" b="1" dirty="0">
                <a:solidFill>
                  <a:schemeClr val="bg1"/>
                </a:solidFill>
              </a:rPr>
              <a:t>관련 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8" y="1627398"/>
            <a:ext cx="6556552" cy="4949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6312"/>
          <a:stretch/>
        </p:blipFill>
        <p:spPr>
          <a:xfrm>
            <a:off x="6939521" y="1627397"/>
            <a:ext cx="5093660" cy="49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1425</Words>
  <Application>Microsoft Office PowerPoint</Application>
  <PresentationFormat>와이드스크린</PresentationFormat>
  <Paragraphs>238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504</dc:creator>
  <cp:lastModifiedBy>최성아</cp:lastModifiedBy>
  <cp:revision>248</cp:revision>
  <dcterms:created xsi:type="dcterms:W3CDTF">2023-02-06T07:34:50Z</dcterms:created>
  <dcterms:modified xsi:type="dcterms:W3CDTF">2023-03-07T07:05:24Z</dcterms:modified>
</cp:coreProperties>
</file>