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81B"/>
    <a:srgbClr val="DD8611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6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7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2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5B9D-2806-47A6-AD44-9608556615B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BA9D-65DF-4CBF-BA80-BAC3D74E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0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5384" y="954992"/>
            <a:ext cx="98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POJO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67731" y="2565944"/>
            <a:ext cx="8365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i="0" dirty="0" smtClean="0">
                <a:solidFill>
                  <a:srgbClr val="666666"/>
                </a:solidFill>
                <a:effectLst/>
              </a:rPr>
              <a:t>Plain Old Java Object, 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</a:rPr>
              <a:t>간단히 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</a:rPr>
              <a:t>POJO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</a:rPr>
              <a:t>는 말 그대로 해석을 하면 오래된 방식의 간단한 자바 오브젝트라는 말로서 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</a:rPr>
              <a:t>Java EE 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</a:rPr>
              <a:t>등의 중량 프레임워크들을 사용하게 되면서 해당 프레임워크에 종속된 </a:t>
            </a:r>
            <a:r>
              <a:rPr lang="en-US" altLang="ko-KR" sz="1050" b="1" i="0" dirty="0" smtClean="0">
                <a:solidFill>
                  <a:srgbClr val="666666"/>
                </a:solidFill>
                <a:effectLst/>
              </a:rPr>
              <a:t>"</a:t>
            </a:r>
            <a:r>
              <a:rPr lang="ko-KR" altLang="en-US" sz="1050" b="1" i="0" dirty="0" smtClean="0">
                <a:solidFill>
                  <a:srgbClr val="666666"/>
                </a:solidFill>
                <a:effectLst/>
              </a:rPr>
              <a:t>무거운</a:t>
            </a:r>
            <a:r>
              <a:rPr lang="en-US" altLang="ko-KR" sz="1050" b="1" i="0" dirty="0" smtClean="0">
                <a:solidFill>
                  <a:srgbClr val="666666"/>
                </a:solidFill>
                <a:effectLst/>
              </a:rPr>
              <a:t>" </a:t>
            </a:r>
            <a:r>
              <a:rPr lang="ko-KR" altLang="en-US" sz="1050" b="1" i="0" dirty="0" smtClean="0">
                <a:solidFill>
                  <a:srgbClr val="666666"/>
                </a:solidFill>
                <a:effectLst/>
              </a:rPr>
              <a:t>객체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</a:rPr>
              <a:t>를 만들게 된 것에 반발해서 사용되게 된 용어이다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3808598" y="2207222"/>
            <a:ext cx="4483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특정 기술에 종속되지 않는 순수한 자바 객체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867731" y="4468590"/>
            <a:ext cx="83656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스프링 프레임워크 이전에는 원하는 엔터프라이즈 기술이 있다면 그 기술을 직접적으로 사용하는 객체를 설계했습니다</a:t>
            </a:r>
            <a:r>
              <a:rPr lang="en-US" altLang="ko-KR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. </a:t>
            </a:r>
            <a:r>
              <a:rPr lang="ko-KR" altLang="en-US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그리고 이러한 개발 방식이 만연하고 있었습니다</a:t>
            </a:r>
            <a:r>
              <a:rPr lang="en-US" altLang="ko-KR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. </a:t>
            </a:r>
            <a:r>
              <a:rPr lang="ko-KR" altLang="en-US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특정 기술과 환경에 종속되어 의존하게 된 자바 코드는 </a:t>
            </a:r>
            <a:r>
              <a:rPr lang="ko-KR" altLang="en-US" sz="1100" b="1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Jeju Gothic"/>
              </a:rPr>
              <a:t>가독성이</a:t>
            </a:r>
            <a:r>
              <a:rPr lang="ko-KR" altLang="en-US" sz="11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Jeju Gothic"/>
              </a:rPr>
              <a:t> 떨어져 유지보수에 어려움이 생겼습니다</a:t>
            </a:r>
            <a:r>
              <a:rPr lang="en-US" altLang="ko-KR" sz="11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Jeju Gothic"/>
              </a:rPr>
              <a:t>. </a:t>
            </a:r>
            <a:r>
              <a:rPr lang="ko-KR" altLang="en-US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또한</a:t>
            </a:r>
            <a:r>
              <a:rPr lang="en-US" altLang="ko-KR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, </a:t>
            </a:r>
            <a:r>
              <a:rPr lang="ko-KR" altLang="en-US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특정 기술의 클래스를 상속받거나</a:t>
            </a:r>
            <a:r>
              <a:rPr lang="en-US" altLang="ko-KR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, </a:t>
            </a:r>
            <a:r>
              <a:rPr lang="ko-KR" altLang="en-US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직접 의존하게 되어 확장성이 매우 떨어지는 단점이 있었습니다</a:t>
            </a:r>
            <a:r>
              <a:rPr lang="en-US" altLang="ko-KR" sz="11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Jeju Gothic"/>
              </a:rPr>
              <a:t>. </a:t>
            </a:r>
            <a:r>
              <a:rPr lang="ko-KR" altLang="en-US" sz="11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Jeju Gothic"/>
              </a:rPr>
              <a:t>이 말은 객체지향의 화신인 자바가 객체지향 설계의 장점들을 잃어버리게 된 것입니다</a:t>
            </a:r>
            <a:r>
              <a:rPr lang="en-US" altLang="ko-KR" sz="11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Jeju Gothic"/>
              </a:rPr>
              <a:t>.</a:t>
            </a:r>
            <a:endParaRPr lang="en-US" altLang="ko-KR" sz="1100" b="1" i="0" dirty="0">
              <a:solidFill>
                <a:schemeClr val="bg2">
                  <a:lumMod val="25000"/>
                </a:schemeClr>
              </a:solidFill>
              <a:effectLst/>
              <a:latin typeface="Jeju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0982" y="3971131"/>
            <a:ext cx="3219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왜 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POJO 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를 지향해야 하는가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?”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35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91" t="4314" r="3396" b="7174"/>
          <a:stretch/>
        </p:blipFill>
        <p:spPr>
          <a:xfrm>
            <a:off x="1645124" y="3188274"/>
            <a:ext cx="3965967" cy="22157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1996" y="1182777"/>
            <a:ext cx="2201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smtClean="0">
                <a:solidFill>
                  <a:srgbClr val="212529"/>
                </a:solidFill>
                <a:effectLst/>
                <a:latin typeface="-apple-system"/>
              </a:rPr>
              <a:t>동기</a:t>
            </a:r>
            <a:r>
              <a:rPr lang="en-US" altLang="ko-KR" b="1" i="0" dirty="0" smtClean="0">
                <a:solidFill>
                  <a:srgbClr val="212529"/>
                </a:solidFill>
                <a:effectLst/>
                <a:latin typeface="-apple-system"/>
              </a:rPr>
              <a:t>(synchronous)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61996" y="218353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브라우저를 실행시키는 시간이 약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10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분이 소모된다고 </a:t>
            </a:r>
            <a:r>
              <a:rPr lang="ko-KR" altLang="en-US" sz="1050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가정했을시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브라우저가 실행되는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10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분이라는 시간 동안 사용자는 컴퓨터💻의 다른 </a:t>
            </a:r>
            <a:r>
              <a:rPr lang="ko-KR" altLang="en-US" sz="1050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프로그램들을동작시키지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못하며 브라우저가 켜지는 그 순간만을 계속 기다려야한다는 것입니다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이 시간이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10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분이든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100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분이든 관계없이 </a:t>
            </a:r>
            <a:r>
              <a:rPr lang="ko-KR" altLang="en-US" sz="105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한 개의 데이터 요청에 대한 서버의 응답이 이루어질 때까지 계속 </a:t>
            </a:r>
            <a:r>
              <a:rPr lang="ko-KR" altLang="en-US" sz="1050" b="1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대기해야만합니다</a:t>
            </a:r>
            <a:r>
              <a:rPr lang="en-US" altLang="ko-KR" sz="105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61996" y="1727195"/>
            <a:ext cx="7353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요청을 하면 시간이 얼마나 걸리던지 요청한 자리에서 결과가 주어져야 한다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.”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8007500" y="3732198"/>
            <a:ext cx="259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smtClean="0">
                <a:solidFill>
                  <a:srgbClr val="212529"/>
                </a:solidFill>
                <a:effectLst/>
                <a:latin typeface="-apple-system"/>
              </a:rPr>
              <a:t>비동기</a:t>
            </a:r>
            <a:r>
              <a:rPr lang="en-US" altLang="ko-KR" b="1" i="0" dirty="0" smtClean="0">
                <a:solidFill>
                  <a:srgbClr val="212529"/>
                </a:solidFill>
                <a:effectLst/>
                <a:latin typeface="-apple-system"/>
              </a:rPr>
              <a:t>(Asynchronous)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74324" y="4264522"/>
            <a:ext cx="4006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요청한 결과는 동시에 일어나지 않는다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.”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833624" y="4680768"/>
            <a:ext cx="47683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서버에게 데이터를 요청한 후 요청에 따른 응답을 계속 기다리지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않아도되며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다른 외부 활동을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수행하여도되고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서버에게 다른 요청사항을 보내도 상관없습니다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042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83585" y="1226910"/>
            <a:ext cx="4972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i="0" dirty="0" smtClean="0">
                <a:solidFill>
                  <a:srgbClr val="333333"/>
                </a:solidFill>
                <a:effectLst/>
                <a:latin typeface="Noto Sans KR"/>
              </a:rPr>
              <a:t>서로 다른 시스템들 사이에서 통신을 주고받게 해주는 가장 기초적인 </a:t>
            </a:r>
            <a:r>
              <a:rPr lang="ko-KR" altLang="en-US" sz="1050" b="1" i="0" dirty="0" err="1" smtClean="0">
                <a:solidFill>
                  <a:srgbClr val="333333"/>
                </a:solidFill>
                <a:effectLst/>
                <a:latin typeface="Noto Sans KR"/>
              </a:rPr>
              <a:t>프로토콜</a:t>
            </a:r>
            <a:r>
              <a:rPr lang="ko-KR" altLang="en-US" sz="1050" b="0" i="0" dirty="0" err="1" smtClean="0">
                <a:solidFill>
                  <a:srgbClr val="333333"/>
                </a:solidFill>
                <a:effectLst/>
                <a:latin typeface="Noto Sans KR"/>
              </a:rPr>
              <a:t>웹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 서핑을 할 때 서버에서 브라우저로 데이터를 전송해 주는 용도로 가장 많이 사용됩니다</a:t>
            </a:r>
            <a:r>
              <a:rPr lang="en-US" altLang="ko-KR" sz="1050" b="0" i="0" dirty="0" smtClean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그리고 인터넷의 초기에 모든 웹사이트에서 기본적으로 사용되었던 프로토콜</a:t>
            </a:r>
            <a:endParaRPr lang="ko-KR" altLang="en-US" sz="10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13" y="793910"/>
            <a:ext cx="4584772" cy="2343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16" y="3623140"/>
            <a:ext cx="4653209" cy="23862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7513" y="4345643"/>
            <a:ext cx="47177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일반 </a:t>
            </a:r>
            <a:r>
              <a:rPr lang="en-US" altLang="ko-KR" sz="1050" b="0" i="0" dirty="0" smtClean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프로토콜의 문제점은 서버에서부터 브라우저로 전송되는 정보가 </a:t>
            </a:r>
            <a:r>
              <a:rPr lang="ko-KR" altLang="en-US" sz="1050" b="1" i="0" dirty="0" smtClean="0">
                <a:solidFill>
                  <a:srgbClr val="333333"/>
                </a:solidFill>
                <a:effectLst/>
                <a:latin typeface="Noto Sans KR"/>
              </a:rPr>
              <a:t>암호화되지 않는다는 것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이었는데요</a:t>
            </a:r>
            <a:r>
              <a:rPr lang="en-US" altLang="ko-KR" sz="1050" b="0" i="0" dirty="0" smtClean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이 말은 즉</a:t>
            </a:r>
            <a:r>
              <a:rPr lang="en-US" altLang="ko-KR" sz="1050" b="0" i="0" dirty="0" smtClean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데이터가 쉽게 </a:t>
            </a:r>
            <a:r>
              <a:rPr lang="ko-KR" altLang="en-US" sz="1050" b="0" i="0" dirty="0" err="1" smtClean="0">
                <a:solidFill>
                  <a:srgbClr val="333333"/>
                </a:solidFill>
                <a:effectLst/>
                <a:latin typeface="Noto Sans KR"/>
              </a:rPr>
              <a:t>도난당할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 수 있다는 것이었습니다</a:t>
            </a:r>
            <a:r>
              <a:rPr lang="en-US" altLang="ko-KR" sz="1050" b="0" i="0" dirty="0" smtClean="0">
                <a:solidFill>
                  <a:srgbClr val="333333"/>
                </a:solidFill>
                <a:effectLst/>
                <a:latin typeface="Noto Sans KR"/>
              </a:rPr>
              <a:t>. HTTPS 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프로토콜은 </a:t>
            </a:r>
            <a:r>
              <a:rPr lang="en-US" altLang="ko-KR" sz="1050" b="1" i="0" dirty="0" smtClean="0">
                <a:solidFill>
                  <a:srgbClr val="333333"/>
                </a:solidFill>
                <a:effectLst/>
                <a:latin typeface="Noto Sans KR"/>
              </a:rPr>
              <a:t>SSL(</a:t>
            </a:r>
            <a:r>
              <a:rPr lang="ko-KR" altLang="en-US" sz="1050" b="1" i="0" dirty="0" smtClean="0">
                <a:solidFill>
                  <a:srgbClr val="333333"/>
                </a:solidFill>
                <a:effectLst/>
                <a:latin typeface="Noto Sans KR"/>
              </a:rPr>
              <a:t>보안 소켓 계층</a:t>
            </a:r>
            <a:r>
              <a:rPr lang="en-US" altLang="ko-KR" sz="1050" b="1" i="0" dirty="0" smtClean="0">
                <a:solidFill>
                  <a:srgbClr val="333333"/>
                </a:solidFill>
                <a:effectLst/>
                <a:latin typeface="Noto Sans KR"/>
              </a:rPr>
              <a:t>)</a:t>
            </a:r>
            <a:r>
              <a:rPr lang="ko-KR" altLang="en-US" sz="1050" b="0" i="0" dirty="0" smtClean="0">
                <a:solidFill>
                  <a:srgbClr val="333333"/>
                </a:solidFill>
                <a:effectLst/>
                <a:latin typeface="Noto Sans KR"/>
              </a:rPr>
              <a:t>을 사용함으로써 이 문제를 해결했습니다</a:t>
            </a:r>
            <a:r>
              <a:rPr lang="en-US" altLang="ko-KR" sz="1050" b="0" i="0" dirty="0" smtClean="0">
                <a:solidFill>
                  <a:srgbClr val="333333"/>
                </a:solidFill>
                <a:effectLst/>
                <a:latin typeface="Noto Sans KR"/>
              </a:rPr>
              <a:t>. </a:t>
            </a:r>
            <a:r>
              <a:rPr lang="en-US" altLang="ko-KR" sz="1050" i="0" dirty="0" smtClean="0">
                <a:solidFill>
                  <a:srgbClr val="333333"/>
                </a:solidFill>
                <a:effectLst/>
                <a:latin typeface="Noto Sans KR"/>
              </a:rPr>
              <a:t>SSL</a:t>
            </a:r>
            <a:r>
              <a:rPr lang="ko-KR" altLang="en-US" sz="1050" i="0" dirty="0" smtClean="0">
                <a:solidFill>
                  <a:srgbClr val="333333"/>
                </a:solidFill>
                <a:effectLst/>
                <a:latin typeface="Noto Sans KR"/>
              </a:rPr>
              <a:t>은 서버와 브라우저 사이에 안전하게 암호화된 연결을 만들 수 있게 도와주고</a:t>
            </a:r>
            <a:r>
              <a:rPr lang="en-US" altLang="ko-KR" sz="1050" i="0" dirty="0" smtClean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050" i="0" dirty="0" smtClean="0">
                <a:solidFill>
                  <a:srgbClr val="333333"/>
                </a:solidFill>
                <a:effectLst/>
                <a:latin typeface="Noto Sans KR"/>
              </a:rPr>
              <a:t>서버 브라우저가 민감한 정보를 주고받을 때 이것이 </a:t>
            </a:r>
            <a:r>
              <a:rPr lang="ko-KR" altLang="en-US" sz="1050" i="0" dirty="0" err="1" smtClean="0">
                <a:solidFill>
                  <a:srgbClr val="333333"/>
                </a:solidFill>
                <a:effectLst/>
                <a:latin typeface="Noto Sans KR"/>
              </a:rPr>
              <a:t>도난당하는</a:t>
            </a:r>
            <a:r>
              <a:rPr lang="ko-KR" altLang="en-US" sz="1050" i="0" dirty="0" smtClean="0">
                <a:solidFill>
                  <a:srgbClr val="333333"/>
                </a:solidFill>
                <a:effectLst/>
                <a:latin typeface="Noto Sans KR"/>
              </a:rPr>
              <a:t> 것을 막아줍니다</a:t>
            </a:r>
            <a:r>
              <a:rPr lang="en-US" altLang="ko-KR" sz="1050" i="0" dirty="0" smtClean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6183585" y="82748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하이퍼</a:t>
            </a:r>
            <a:r>
              <a:rPr lang="ko-KR" altLang="en-US" sz="14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 텍스트 전송 프로토콜</a:t>
            </a:r>
            <a:r>
              <a:rPr lang="en-US" altLang="ko-KR" sz="14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(Hypertext Transfer Protocol)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7513" y="3747831"/>
            <a:ext cx="4966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하이퍼</a:t>
            </a:r>
            <a:r>
              <a:rPr lang="ko-KR" altLang="en-US" sz="14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 텍스트 전송 프로토콜 보안</a:t>
            </a:r>
            <a:r>
              <a:rPr lang="en-US" altLang="ko-KR" sz="14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(Hypertext Transfer Protocol Secure)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640" y="2006427"/>
            <a:ext cx="9554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사실 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HTTPS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는 쉽게 말해서 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프로토콜에 보안 기능을 추가한 것</a:t>
            </a:r>
            <a:endParaRPr lang="en-US" altLang="ko-KR" sz="1000" i="0" dirty="0" smtClean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SSL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인증서는 사용자가 사이트에 제공하는 정보를 암호화하는데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쉽게 말해서 데이터를 암호로 바꾼다고 생각하면 쉽습니다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이렇게 전송된 데이터는 중간에서 누군가 훔쳐 낸다고 하더라도 데이터가 암호화되어있기 때문에 해독할 수 없습니다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그 외에도 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HTTPS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는 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TLS(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전송 계층 보안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)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프로토콜을 통해서도 보안을 유지합니다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.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 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TSL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은 데이터 무결성을 제공하기 때문에 데이터가 전송 중에 수정되거나 손상되는 것을 방지하고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000" i="0" dirty="0" smtClean="0">
                <a:solidFill>
                  <a:srgbClr val="333333"/>
                </a:solidFill>
                <a:effectLst/>
                <a:latin typeface="Noto Sans KR"/>
              </a:rPr>
              <a:t>사용자가 자신이 의도하는 웹사이트와 통신하고 있음을 입증하는 인증 기능도 제공하고 있습니다</a:t>
            </a:r>
            <a:r>
              <a:rPr lang="en-US" altLang="ko-KR" sz="1000" i="0" dirty="0" smtClean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310640" y="1157396"/>
            <a:ext cx="4152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“HTTP vs HTTPS 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차이는 바로 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SSL 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인증서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3686180"/>
            <a:ext cx="4672207" cy="19747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00" y="3690126"/>
            <a:ext cx="4633634" cy="1970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0640" y="3470736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4600" y="34707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HTTPS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7018" y="4407769"/>
            <a:ext cx="4258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50" b="0" i="0" dirty="0" smtClean="0">
                <a:effectLst/>
                <a:latin typeface="Spoqa Han Sans Neo"/>
              </a:rPr>
              <a:t>여기서 </a:t>
            </a:r>
            <a:r>
              <a:rPr lang="ko-KR" altLang="en-US" sz="1050" b="0" i="0" dirty="0" err="1" smtClean="0">
                <a:effectLst/>
                <a:latin typeface="Spoqa Han Sans Neo"/>
              </a:rPr>
              <a:t>엔드</a:t>
            </a:r>
            <a:r>
              <a:rPr lang="ko-KR" altLang="en-US" sz="1050" b="0" i="0" dirty="0" smtClean="0">
                <a:effectLst/>
                <a:latin typeface="Spoqa Han Sans Neo"/>
              </a:rPr>
              <a:t> 포인트라 함은 </a:t>
            </a:r>
            <a:r>
              <a:rPr lang="ko-KR" altLang="en-US" sz="1050" b="0" i="0" dirty="0" err="1" smtClean="0">
                <a:effectLst/>
                <a:latin typeface="Spoqa Han Sans Neo"/>
              </a:rPr>
              <a:t>아이피</a:t>
            </a:r>
            <a:r>
              <a:rPr lang="ko-KR" altLang="en-US" sz="1050" b="0" i="0" dirty="0" smtClean="0">
                <a:effectLst/>
                <a:latin typeface="Spoqa Han Sans Neo"/>
              </a:rPr>
              <a:t> 주소와 포트 번호의 조합을 의미합니다</a:t>
            </a:r>
            <a:r>
              <a:rPr lang="en-US" altLang="ko-KR" sz="1050" b="0" i="0" dirty="0" smtClean="0">
                <a:effectLst/>
                <a:latin typeface="Spoqa Han Sans Neo"/>
              </a:rPr>
              <a:t>. </a:t>
            </a:r>
            <a:r>
              <a:rPr lang="ko-KR" altLang="en-US" sz="1050" b="0" i="0" dirty="0" smtClean="0">
                <a:effectLst/>
                <a:latin typeface="Spoqa Han Sans Neo"/>
              </a:rPr>
              <a:t>모든 </a:t>
            </a:r>
            <a:r>
              <a:rPr lang="en-US" altLang="ko-KR" sz="1050" b="0" i="0" dirty="0" smtClean="0">
                <a:effectLst/>
                <a:latin typeface="Spoqa Han Sans Neo"/>
              </a:rPr>
              <a:t>TCP </a:t>
            </a:r>
            <a:r>
              <a:rPr lang="ko-KR" altLang="en-US" sz="1050" b="0" i="0" dirty="0" smtClean="0">
                <a:effectLst/>
                <a:latin typeface="Spoqa Han Sans Neo"/>
              </a:rPr>
              <a:t>연결은 </a:t>
            </a:r>
            <a:r>
              <a:rPr lang="en-US" altLang="ko-KR" sz="1050" b="0" i="0" dirty="0" smtClean="0">
                <a:effectLst/>
                <a:latin typeface="Spoqa Han Sans Neo"/>
              </a:rPr>
              <a:t>2</a:t>
            </a:r>
            <a:r>
              <a:rPr lang="ko-KR" altLang="en-US" sz="1050" b="0" i="0" dirty="0" smtClean="0">
                <a:effectLst/>
                <a:latin typeface="Spoqa Han Sans Neo"/>
              </a:rPr>
              <a:t>개의 </a:t>
            </a:r>
            <a:r>
              <a:rPr lang="ko-KR" altLang="en-US" sz="1050" b="0" i="0" dirty="0" err="1" smtClean="0">
                <a:effectLst/>
                <a:latin typeface="Spoqa Han Sans Neo"/>
              </a:rPr>
              <a:t>앤드</a:t>
            </a:r>
            <a:r>
              <a:rPr lang="ko-KR" altLang="en-US" sz="1050" b="0" i="0" dirty="0" smtClean="0">
                <a:effectLst/>
                <a:latin typeface="Spoqa Han Sans Neo"/>
              </a:rPr>
              <a:t> 포인트로 유일하게 식별되어질 수 있습니다</a:t>
            </a:r>
            <a:r>
              <a:rPr lang="en-US" altLang="ko-KR" sz="1050" b="0" i="0" dirty="0" smtClean="0">
                <a:effectLst/>
                <a:latin typeface="Spoqa Han Sans Neo"/>
              </a:rPr>
              <a:t>. </a:t>
            </a:r>
            <a:r>
              <a:rPr lang="ko-KR" altLang="en-US" sz="1050" b="0" i="0" dirty="0" smtClean="0">
                <a:effectLst/>
                <a:latin typeface="Spoqa Han Sans Neo"/>
              </a:rPr>
              <a:t>따라서 클라이언트와 서버 간 여러 개의 연결이 맺어질 수 있습니다</a:t>
            </a:r>
            <a:r>
              <a:rPr lang="en-US" altLang="ko-KR" sz="1050" b="0" i="0" dirty="0" smtClean="0">
                <a:effectLst/>
                <a:latin typeface="Spoqa Han Sans Neo"/>
              </a:rPr>
              <a:t>.</a:t>
            </a:r>
            <a:endParaRPr lang="en-US" altLang="ko-KR" sz="1050" b="0" i="0" dirty="0">
              <a:effectLst/>
              <a:latin typeface="Spoqa Han Sans 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54" r="1287"/>
          <a:stretch/>
        </p:blipFill>
        <p:spPr>
          <a:xfrm>
            <a:off x="6367550" y="1597595"/>
            <a:ext cx="4447310" cy="37914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27018" y="1807681"/>
            <a:ext cx="1282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b="1" i="0" dirty="0" smtClean="0">
                <a:effectLst/>
                <a:latin typeface="Spoqa Han Sans Neo"/>
              </a:rPr>
              <a:t>소켓의 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7018" y="2307818"/>
            <a:ext cx="447501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50" b="0" i="0" dirty="0" smtClean="0">
                <a:effectLst/>
                <a:latin typeface="Spoqa Han Sans Neo"/>
              </a:rPr>
              <a:t>소켓은 네트워크 상에서 돌아가는 두 개의 프로그램 간 양방향 통신의 하나의 </a:t>
            </a:r>
            <a:r>
              <a:rPr lang="ko-KR" altLang="en-US" sz="1050" i="0" dirty="0" err="1" smtClean="0">
                <a:effectLst/>
                <a:latin typeface="Spoqa Han Sans Neo"/>
              </a:rPr>
              <a:t>엔트</a:t>
            </a:r>
            <a:r>
              <a:rPr lang="ko-KR" altLang="en-US" sz="1050" i="0" dirty="0" smtClean="0">
                <a:effectLst/>
                <a:latin typeface="Spoqa Han Sans Neo"/>
              </a:rPr>
              <a:t> 포인트</a:t>
            </a:r>
            <a:r>
              <a:rPr lang="ko-KR" altLang="en-US" sz="1050" b="0" i="0" dirty="0" smtClean="0">
                <a:effectLst/>
                <a:latin typeface="Spoqa Han Sans Neo"/>
              </a:rPr>
              <a:t>입니다</a:t>
            </a:r>
            <a:r>
              <a:rPr lang="en-US" altLang="ko-KR" sz="1050" b="0" i="0" dirty="0" smtClean="0">
                <a:effectLst/>
                <a:latin typeface="Spoqa Han Sans Neo"/>
              </a:rPr>
              <a:t>. </a:t>
            </a:r>
            <a:r>
              <a:rPr lang="ko-KR" altLang="en-US" sz="1050" b="1" i="0" dirty="0" smtClean="0">
                <a:effectLst/>
                <a:latin typeface="Spoqa Han Sans Neo"/>
              </a:rPr>
              <a:t>소켓은 포트 번호에 </a:t>
            </a:r>
            <a:r>
              <a:rPr lang="ko-KR" altLang="en-US" sz="1050" b="1" i="0" dirty="0" err="1" smtClean="0">
                <a:effectLst/>
                <a:latin typeface="Spoqa Han Sans Neo"/>
              </a:rPr>
              <a:t>바인딩되어</a:t>
            </a:r>
            <a:r>
              <a:rPr lang="ko-KR" altLang="en-US" sz="1050" b="1" i="0" dirty="0" smtClean="0">
                <a:effectLst/>
                <a:latin typeface="Spoqa Han Sans Neo"/>
              </a:rPr>
              <a:t> </a:t>
            </a:r>
            <a:r>
              <a:rPr lang="en-US" altLang="ko-KR" sz="1050" b="1" i="0" dirty="0" smtClean="0">
                <a:effectLst/>
                <a:latin typeface="Spoqa Han Sans Neo"/>
              </a:rPr>
              <a:t>TCP </a:t>
            </a:r>
            <a:r>
              <a:rPr lang="ko-KR" altLang="en-US" sz="1050" b="1" i="0" dirty="0" smtClean="0">
                <a:effectLst/>
                <a:latin typeface="Spoqa Han Sans Neo"/>
              </a:rPr>
              <a:t>레이어에서 데이터가 전달되야하는 애플리케이션을 식별할 수 있게 합니다</a:t>
            </a:r>
            <a:r>
              <a:rPr lang="en-US" altLang="ko-KR" sz="1050" b="1" i="0" dirty="0" smtClean="0">
                <a:effectLst/>
                <a:latin typeface="Spoqa Han Sans Neo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7018" y="3846389"/>
            <a:ext cx="1580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b="1" i="0" dirty="0" err="1" smtClean="0">
                <a:effectLst/>
                <a:latin typeface="Spoqa Han Sans Neo"/>
              </a:rPr>
              <a:t>엔드</a:t>
            </a:r>
            <a:r>
              <a:rPr lang="ko-KR" altLang="en-US" sz="1600" b="1" i="0" dirty="0" smtClean="0">
                <a:effectLst/>
                <a:latin typeface="Spoqa Han Sans Neo"/>
              </a:rPr>
              <a:t> 포인트란</a:t>
            </a:r>
            <a:r>
              <a:rPr lang="en-US" altLang="ko-KR" sz="1600" b="1" i="0" dirty="0" smtClean="0">
                <a:effectLst/>
                <a:latin typeface="Spoqa Han Sans Ne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39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622" y="2172405"/>
            <a:ext cx="48193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AJAX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란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, JavaScript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의 라이브러리중 하나이며 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Asynchronous </a:t>
            </a:r>
            <a:r>
              <a:rPr lang="en-US" altLang="ko-KR" sz="1050" b="0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Javascript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 And Xml(</a:t>
            </a:r>
            <a:r>
              <a:rPr lang="ko-KR" altLang="en-US" sz="1050" b="0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비동기식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 자바스크립트와 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xml)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의 약자이다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. 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브라우저가 가지고있는 </a:t>
            </a:r>
            <a:r>
              <a:rPr lang="en-US" altLang="ko-KR" sz="1050" b="0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XMLHttpRequest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 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객체를 이용해서 전체 페이지를 새로 고치지 않고도 페이지의 일부만을 위한 데이터를 </a:t>
            </a:r>
            <a:r>
              <a:rPr lang="ko-KR" altLang="en-US" sz="1050" b="0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로드하는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 기법 이며 </a:t>
            </a:r>
            <a:r>
              <a:rPr lang="en-US" altLang="ko-KR" sz="1050" b="1" i="0" dirty="0" smtClean="0">
                <a:solidFill>
                  <a:srgbClr val="F9981B"/>
                </a:solidFill>
                <a:effectLst/>
                <a:latin typeface="Ubuntu Condensed"/>
              </a:rPr>
              <a:t>JavaScript</a:t>
            </a:r>
            <a:r>
              <a:rPr lang="ko-KR" altLang="en-US" sz="1050" b="1" i="0" dirty="0" smtClean="0">
                <a:solidFill>
                  <a:srgbClr val="F9981B"/>
                </a:solidFill>
                <a:effectLst/>
                <a:latin typeface="Ubuntu Condensed"/>
              </a:rPr>
              <a:t>를 사용한 비동기 통신</a:t>
            </a:r>
            <a:r>
              <a:rPr lang="en-US" altLang="ko-KR" sz="1050" b="1" i="0" dirty="0" smtClean="0">
                <a:solidFill>
                  <a:srgbClr val="F9981B"/>
                </a:solidFill>
                <a:effectLst/>
                <a:latin typeface="Ubuntu Condensed"/>
              </a:rPr>
              <a:t>, </a:t>
            </a:r>
            <a:r>
              <a:rPr lang="ko-KR" altLang="en-US" sz="1050" b="1" i="0" dirty="0" smtClean="0">
                <a:solidFill>
                  <a:srgbClr val="F9981B"/>
                </a:solidFill>
                <a:effectLst/>
                <a:latin typeface="Ubuntu Condensed"/>
              </a:rPr>
              <a:t>클라이언트와 서버간에 </a:t>
            </a:r>
            <a:r>
              <a:rPr lang="en-US" altLang="ko-KR" sz="1050" b="1" i="0" dirty="0" smtClean="0">
                <a:solidFill>
                  <a:srgbClr val="F9981B"/>
                </a:solidFill>
                <a:effectLst/>
                <a:latin typeface="Ubuntu Condensed"/>
              </a:rPr>
              <a:t>XML </a:t>
            </a:r>
            <a:r>
              <a:rPr lang="ko-KR" altLang="en-US" sz="1050" b="1" i="0" dirty="0" smtClean="0">
                <a:solidFill>
                  <a:srgbClr val="F9981B"/>
                </a:solidFill>
                <a:effectLst/>
                <a:latin typeface="Ubuntu Condensed"/>
              </a:rPr>
              <a:t>데이터를 주고받는 기술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이다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.</a:t>
            </a:r>
          </a:p>
          <a:p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즉</a:t>
            </a:r>
            <a:r>
              <a:rPr lang="en-US" altLang="ko-KR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쉽게 말하자면 </a:t>
            </a:r>
            <a:r>
              <a:rPr lang="ko-KR" altLang="en-US" sz="105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자바스크립트를 통해서 서버에 데이터를 요청하는 것</a:t>
            </a:r>
            <a:r>
              <a:rPr lang="ko-KR" altLang="en-US" sz="105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Ubuntu Condensed"/>
              </a:rPr>
              <a:t>이다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endParaRPr lang="en-US" altLang="ko-KR" sz="105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5621" y="1487191"/>
            <a:ext cx="481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Ubuntu Condensed"/>
              </a:rPr>
              <a:t>AJAX (Asynchronous </a:t>
            </a:r>
            <a:r>
              <a:rPr lang="en-US" altLang="ko-KR" b="1" i="0" dirty="0" err="1" smtClean="0">
                <a:solidFill>
                  <a:srgbClr val="000000"/>
                </a:solidFill>
                <a:effectLst/>
                <a:latin typeface="Ubuntu Condensed"/>
              </a:rPr>
              <a:t>Javascript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Ubuntu Condensed"/>
              </a:rPr>
              <a:t> And XML)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9" y="3324899"/>
            <a:ext cx="4858428" cy="22386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32021" y="2586235"/>
            <a:ext cx="53062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운영 환경에 따라 브라우저의 </a:t>
            </a:r>
            <a:r>
              <a:rPr lang="en-US" altLang="ko-KR" sz="1050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XMLHttpRequest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객체 또는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Node.js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의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HTTP API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Promise(ES6) API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요청과 응답 데이터의 변형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HTTP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요청 취소 및 요청과 응답을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JSON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형태로 자동 변경</a:t>
            </a:r>
            <a:endParaRPr lang="ko-KR" altLang="en-US" sz="1050" b="0" i="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8647" y="2001460"/>
            <a:ext cx="5306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chemeClr val="bg2">
                    <a:lumMod val="50000"/>
                  </a:schemeClr>
                </a:solidFill>
                <a:ea typeface="-apple-system"/>
              </a:rPr>
              <a:t>Axios는</a:t>
            </a:r>
            <a:r>
              <a:rPr lang="ko-KR" altLang="ko-KR" sz="1050" dirty="0">
                <a:solidFill>
                  <a:schemeClr val="bg2">
                    <a:lumMod val="50000"/>
                  </a:schemeClr>
                </a:solidFill>
                <a:ea typeface="-apple-system"/>
              </a:rPr>
              <a:t> 브라우저, </a:t>
            </a:r>
            <a:r>
              <a:rPr lang="ko-KR" altLang="ko-KR" sz="1050" dirty="0" err="1">
                <a:solidFill>
                  <a:schemeClr val="bg2">
                    <a:lumMod val="50000"/>
                  </a:schemeClr>
                </a:solidFill>
                <a:ea typeface="-apple-system"/>
              </a:rPr>
              <a:t>Node.js를</a:t>
            </a:r>
            <a:r>
              <a:rPr lang="ko-KR" altLang="ko-KR" sz="1050" dirty="0">
                <a:solidFill>
                  <a:schemeClr val="bg2">
                    <a:lumMod val="50000"/>
                  </a:schemeClr>
                </a:solidFill>
                <a:ea typeface="-apple-system"/>
              </a:rPr>
              <a:t> 위한 </a:t>
            </a:r>
            <a:r>
              <a:rPr lang="ko-KR" altLang="ko-KR" sz="1050" b="1" dirty="0" err="1">
                <a:solidFill>
                  <a:schemeClr val="bg2">
                    <a:lumMod val="50000"/>
                  </a:schemeClr>
                </a:solidFill>
                <a:ea typeface="-apple-system"/>
              </a:rPr>
              <a:t>Promise</a:t>
            </a:r>
            <a:r>
              <a:rPr lang="ko-KR" altLang="ko-KR" sz="1050" b="1" dirty="0">
                <a:solidFill>
                  <a:schemeClr val="bg2">
                    <a:lumMod val="50000"/>
                  </a:schemeClr>
                </a:solidFill>
                <a:ea typeface="-apple-system"/>
              </a:rPr>
              <a:t> </a:t>
            </a:r>
            <a:r>
              <a:rPr lang="ko-KR" altLang="ko-KR" sz="1050" b="1" dirty="0" err="1">
                <a:solidFill>
                  <a:schemeClr val="bg2">
                    <a:lumMod val="50000"/>
                  </a:schemeClr>
                </a:solidFill>
                <a:ea typeface="-apple-system"/>
              </a:rPr>
              <a:t>API를</a:t>
            </a:r>
            <a:r>
              <a:rPr lang="ko-KR" altLang="ko-KR" sz="1050" b="1" dirty="0">
                <a:solidFill>
                  <a:schemeClr val="bg2">
                    <a:lumMod val="50000"/>
                  </a:schemeClr>
                </a:solidFill>
                <a:ea typeface="-apple-system"/>
              </a:rPr>
              <a:t> 활용하는 HTTP 비동기 통신 라이브러리이다.</a:t>
            </a:r>
            <a:r>
              <a:rPr lang="ko-KR" altLang="ko-KR" sz="1050" dirty="0">
                <a:solidFill>
                  <a:schemeClr val="bg2">
                    <a:lumMod val="50000"/>
                  </a:schemeClr>
                </a:solidFill>
                <a:ea typeface="-apple-system"/>
              </a:rPr>
              <a:t/>
            </a:r>
            <a:br>
              <a:rPr lang="ko-KR" altLang="ko-KR" sz="1050" dirty="0">
                <a:solidFill>
                  <a:schemeClr val="bg2">
                    <a:lumMod val="50000"/>
                  </a:schemeClr>
                </a:solidFill>
                <a:ea typeface="-apple-system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48647" y="1484626"/>
            <a:ext cx="149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 smtClean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Axios</a:t>
            </a:r>
            <a:endParaRPr lang="ko-KR" altLang="ko-KR" b="1" dirty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64" y="3752624"/>
            <a:ext cx="5228857" cy="16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89" y="1248058"/>
            <a:ext cx="5926975" cy="486145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44436" y="1648168"/>
            <a:ext cx="138371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>
                <a:solidFill>
                  <a:schemeClr val="bg2">
                    <a:lumMod val="25000"/>
                  </a:schemeClr>
                </a:solidFill>
                <a:latin typeface="Ubuntu Condensed"/>
              </a:rPr>
              <a:t>axios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Ubuntu Condensed"/>
              </a:rPr>
              <a:t>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Ubuntu Condensed"/>
              </a:rPr>
              <a:t>와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Ubuntu Condensed"/>
              </a:rPr>
              <a:t>fetch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Ubuntu Condensed"/>
              </a:rPr>
              <a:t>차이</a:t>
            </a:r>
            <a:endParaRPr lang="en-US" altLang="ko-KR" sz="1050" i="0" dirty="0" smtClean="0">
              <a:solidFill>
                <a:schemeClr val="bg2">
                  <a:lumMod val="25000"/>
                </a:schemeClr>
              </a:solidFill>
              <a:effectLst/>
              <a:latin typeface="Ubuntu Condense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4436" y="1248058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000" b="1" dirty="0" err="1">
                <a:solidFill>
                  <a:schemeClr val="bg2">
                    <a:lumMod val="25000"/>
                  </a:schemeClr>
                </a:solidFill>
                <a:latin typeface="Arial Unicode MS"/>
                <a:ea typeface="inherit"/>
              </a:rPr>
              <a:t>Extra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0" y="1587870"/>
            <a:ext cx="10036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0" i="0" dirty="0" smtClean="0">
                <a:solidFill>
                  <a:srgbClr val="555555"/>
                </a:solidFill>
                <a:effectLst/>
                <a:latin typeface="Noto Sans Demilight"/>
              </a:rPr>
              <a:t>리얼타임 웹을 위한 기법으로 </a:t>
            </a:r>
            <a:r>
              <a:rPr lang="ko-KR" altLang="en-US" sz="1050" b="0" i="0" dirty="0" smtClean="0">
                <a:solidFill>
                  <a:srgbClr val="FF0000"/>
                </a:solidFill>
                <a:effectLst/>
                <a:latin typeface="Noto Sans Demilight"/>
              </a:rPr>
              <a:t>일정한 주기</a:t>
            </a:r>
            <a:r>
              <a:rPr lang="en-US" altLang="ko-KR" sz="1050" b="0" i="0" spc="0" dirty="0" smtClean="0">
                <a:solidFill>
                  <a:srgbClr val="FF0000"/>
                </a:solidFill>
                <a:effectLst/>
                <a:latin typeface="Noto Sans Demilight"/>
              </a:rPr>
              <a:t>(</a:t>
            </a:r>
            <a:r>
              <a:rPr lang="ko-KR" altLang="en-US" sz="1050" b="0" i="0" dirty="0" smtClean="0">
                <a:solidFill>
                  <a:srgbClr val="FF0000"/>
                </a:solidFill>
                <a:effectLst/>
                <a:latin typeface="Noto Sans Demilight"/>
              </a:rPr>
              <a:t>특정한 시간</a:t>
            </a:r>
            <a:r>
              <a:rPr lang="en-US" altLang="ko-KR" sz="1050" b="0" i="0" spc="0" dirty="0" smtClean="0">
                <a:solidFill>
                  <a:srgbClr val="FF0000"/>
                </a:solidFill>
                <a:effectLst/>
                <a:latin typeface="Noto Sans Demilight"/>
              </a:rPr>
              <a:t>)</a:t>
            </a:r>
            <a:r>
              <a:rPr lang="ko-KR" altLang="en-US" sz="1050" b="0" i="0" dirty="0" smtClean="0">
                <a:solidFill>
                  <a:srgbClr val="555555"/>
                </a:solidFill>
                <a:effectLst/>
                <a:latin typeface="Noto Sans Demilight"/>
              </a:rPr>
              <a:t>를 가지고 서버와 응답을 주고받는 방식이 </a:t>
            </a:r>
            <a:r>
              <a:rPr lang="ko-KR" altLang="en-US" sz="1050" b="0" i="0" dirty="0" err="1" smtClean="0">
                <a:solidFill>
                  <a:srgbClr val="555555"/>
                </a:solidFill>
                <a:effectLst/>
                <a:latin typeface="Noto Sans Demilight"/>
              </a:rPr>
              <a:t>폴링</a:t>
            </a:r>
            <a:r>
              <a:rPr lang="ko-KR" altLang="en-US" sz="1050" b="0" i="0" dirty="0" smtClean="0">
                <a:solidFill>
                  <a:srgbClr val="555555"/>
                </a:solidFill>
                <a:effectLst/>
                <a:latin typeface="Noto Sans Demilight"/>
              </a:rPr>
              <a:t> 방식이다</a:t>
            </a:r>
            <a:r>
              <a:rPr lang="en-US" altLang="ko-KR" sz="1050" b="0" i="0" spc="0" dirty="0" smtClean="0">
                <a:solidFill>
                  <a:srgbClr val="555555"/>
                </a:solidFill>
                <a:effectLst/>
                <a:latin typeface="Noto Sans Demilight"/>
              </a:rPr>
              <a:t>.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2316480" y="989198"/>
            <a:ext cx="1822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돋움" panose="020B0600000101010101" pitchFamily="50" charset="-127"/>
              </a:rPr>
              <a:t>폴링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돋움" panose="020B0600000101010101" pitchFamily="50" charset="-127"/>
              </a:rPr>
              <a:t>(Polling)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6480" y="1847988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700" b="0" i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ex) </a:t>
            </a:r>
            <a:r>
              <a:rPr lang="ko-KR" altLang="en-US" sz="7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실시간으로 변하는 </a:t>
            </a:r>
            <a:r>
              <a:rPr lang="ko-KR" altLang="en-US" sz="700" b="0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야구중계</a:t>
            </a:r>
            <a:r>
              <a:rPr lang="ko-KR" altLang="en-US" sz="7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 같은 데이터가 있다면 브라우저에서 </a:t>
            </a:r>
            <a:r>
              <a:rPr lang="en-US" altLang="ko-KR" sz="700" b="0" i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5</a:t>
            </a:r>
            <a:r>
              <a:rPr lang="ko-KR" altLang="en-US" sz="7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초 단위로 서버에 요청을 보내 업데이트하는 방식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6479" y="2308161"/>
            <a:ext cx="682752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 만약 정보가 변하지 않으면 리소스를 낭비하고 오버헤드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/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트래픽이 발생한다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.</a:t>
            </a:r>
            <a:endParaRPr lang="ko-KR" altLang="en-US" sz="1050" b="0" i="0" dirty="0" smtClean="0">
              <a:solidFill>
                <a:srgbClr val="666666"/>
              </a:solidFill>
              <a:effectLst/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 서버에서 데이터가 오지 않았는데 추가적으로 </a:t>
            </a:r>
            <a:r>
              <a:rPr lang="ko-KR" altLang="en-US" sz="1050" b="0" i="0" dirty="0" err="1" smtClean="0">
                <a:solidFill>
                  <a:srgbClr val="666666"/>
                </a:solidFill>
                <a:effectLst/>
                <a:latin typeface="Noto Sans Demilight"/>
              </a:rPr>
              <a:t>여러번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 요청이 오게 되면 이전 데이터는 쓸모 없는 데이터가 </a:t>
            </a:r>
            <a:r>
              <a:rPr lang="ko-KR" altLang="en-US" sz="1050" b="0" i="0" dirty="0" err="1" smtClean="0">
                <a:solidFill>
                  <a:srgbClr val="666666"/>
                </a:solidFill>
                <a:effectLst/>
                <a:latin typeface="Noto Sans Demilight"/>
              </a:rPr>
              <a:t>되버린다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. </a:t>
            </a:r>
            <a:r>
              <a:rPr lang="en-US" altLang="ko-KR" sz="1050" b="0" i="0" spc="0" dirty="0" err="1" smtClean="0">
                <a:solidFill>
                  <a:srgbClr val="666666"/>
                </a:solidFill>
                <a:effectLst/>
                <a:latin typeface="Noto Sans Demilight"/>
              </a:rPr>
              <a:t>setTimeout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같은 타이머를 이용해서 일정한 시간 간격으로 </a:t>
            </a:r>
            <a:r>
              <a:rPr lang="en-US" altLang="ko-KR" sz="1050" b="0" i="0" spc="0" dirty="0" err="1" smtClean="0">
                <a:solidFill>
                  <a:srgbClr val="666666"/>
                </a:solidFill>
                <a:effectLst/>
                <a:latin typeface="Noto Sans Demilight"/>
              </a:rPr>
              <a:t>XMLHttpRequest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를 보내 구현한다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.</a:t>
            </a:r>
            <a:endParaRPr lang="ko-KR" altLang="en-US" sz="1050" b="0" i="0" dirty="0" smtClean="0">
              <a:solidFill>
                <a:srgbClr val="666666"/>
              </a:solidFill>
              <a:effectLst/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 하지만 이 </a:t>
            </a:r>
            <a:r>
              <a:rPr lang="ko-KR" altLang="en-US" sz="1050" b="0" i="0" dirty="0" err="1" smtClean="0">
                <a:solidFill>
                  <a:srgbClr val="666666"/>
                </a:solidFill>
                <a:effectLst/>
                <a:latin typeface="Noto Sans Demilight"/>
              </a:rPr>
              <a:t>폴링기법은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 두 가지 문제가 있는데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, </a:t>
            </a:r>
            <a:r>
              <a:rPr lang="ko-KR" altLang="en-US" sz="1050" b="0" i="0" dirty="0" err="1" smtClean="0">
                <a:solidFill>
                  <a:srgbClr val="666666"/>
                </a:solidFill>
                <a:effectLst/>
                <a:latin typeface="Noto Sans Demilight"/>
              </a:rPr>
              <a:t>폴링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 주기에 관한 </a:t>
            </a:r>
            <a:r>
              <a:rPr lang="ko-KR" altLang="en-US" sz="1050" b="1" i="0" dirty="0" smtClean="0">
                <a:solidFill>
                  <a:srgbClr val="666666"/>
                </a:solidFill>
                <a:effectLst/>
                <a:latin typeface="Noto Sans Demilight"/>
              </a:rPr>
              <a:t>문제로 주기가 짧으면 서버의 성능에 부담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이 가고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, 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Demilight"/>
              </a:rPr>
              <a:t>죽기가 길면 실시간 성능이 약간 떨어지는 문제가 있다</a:t>
            </a:r>
            <a:r>
              <a:rPr lang="en-US" altLang="ko-KR" sz="1050" b="0" i="0" spc="0" dirty="0" smtClean="0">
                <a:solidFill>
                  <a:srgbClr val="666666"/>
                </a:solidFill>
                <a:effectLst/>
                <a:latin typeface="Noto Sans Demilight"/>
              </a:rPr>
              <a:t>.</a:t>
            </a:r>
            <a:endParaRPr lang="ko-KR" altLang="en-US" sz="1050" b="0" i="0" dirty="0">
              <a:solidFill>
                <a:srgbClr val="666666"/>
              </a:solidFill>
              <a:effectLst/>
              <a:latin typeface="AppleSDGothicNeo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4" y="3468525"/>
            <a:ext cx="476316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5529" y="740605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돋움" panose="020B0600000101010101" pitchFamily="50" charset="-127"/>
              </a:rPr>
              <a:t>롱폴링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돋움" panose="020B0600000101010101" pitchFamily="50" charset="-127"/>
              </a:rPr>
              <a:t>(Long Polling)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4" y="3676517"/>
            <a:ext cx="4896533" cy="24577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3940" y="1262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0" i="0" dirty="0" smtClean="0">
                <a:solidFill>
                  <a:srgbClr val="555555"/>
                </a:solidFill>
                <a:effectLst/>
                <a:latin typeface="Noto Sans Demilight"/>
              </a:rPr>
              <a:t>서버 측에서 </a:t>
            </a:r>
            <a:r>
              <a:rPr lang="ko-KR" altLang="en-US" sz="1200" b="0" i="0" dirty="0" smtClean="0">
                <a:solidFill>
                  <a:srgbClr val="FF0000"/>
                </a:solidFill>
                <a:effectLst/>
                <a:latin typeface="Noto Sans Demilight"/>
              </a:rPr>
              <a:t>접속을 열어두는 시간을 </a:t>
            </a:r>
            <a:r>
              <a:rPr lang="ko-KR" altLang="en-US" sz="1200" b="0" i="0" dirty="0" err="1" smtClean="0">
                <a:solidFill>
                  <a:srgbClr val="FF0000"/>
                </a:solidFill>
                <a:effectLst/>
                <a:latin typeface="Noto Sans Demilight"/>
              </a:rPr>
              <a:t>길게</a:t>
            </a:r>
            <a:r>
              <a:rPr lang="ko-KR" altLang="en-US" sz="1200" b="0" i="0" dirty="0" err="1" smtClean="0">
                <a:solidFill>
                  <a:srgbClr val="555555"/>
                </a:solidFill>
                <a:effectLst/>
                <a:latin typeface="Noto Sans Demilight"/>
              </a:rPr>
              <a:t>하는</a:t>
            </a:r>
            <a:r>
              <a:rPr lang="ko-KR" altLang="en-US" sz="1200" b="0" i="0" dirty="0" smtClean="0">
                <a:solidFill>
                  <a:srgbClr val="555555"/>
                </a:solidFill>
                <a:effectLst/>
                <a:latin typeface="Noto Sans Demilight"/>
              </a:rPr>
              <a:t> 방식</a:t>
            </a:r>
            <a:r>
              <a:rPr lang="en-US" altLang="ko-KR" sz="1200" b="0" i="0" spc="0" dirty="0" smtClean="0">
                <a:solidFill>
                  <a:srgbClr val="555555"/>
                </a:solidFill>
                <a:effectLst/>
                <a:latin typeface="Noto Sans Demilight"/>
              </a:rPr>
              <a:t>.</a:t>
            </a:r>
            <a:endParaRPr lang="ko-KR" altLang="en-US" sz="1200" b="0" i="0" dirty="0" smtClean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73940" y="151937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0" i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ex) </a:t>
            </a:r>
            <a:r>
              <a:rPr lang="ko-KR" altLang="en-US" sz="8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브라우저가 서버로 요청을 보내면 서버는 요청한 데이터가 </a:t>
            </a:r>
            <a:r>
              <a:rPr lang="ko-KR" altLang="en-US" sz="800" b="0" i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변경되었을때만</a:t>
            </a:r>
            <a:r>
              <a:rPr lang="ko-KR" altLang="en-US" sz="8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Demilight"/>
              </a:rPr>
              <a:t> 응답을 보낸다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65529" y="2023779"/>
            <a:ext cx="57550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HTTP 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요청 시 서버는 해당 요청을 일정 시간 동안 대기 시킵니다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. 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만약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대기 시간 안에 데이터가 </a:t>
            </a:r>
            <a:r>
              <a:rPr lang="ko-KR" altLang="en-US" sz="1050" b="0" i="0" dirty="0" err="1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업데이트되었다면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그 즉시 클라이언트에게 응답을 보내고 전달받은 데이터를 처리 후 서버로 </a:t>
            </a:r>
            <a:r>
              <a:rPr lang="ko-KR" altLang="en-US" sz="1050" b="0" i="0" dirty="0" err="1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재요청을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 시작합니다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ea typeface="돋움" panose="020B0600000101010101" pitchFamily="50" charset="-127"/>
              </a:rPr>
              <a:t>.</a:t>
            </a:r>
            <a:endParaRPr lang="ko-KR" altLang="en-US" sz="1050" b="0" i="0" dirty="0" smtClean="0">
              <a:solidFill>
                <a:schemeClr val="bg2">
                  <a:lumMod val="25000"/>
                </a:schemeClr>
              </a:solidFill>
              <a:effectLst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7362" y="3048999"/>
            <a:ext cx="7080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변경된 데이터가 </a:t>
            </a:r>
            <a:r>
              <a:rPr lang="ko-KR" altLang="en-US" sz="1600" b="1" i="0" dirty="0" err="1" smtClean="0">
                <a:solidFill>
                  <a:srgbClr val="555555"/>
                </a:solidFill>
                <a:effectLst/>
                <a:latin typeface="Spoqa Han Sans"/>
              </a:rPr>
              <a:t>있을때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 응답이 이루어지기 때문에 </a:t>
            </a:r>
            <a:r>
              <a:rPr lang="ko-KR" altLang="en-US" sz="1600" b="1" i="0" dirty="0" err="1" smtClean="0">
                <a:solidFill>
                  <a:srgbClr val="555555"/>
                </a:solidFill>
                <a:effectLst/>
                <a:latin typeface="Spoqa Han Sans"/>
              </a:rPr>
              <a:t>실시간성이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 아주 높다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2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9747" y="1043644"/>
            <a:ext cx="438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222222"/>
                </a:solidFill>
                <a:effectLst/>
                <a:latin typeface="-apple-system"/>
              </a:rPr>
              <a:t>Inversion of Control (</a:t>
            </a:r>
            <a:r>
              <a:rPr lang="en-US" altLang="ko-KR" b="1" i="0" dirty="0" err="1" smtClean="0">
                <a:solidFill>
                  <a:srgbClr val="222222"/>
                </a:solidFill>
                <a:effectLst/>
                <a:latin typeface="-apple-system"/>
              </a:rPr>
              <a:t>IoC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1" i="0" dirty="0" smtClean="0">
                <a:solidFill>
                  <a:srgbClr val="222222"/>
                </a:solidFill>
                <a:effectLst/>
                <a:latin typeface="-apple-system"/>
              </a:rPr>
              <a:t>제어의 역전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-apple-system"/>
              </a:rPr>
              <a:t>)</a:t>
            </a:r>
            <a:endParaRPr lang="en-US" altLang="ko-KR" b="1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9747" y="2631211"/>
            <a:ext cx="83656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코드의 흐름을 제어한다는 것은 여러 행위를 포함한다. 오브젝트를 생성하는 것, 오브젝트의 생명주기를 관리하는 것,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메소드를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수행하는 것 등. 그리고 일반적인 프로그램은 이러한 행위를 하나부터 열까지 모두 스스로 수행한다.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IoC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를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  <a:t> 적용한다는 것은 이러한 흐름 제어를 또다른 제 3자가 수행한다는 것을 의미한다.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9747" y="2168700"/>
            <a:ext cx="4211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코드의 흐름을 제어하는 주체가 바뀌는 것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449747" y="3998422"/>
            <a:ext cx="461994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일반적인 상황에서는 개발자가 직접 객체를 제어해야 했다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. new 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연산자를 통해 객체를 생성하고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객체의 의존성을 맺어주고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초기화를 해주고 등등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...</a:t>
            </a:r>
          </a:p>
          <a:p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하지만 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Spring 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xml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파일 또는 </a:t>
            </a:r>
            <a:r>
              <a:rPr lang="ko-KR" altLang="en-US" sz="1050" b="0" i="0" dirty="0" err="1" smtClean="0">
                <a:solidFill>
                  <a:srgbClr val="212529"/>
                </a:solidFill>
                <a:effectLst/>
                <a:latin typeface="-apple-system"/>
              </a:rPr>
              <a:t>어노테이션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 방식으로 스프링 컨테이너에 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Bean(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객체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를 등록하기만 하면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스프링 컨테이너에서 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Bean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의 생명주기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생성 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-&gt; </a:t>
            </a:r>
            <a:r>
              <a:rPr lang="ko-KR" altLang="en-US" sz="1050" b="0" i="0" dirty="0" smtClean="0">
                <a:solidFill>
                  <a:srgbClr val="212529"/>
                </a:solidFill>
                <a:effectLst/>
                <a:latin typeface="-apple-system"/>
              </a:rPr>
              <a:t>의존성 설정 </a:t>
            </a:r>
            <a:r>
              <a:rPr lang="en-US" altLang="ko-KR" sz="1050" b="0" i="0" dirty="0" smtClean="0">
                <a:solidFill>
                  <a:srgbClr val="212529"/>
                </a:solidFill>
                <a:effectLst/>
                <a:latin typeface="-apple-system"/>
              </a:rPr>
              <a:t>-&gt; </a:t>
            </a:r>
            <a:r>
              <a:rPr lang="ko-KR" altLang="en-US" sz="1050" b="1" i="0" dirty="0" smtClean="0">
                <a:solidFill>
                  <a:srgbClr val="212529"/>
                </a:solidFill>
                <a:effectLst/>
                <a:latin typeface="-apple-system"/>
              </a:rPr>
              <a:t>초기화 </a:t>
            </a:r>
            <a:r>
              <a:rPr lang="en-US" altLang="ko-KR" sz="1050" b="1" i="0" dirty="0" smtClean="0">
                <a:solidFill>
                  <a:srgbClr val="212529"/>
                </a:solidFill>
                <a:effectLst/>
                <a:latin typeface="-apple-system"/>
              </a:rPr>
              <a:t>-&gt; </a:t>
            </a:r>
            <a:r>
              <a:rPr lang="ko-KR" altLang="en-US" sz="1050" b="1" i="0" dirty="0" smtClean="0">
                <a:solidFill>
                  <a:srgbClr val="212529"/>
                </a:solidFill>
                <a:effectLst/>
                <a:latin typeface="-apple-system"/>
              </a:rPr>
              <a:t>소멸</a:t>
            </a:r>
            <a:r>
              <a:rPr lang="en-US" altLang="ko-KR" sz="1050" b="1" i="0" dirty="0" smtClean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050" b="1" i="0" dirty="0" smtClean="0">
                <a:solidFill>
                  <a:srgbClr val="212529"/>
                </a:solidFill>
                <a:effectLst/>
                <a:latin typeface="-apple-system"/>
              </a:rPr>
              <a:t>를 전부 관리해준다</a:t>
            </a:r>
            <a:r>
              <a:rPr lang="en-US" altLang="ko-KR" sz="1050" b="1" i="0" dirty="0" smtClean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050" b="1" i="0" dirty="0" smtClean="0">
                <a:solidFill>
                  <a:srgbClr val="212529"/>
                </a:solidFill>
                <a:effectLst/>
                <a:latin typeface="-apple-system"/>
              </a:rPr>
              <a:t>즉</a:t>
            </a:r>
            <a:r>
              <a:rPr lang="en-US" altLang="ko-KR" sz="1050" b="1" i="0" dirty="0" smtClean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ko-KR" altLang="en-US" sz="1050" b="1" i="0" dirty="0" smtClean="0">
                <a:solidFill>
                  <a:srgbClr val="212529"/>
                </a:solidFill>
                <a:effectLst/>
                <a:latin typeface="-apple-system"/>
              </a:rPr>
              <a:t>객체에 대한 </a:t>
            </a:r>
            <a:r>
              <a:rPr lang="ko-KR" altLang="en-US" sz="1050" b="1" i="0" dirty="0" err="1" smtClean="0">
                <a:solidFill>
                  <a:srgbClr val="212529"/>
                </a:solidFill>
                <a:effectLst/>
                <a:latin typeface="-apple-system"/>
              </a:rPr>
              <a:t>제어권이</a:t>
            </a:r>
            <a:r>
              <a:rPr lang="ko-KR" altLang="en-US" sz="1050" b="1" i="0" dirty="0" smtClean="0">
                <a:solidFill>
                  <a:srgbClr val="212529"/>
                </a:solidFill>
                <a:effectLst/>
                <a:latin typeface="-apple-system"/>
              </a:rPr>
              <a:t> 컨테이너로 역전되기 때문에 제어의 역전이라고 하는 것이다</a:t>
            </a:r>
            <a:r>
              <a:rPr lang="en-US" altLang="ko-KR" sz="1050" b="1" i="0" dirty="0" smtClean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1050" b="1" i="0" dirty="0" smtClean="0">
                <a:solidFill>
                  <a:srgbClr val="212529"/>
                </a:solidFill>
                <a:effectLst/>
                <a:latin typeface="-apple-system"/>
              </a:rPr>
            </a:br>
            <a:endParaRPr lang="en-US" altLang="ko-KR" sz="1050" b="1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endParaRPr lang="ko-KR" altLang="en-US" sz="105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63" y="3429000"/>
            <a:ext cx="3895560" cy="26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0815" y="437554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의존성 주입 </a:t>
            </a:r>
            <a:r>
              <a:rPr lang="en-US" altLang="ko-KR" b="1" dirty="0"/>
              <a:t>(Dependency Injection)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33" y="1709315"/>
            <a:ext cx="3201098" cy="28014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37" y="4843553"/>
            <a:ext cx="2941803" cy="1453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52" y="4510779"/>
            <a:ext cx="2675253" cy="21195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52" y="1709314"/>
            <a:ext cx="3305104" cy="22661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0815" y="1088823"/>
            <a:ext cx="6942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어떤 객체에 스프링 컨테이너가 또 다른 객체와 의존성을 맺어주는 행위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7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2257" y="833921"/>
            <a:ext cx="5796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 smtClean="0">
                <a:solidFill>
                  <a:srgbClr val="F89009"/>
                </a:solidFill>
                <a:effectLst/>
                <a:latin typeface="Ubuntu Condensed"/>
              </a:rPr>
              <a:t>O</a:t>
            </a:r>
            <a:r>
              <a:rPr lang="en-US" altLang="ko-KR" sz="1600" b="1" i="0" dirty="0" smtClean="0">
                <a:solidFill>
                  <a:srgbClr val="F9981B"/>
                </a:solidFill>
                <a:effectLst/>
                <a:latin typeface="Ubuntu Condensed"/>
              </a:rPr>
              <a:t>O</a:t>
            </a:r>
            <a:r>
              <a:rPr lang="en-US" altLang="ko-KR" sz="1600" b="1" i="0" dirty="0" smtClean="0">
                <a:solidFill>
                  <a:srgbClr val="F89009"/>
                </a:solidFill>
                <a:effectLst/>
                <a:latin typeface="Ubuntu Condensed"/>
              </a:rPr>
              <a:t>P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Ubuntu Condensed"/>
              </a:rPr>
              <a:t>(Object Oriented Programming,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Ubuntu Condensed"/>
              </a:rPr>
              <a:t>객체지향 프로그래밍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494905" y="2647198"/>
            <a:ext cx="943494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1 )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캡슐화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(Encapsulation) :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데이터와 함수를 하나로 묶는다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데이터의 세부 내용이 객체 은닉된다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즉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데이터 변경으로 인한 에러가 줄어들고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객체들간에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데이터를 자세히 알 필요가 없으므로 코드가 단순해진다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객체와 함수의 재사용이 쉽다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 b="0" i="0" dirty="0" smtClean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2 )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정보은닉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(Information Hiding) : private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으로 선언한 데이터는 자기 자신을 통해서만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(setter, getter)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접근 가능하다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각 객체간의 수정이 다른 객체에 미치는 영향을 최소화 한다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외부 객체의 직접 접근을 막아 프로젝트 확장 시 오류를 최소화 한다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 b="0" i="0" dirty="0" smtClean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3 )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추상화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(Abstraction) :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불필요한 부분은 생략하고 중요한 것에만 초점을 맞춰 모델로 만든다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복잡한 모델을 중요한 것 만 추려 추상화 함으로써 시스템 구조를 시각적으로 표현할 수 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완전한 시스템이 구축되지 않더라도 개략적으로 모델을 만들어 테스트 하고 살을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붙여나갈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수 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 b="0" i="0" dirty="0" smtClean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4 )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상속성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(Inheritance) :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부모클래스에 정의된 모든 것을 자식 클래스가 물려받는다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재정의 할 필요가 없어 코드 작성이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간결해진다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상속으로 인한 최소한의 규칙을 통해 프로젝트의 확장 시 오류를 최소화 한다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자식클래스에서 새로운 함수를 추가하거나 </a:t>
            </a:r>
            <a:r>
              <a:rPr lang="ko-KR" altLang="en-US" sz="1050" b="1" i="0" dirty="0" smtClean="0">
                <a:solidFill>
                  <a:srgbClr val="000000"/>
                </a:solidFill>
                <a:effectLst/>
                <a:latin typeface="Ubuntu Condensed"/>
              </a:rPr>
              <a:t>부모 클래스의 함수를 재정의</a:t>
            </a:r>
            <a:r>
              <a:rPr lang="en-US" altLang="ko-KR" sz="1050" b="1" i="0" dirty="0" smtClean="0">
                <a:solidFill>
                  <a:srgbClr val="000000"/>
                </a:solidFill>
                <a:effectLst/>
                <a:latin typeface="Ubuntu Condensed"/>
              </a:rPr>
              <a:t>(Overriding)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해 사용할 수 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클래스의 재사용이 쉽다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 b="0" i="0" dirty="0" smtClean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5 )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다형성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(Polymorphism) :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호출하는 객체에 따라 다른 동작을 한다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b="1" i="0" dirty="0" smtClean="0">
                <a:solidFill>
                  <a:srgbClr val="000000"/>
                </a:solidFill>
                <a:effectLst/>
                <a:latin typeface="Ubuntu Condensed"/>
              </a:rPr>
              <a:t>하나의 클래스에서 같은 이름의 함수를 여러 개 가질 수 있다</a:t>
            </a:r>
            <a:r>
              <a:rPr lang="en-US" altLang="ko-KR" sz="1050" b="1" i="0" dirty="0" smtClean="0">
                <a:solidFill>
                  <a:srgbClr val="000000"/>
                </a:solidFill>
                <a:effectLst/>
                <a:latin typeface="Ubuntu Condensed"/>
              </a:rPr>
              <a:t>(Overloading)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호출하는 객체가 어떤 인풋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파라미터를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사용해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호출하냐에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따라 각자 다른 함수가 호출되게 한다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즉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비슷한 기능을 하는 다른 함수를 만들 때 불필요하게 너무 많은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함수명을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만들어 내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가독성이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떨어지는 문제를 해결할 수 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endParaRPr lang="en-US" altLang="ko-KR" sz="105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257" y="2370199"/>
            <a:ext cx="2130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Ubuntu Condensed"/>
              </a:rPr>
              <a:t>객체지향 언어의 </a:t>
            </a:r>
            <a:r>
              <a:rPr lang="en-US" altLang="ko-KR" sz="1200" b="1" dirty="0" smtClean="0">
                <a:solidFill>
                  <a:srgbClr val="000000"/>
                </a:solidFill>
                <a:latin typeface="Ubuntu Condensed"/>
              </a:rPr>
              <a:t>5</a:t>
            </a:r>
            <a:r>
              <a:rPr lang="ko-KR" altLang="en-US" sz="1200" b="1" dirty="0" smtClean="0">
                <a:solidFill>
                  <a:srgbClr val="000000"/>
                </a:solidFill>
                <a:latin typeface="Ubuntu Condensed"/>
              </a:rPr>
              <a:t>가지 특징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1464425" y="1602060"/>
            <a:ext cx="5987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모든 데이터를 현실에 빗대어 객체로 다루는 프로그래밍 기법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54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7373" y="1645521"/>
            <a:ext cx="5558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 smtClean="0">
                <a:solidFill>
                  <a:srgbClr val="F89009"/>
                </a:solidFill>
                <a:effectLst/>
                <a:latin typeface="Ubuntu Condensed"/>
              </a:rPr>
              <a:t>AOP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Ubuntu Condensed"/>
              </a:rPr>
              <a:t>(Aspect Oriented Programming,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관점지향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Ubuntu Condensed"/>
              </a:rPr>
              <a:t> 프로그래밍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98" y="3133732"/>
            <a:ext cx="4621660" cy="23616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07373" y="3810941"/>
            <a:ext cx="453320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기존의 단순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OOP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에서는 계좌이체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입출금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이자계산의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서비스가 각각의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OOP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로 프로그래밍 되었고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각각의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OOP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모두 기능 작동을 위해 로깅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보안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트랜잭션을 하는 코드가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구현되어있었다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그런데 계좌이체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입출금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이자계산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비즈니스 모두가 공통적으로 갖는 </a:t>
            </a:r>
            <a:r>
              <a:rPr lang="ko-KR" altLang="en-US" sz="1050" b="0" i="0" dirty="0" err="1" smtClean="0">
                <a:solidFill>
                  <a:srgbClr val="000000"/>
                </a:solidFill>
                <a:effectLst/>
                <a:latin typeface="Ubuntu Condensed"/>
              </a:rPr>
              <a:t>로직이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 있는 것을 알 수 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그렇다면 이것을 각각의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OOP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소스코드에서 제거하고 외부로 빼내 하나의 공통 모듈로 만들 수 있다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이것이 바로 기존의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OOP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에 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AOP </a:t>
            </a:r>
            <a:r>
              <a:rPr lang="ko-KR" altLang="en-US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관점을 더해 발전시킨 기법이다</a:t>
            </a:r>
            <a:r>
              <a:rPr lang="en-US" altLang="ko-KR" sz="1050" b="0" i="0" dirty="0" smtClean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endParaRPr lang="en-US" altLang="ko-KR" sz="105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7373" y="2558954"/>
            <a:ext cx="6904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공통되는 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OOP 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소스코드를 외부로 빼내 하나의 </a:t>
            </a:r>
            <a:r>
              <a:rPr lang="ko-KR" altLang="en-US" sz="1600" b="1" i="0" dirty="0" err="1" smtClean="0">
                <a:solidFill>
                  <a:srgbClr val="555555"/>
                </a:solidFill>
                <a:effectLst/>
                <a:latin typeface="Spoqa Han Sans"/>
              </a:rPr>
              <a:t>공통모듈로</a:t>
            </a:r>
            <a:r>
              <a:rPr lang="ko-KR" altLang="en-US" sz="1600" b="1" i="0" dirty="0" smtClean="0">
                <a:solidFill>
                  <a:srgbClr val="555555"/>
                </a:solidFill>
                <a:effectLst/>
                <a:latin typeface="Spoqa Han Sans"/>
              </a:rPr>
              <a:t> 만드는 기법</a:t>
            </a:r>
            <a:r>
              <a:rPr lang="en-US" altLang="ko-KR" sz="1600" b="1" i="0" dirty="0" smtClean="0">
                <a:solidFill>
                  <a:srgbClr val="555555"/>
                </a:solidFill>
                <a:effectLst/>
                <a:latin typeface="Spoqa Han Sans"/>
              </a:rPr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23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034" y="1457235"/>
            <a:ext cx="9132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/>
            </a:r>
            <a:b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</a:b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MPA(Multiple Page Application)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는 여러 개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(Single)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의 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Page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로 구성된 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Application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이다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.</a:t>
            </a:r>
            <a:endParaRPr lang="en-US" altLang="ko-KR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k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41" y="2245824"/>
            <a:ext cx="3858407" cy="431346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14631"/>
              </p:ext>
            </p:extLst>
          </p:nvPr>
        </p:nvGraphicFramePr>
        <p:xfrm>
          <a:off x="351034" y="2245824"/>
          <a:ext cx="6989104" cy="4179079"/>
        </p:xfrm>
        <a:graphic>
          <a:graphicData uri="http://schemas.openxmlformats.org/drawingml/2006/table">
            <a:tbl>
              <a:tblPr/>
              <a:tblGrid>
                <a:gridCol w="3494552">
                  <a:extLst>
                    <a:ext uri="{9D8B030D-6E8A-4147-A177-3AD203B41FA5}">
                      <a16:colId xmlns:a16="http://schemas.microsoft.com/office/drawing/2014/main" val="1885618873"/>
                    </a:ext>
                  </a:extLst>
                </a:gridCol>
                <a:gridCol w="3494552">
                  <a:extLst>
                    <a:ext uri="{9D8B030D-6E8A-4147-A177-3AD203B41FA5}">
                      <a16:colId xmlns:a16="http://schemas.microsoft.com/office/drawing/2014/main" val="3994095307"/>
                    </a:ext>
                  </a:extLst>
                </a:gridCol>
              </a:tblGrid>
              <a:tr h="211245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SPA</a:t>
                      </a:r>
                      <a:endParaRPr 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MPA</a:t>
                      </a:r>
                      <a:endParaRPr 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05321"/>
                  </a:ext>
                </a:extLst>
              </a:tr>
              <a:tr h="21124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effectLst/>
                        </a:rPr>
                        <a:t>장점</a:t>
                      </a:r>
                      <a:endParaRPr lang="ko-KR" alt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66887"/>
                  </a:ext>
                </a:extLst>
              </a:tr>
              <a:tr h="6874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뛰어난 반응성</a:t>
                      </a:r>
                      <a:r>
                        <a:rPr lang="en-US" altLang="ko-KR" sz="800" b="1">
                          <a:effectLst/>
                        </a:rPr>
                        <a:t>(</a:t>
                      </a:r>
                      <a:r>
                        <a:rPr lang="ko-KR" altLang="en-US" sz="800" b="1">
                          <a:effectLst/>
                        </a:rPr>
                        <a:t>유연한 </a:t>
                      </a:r>
                      <a:r>
                        <a:rPr lang="en-US" altLang="ko-KR" sz="800" b="1">
                          <a:effectLst/>
                        </a:rPr>
                        <a:t>UI)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반응형 다자인으로 인해 모바일 앱이나 데스크탑 앱을 사용하는 느낌을 준다</a:t>
                      </a:r>
                      <a:r>
                        <a:rPr lang="en-US" altLang="ko-KR" sz="800">
                          <a:effectLst/>
                        </a:rPr>
                        <a:t>. </a:t>
                      </a:r>
                      <a:r>
                        <a:rPr lang="ko-KR" altLang="en-US" sz="800">
                          <a:effectLst/>
                        </a:rPr>
                        <a:t>페이지상에서 무언가를 클릭 했을시 기다림 없이 즉각적인 반응이 일어난다</a:t>
                      </a:r>
                      <a:r>
                        <a:rPr lang="en-US" altLang="ko-KR" sz="80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effectLst/>
                        </a:rPr>
                        <a:t>SEO(Search Engine optimization, </a:t>
                      </a:r>
                      <a:r>
                        <a:rPr lang="ko-KR" altLang="en-US" sz="800" b="1" dirty="0">
                          <a:effectLst/>
                        </a:rPr>
                        <a:t>검색 엔진 최적화</a:t>
                      </a:r>
                      <a:r>
                        <a:rPr lang="en-US" altLang="ko-KR" sz="800" b="1" dirty="0">
                          <a:effectLst/>
                        </a:rPr>
                        <a:t>)</a:t>
                      </a:r>
                      <a:r>
                        <a:rPr lang="ko-KR" altLang="en-US" sz="800" b="1" dirty="0">
                          <a:effectLst/>
                        </a:rPr>
                        <a:t>에 유리</a:t>
                      </a:r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>
                          <a:effectLst/>
                        </a:rPr>
                        <a:t>유저가 보는 </a:t>
                      </a:r>
                      <a:r>
                        <a:rPr lang="ko-KR" altLang="en-US" sz="800" dirty="0" err="1">
                          <a:effectLst/>
                        </a:rPr>
                        <a:t>화면방식이</a:t>
                      </a:r>
                      <a:r>
                        <a:rPr lang="ko-KR" altLang="en-US" sz="800" dirty="0">
                          <a:effectLst/>
                        </a:rPr>
                        <a:t> 곧 웹 </a:t>
                      </a:r>
                      <a:r>
                        <a:rPr lang="ko-KR" altLang="en-US" sz="800" dirty="0" err="1">
                          <a:effectLst/>
                        </a:rPr>
                        <a:t>크롤러</a:t>
                      </a:r>
                      <a:r>
                        <a:rPr lang="en-US" altLang="ko-KR" sz="800" dirty="0">
                          <a:effectLst/>
                        </a:rPr>
                        <a:t>(web crawler)</a:t>
                      </a:r>
                      <a:r>
                        <a:rPr lang="ko-KR" altLang="en-US" sz="800" dirty="0">
                          <a:effectLst/>
                        </a:rPr>
                        <a:t>가 보는 방식과 같다</a:t>
                      </a:r>
                      <a:r>
                        <a:rPr lang="en-US" altLang="ko-KR" sz="800" dirty="0">
                          <a:effectLst/>
                        </a:rPr>
                        <a:t>. </a:t>
                      </a:r>
                      <a:r>
                        <a:rPr lang="ko-KR" altLang="en-US" sz="800" dirty="0">
                          <a:effectLst/>
                        </a:rPr>
                        <a:t>그로 인해 </a:t>
                      </a:r>
                      <a:r>
                        <a:rPr lang="en-US" altLang="ko-KR" sz="800" dirty="0">
                          <a:effectLst/>
                        </a:rPr>
                        <a:t>SEO</a:t>
                      </a:r>
                      <a:r>
                        <a:rPr lang="ko-KR" altLang="en-US" sz="800" dirty="0">
                          <a:effectLst/>
                        </a:rPr>
                        <a:t>에 대해 좀 더 적합하다</a:t>
                      </a:r>
                      <a:r>
                        <a:rPr lang="en-US" altLang="ko-KR" sz="800" dirty="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72964"/>
                  </a:ext>
                </a:extLst>
              </a:tr>
              <a:tr h="6874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프론트와 백앤드의 분리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백앤드와 확실히 구분되기에 백앤드부분에 관해서 걱정할 필요가 없으며 서버 사이드 코드를 작성할 필요가 없다</a:t>
                      </a:r>
                      <a:r>
                        <a:rPr lang="en-US" altLang="ko-KR" sz="800">
                          <a:effectLst/>
                        </a:rPr>
                        <a:t>. </a:t>
                      </a:r>
                      <a:r>
                        <a:rPr lang="ko-KR" altLang="en-US" sz="800">
                          <a:effectLst/>
                        </a:rPr>
                        <a:t>프론트앤더만으로도 웹사이트 완성할 수 있다</a:t>
                      </a:r>
                      <a:r>
                        <a:rPr lang="en-US" altLang="ko-KR" sz="80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넘쳐나는 자료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초보자들이 제작하기에 좋은 환경을 갖고 있다</a:t>
                      </a:r>
                      <a:r>
                        <a:rPr lang="en-US" altLang="ko-KR" sz="800">
                          <a:effectLst/>
                        </a:rPr>
                        <a:t>. SPA </a:t>
                      </a:r>
                      <a:r>
                        <a:rPr lang="ko-KR" altLang="en-US" sz="800">
                          <a:effectLst/>
                        </a:rPr>
                        <a:t>보다는 오랜 역사로 인해 튜토리얼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해결법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프레임워크등 다양한 자료들을 얻을 수 있다</a:t>
                      </a:r>
                      <a:r>
                        <a:rPr lang="en-US" altLang="ko-KR" sz="80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37339"/>
                  </a:ext>
                </a:extLst>
              </a:tr>
              <a:tr h="21124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트래픽 감소</a:t>
                      </a:r>
                      <a:endParaRPr lang="ko-KR" alt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214023"/>
                  </a:ext>
                </a:extLst>
              </a:tr>
              <a:tr h="21124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컴포넌트 재사용</a:t>
                      </a:r>
                      <a:endParaRPr lang="ko-KR" alt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39713"/>
                  </a:ext>
                </a:extLst>
              </a:tr>
              <a:tr h="21124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effectLst/>
                        </a:rPr>
                        <a:t>단점</a:t>
                      </a:r>
                      <a:endParaRPr lang="ko-KR" alt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634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초기 페이지 로딩 시간</a:t>
                      </a:r>
                      <a:br>
                        <a:rPr lang="ko-KR" altLang="en-US" sz="800" b="1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최초 로드 시 한 번에 받아오기 때문에 초기 구동 속도가 느림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다른 페이지 이동 시 새로고침</a:t>
                      </a:r>
                      <a:endParaRPr lang="ko-KR" altLang="en-US" sz="80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917351"/>
                  </a:ext>
                </a:extLst>
              </a:tr>
              <a:tr h="68749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>
                          <a:effectLst/>
                        </a:rPr>
                        <a:t>SEO(Search Engine optimization, </a:t>
                      </a:r>
                      <a:r>
                        <a:rPr lang="ko-KR" altLang="en-US" sz="800" b="1">
                          <a:effectLst/>
                        </a:rPr>
                        <a:t>검색 엔진 최적화</a:t>
                      </a:r>
                      <a:r>
                        <a:rPr lang="en-US" altLang="ko-KR" sz="800" b="1">
                          <a:effectLst/>
                        </a:rPr>
                        <a:t>)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en-US" altLang="ko-KR" sz="800">
                          <a:effectLst/>
                        </a:rPr>
                        <a:t>MPA</a:t>
                      </a:r>
                      <a:r>
                        <a:rPr lang="ko-KR" altLang="en-US" sz="800">
                          <a:effectLst/>
                        </a:rPr>
                        <a:t>보단 </a:t>
                      </a:r>
                      <a:r>
                        <a:rPr lang="en-US" altLang="ko-KR" sz="800">
                          <a:effectLst/>
                        </a:rPr>
                        <a:t>SEO</a:t>
                      </a:r>
                      <a:r>
                        <a:rPr lang="ko-KR" altLang="en-US" sz="800">
                          <a:effectLst/>
                        </a:rPr>
                        <a:t>에 대한 노출이 어렵다</a:t>
                      </a:r>
                      <a:r>
                        <a:rPr lang="en-US" altLang="ko-KR" sz="800">
                          <a:effectLst/>
                        </a:rPr>
                        <a:t>. </a:t>
                      </a:r>
                      <a:r>
                        <a:rPr lang="ko-KR" altLang="en-US" sz="800">
                          <a:effectLst/>
                        </a:rPr>
                        <a:t>비동기로 렌더링 되는 페이지로 인해 구글봇과 같은 크롤러가 웹페이지의 내용을 크롤링 하기가 어려워진다</a:t>
                      </a:r>
                      <a:r>
                        <a:rPr lang="en-US" altLang="ko-KR" sz="80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>
                          <a:effectLst/>
                        </a:rPr>
                        <a:t>느린 속도</a:t>
                      </a:r>
                      <a:r>
                        <a:rPr lang="ko-KR" altLang="en-US" sz="800">
                          <a:effectLst/>
                        </a:rPr>
                        <a:t/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요청이 들어올 때마다 페이지를 새로 패치해야 하기에 페이지 로딩 시간이 발생한다</a:t>
                      </a:r>
                      <a:r>
                        <a:rPr lang="en-US" altLang="ko-KR" sz="800">
                          <a:effectLst/>
                        </a:rPr>
                        <a:t>. </a:t>
                      </a:r>
                      <a:r>
                        <a:rPr lang="ko-KR" altLang="en-US" sz="800">
                          <a:effectLst/>
                        </a:rPr>
                        <a:t>그로인해 속도가 느려진다</a:t>
                      </a:r>
                      <a:r>
                        <a:rPr lang="en-US" altLang="ko-KR" sz="800">
                          <a:effectLst/>
                        </a:rPr>
                        <a:t>. </a:t>
                      </a:r>
                      <a:r>
                        <a:rPr lang="ko-KR" altLang="en-US" sz="800">
                          <a:effectLst/>
                        </a:rPr>
                        <a:t>모든 페이지가 로드 될 때 까지 기다려야하기에 유저 친화적이지가 않다</a:t>
                      </a:r>
                      <a:r>
                        <a:rPr lang="en-US" altLang="ko-KR" sz="80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839580"/>
                  </a:ext>
                </a:extLst>
              </a:tr>
              <a:tr h="68749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>
                          <a:effectLst/>
                        </a:rPr>
                        <a:t>JavaScript </a:t>
                      </a:r>
                      <a:r>
                        <a:rPr lang="ko-KR" altLang="en-US" sz="800" b="1" dirty="0">
                          <a:effectLst/>
                        </a:rPr>
                        <a:t>필수</a:t>
                      </a:r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en-US" altLang="ko-KR" sz="800" dirty="0">
                          <a:effectLst/>
                        </a:rPr>
                        <a:t>JavaScript</a:t>
                      </a:r>
                      <a:r>
                        <a:rPr lang="ko-KR" altLang="en-US" sz="800" dirty="0">
                          <a:effectLst/>
                        </a:rPr>
                        <a:t>를 알지 못한다면 </a:t>
                      </a:r>
                      <a:r>
                        <a:rPr lang="en-US" altLang="ko-KR" sz="800" dirty="0">
                          <a:effectLst/>
                        </a:rPr>
                        <a:t>SPA</a:t>
                      </a:r>
                      <a:r>
                        <a:rPr lang="ko-KR" altLang="en-US" sz="800" dirty="0">
                          <a:effectLst/>
                        </a:rPr>
                        <a:t>를 구현할 수 없다</a:t>
                      </a:r>
                      <a:r>
                        <a:rPr lang="en-US" altLang="ko-KR" sz="800" dirty="0">
                          <a:effectLst/>
                        </a:rPr>
                        <a:t>. </a:t>
                      </a:r>
                      <a:r>
                        <a:rPr lang="ko-KR" altLang="en-US" sz="800" dirty="0">
                          <a:effectLst/>
                        </a:rPr>
                        <a:t>자바스크립트에 관한 지식이 있어야만 </a:t>
                      </a:r>
                      <a:r>
                        <a:rPr lang="en-US" altLang="ko-KR" sz="800" dirty="0">
                          <a:effectLst/>
                        </a:rPr>
                        <a:t>SPA</a:t>
                      </a:r>
                      <a:r>
                        <a:rPr lang="ko-KR" altLang="en-US" sz="800" dirty="0">
                          <a:effectLst/>
                        </a:rPr>
                        <a:t>를 </a:t>
                      </a:r>
                      <a:r>
                        <a:rPr lang="ko-KR" altLang="en-US" sz="800" dirty="0" err="1">
                          <a:effectLst/>
                        </a:rPr>
                        <a:t>만들수</a:t>
                      </a:r>
                      <a:r>
                        <a:rPr lang="ko-KR" altLang="en-US" sz="800" dirty="0">
                          <a:effectLst/>
                        </a:rPr>
                        <a:t> 있다</a:t>
                      </a:r>
                      <a:r>
                        <a:rPr lang="en-US" altLang="ko-KR" sz="800" dirty="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1" dirty="0" err="1">
                          <a:effectLst/>
                        </a:rPr>
                        <a:t>Fontend</a:t>
                      </a:r>
                      <a:r>
                        <a:rPr lang="ko-KR" altLang="en-US" sz="800" b="1" dirty="0">
                          <a:effectLst/>
                        </a:rPr>
                        <a:t>와 </a:t>
                      </a:r>
                      <a:r>
                        <a:rPr lang="en-US" altLang="ko-KR" sz="800" b="1" dirty="0">
                          <a:effectLst/>
                        </a:rPr>
                        <a:t>Backend</a:t>
                      </a:r>
                      <a:r>
                        <a:rPr lang="ko-KR" altLang="en-US" sz="800" b="1" dirty="0">
                          <a:effectLst/>
                        </a:rPr>
                        <a:t>의 연관이 밀접하다</a:t>
                      </a:r>
                      <a:r>
                        <a:rPr lang="en-US" altLang="ko-KR" sz="800" b="1" dirty="0"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effectLst/>
                        </a:rPr>
                        <a:t>연결성</a:t>
                      </a:r>
                      <a:r>
                        <a:rPr lang="en-US" altLang="ko-KR" sz="800" b="1" dirty="0">
                          <a:effectLst/>
                        </a:rPr>
                        <a:t>)</a:t>
                      </a:r>
                      <a:r>
                        <a:rPr lang="ko-KR" altLang="en-US" sz="800" dirty="0">
                          <a:effectLst/>
                        </a:rPr>
                        <a:t/>
                      </a:r>
                      <a:br>
                        <a:rPr lang="ko-KR" altLang="en-US" sz="800" dirty="0">
                          <a:effectLst/>
                        </a:rPr>
                      </a:br>
                      <a:r>
                        <a:rPr lang="ko-KR" altLang="en-US" sz="800" dirty="0">
                          <a:effectLst/>
                        </a:rPr>
                        <a:t>프론트와 </a:t>
                      </a:r>
                      <a:r>
                        <a:rPr lang="ko-KR" altLang="en-US" sz="800" dirty="0" err="1">
                          <a:effectLst/>
                        </a:rPr>
                        <a:t>백앤드가</a:t>
                      </a:r>
                      <a:r>
                        <a:rPr lang="ko-KR" altLang="en-US" sz="800" dirty="0">
                          <a:effectLst/>
                        </a:rPr>
                        <a:t> 확연히 분리되지 않고 서로 엮여 있다</a:t>
                      </a:r>
                      <a:r>
                        <a:rPr lang="en-US" altLang="ko-KR" sz="800" dirty="0">
                          <a:effectLst/>
                        </a:rPr>
                        <a:t>. </a:t>
                      </a:r>
                      <a:r>
                        <a:rPr lang="ko-KR" altLang="en-US" sz="800" dirty="0" err="1">
                          <a:effectLst/>
                        </a:rPr>
                        <a:t>그로인해</a:t>
                      </a:r>
                      <a:r>
                        <a:rPr lang="ko-KR" altLang="en-US" sz="800" dirty="0">
                          <a:effectLst/>
                        </a:rPr>
                        <a:t> </a:t>
                      </a:r>
                      <a:r>
                        <a:rPr lang="ko-KR" altLang="en-US" sz="800" dirty="0" err="1">
                          <a:effectLst/>
                        </a:rPr>
                        <a:t>서버쪽</a:t>
                      </a:r>
                      <a:r>
                        <a:rPr lang="ko-KR" altLang="en-US" sz="800" dirty="0">
                          <a:effectLst/>
                        </a:rPr>
                        <a:t> 언어와 클라이언트쪽 언어가 모두 필요하다</a:t>
                      </a:r>
                      <a:r>
                        <a:rPr lang="en-US" altLang="ko-KR" sz="800" dirty="0">
                          <a:effectLst/>
                        </a:rPr>
                        <a:t>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7902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1034" y="630981"/>
            <a:ext cx="7205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SPA(Single Page Application)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는 한 개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(Single)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의 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Page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로 구성된 </a:t>
            </a:r>
            <a:r>
              <a:rPr lang="en-US" altLang="ko-KR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Application</a:t>
            </a:r>
            <a:r>
              <a:rPr lang="ko-KR" altLang="en-US" sz="1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kr"/>
              </a:rPr>
              <a:t>이다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8297" y="1214176"/>
            <a:ext cx="533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5717" y="6913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KR"/>
              </a:rPr>
              <a:t>CSR(</a:t>
            </a:r>
            <a:r>
              <a:rPr lang="en-US" altLang="ko-KR" b="1" i="0" dirty="0" err="1" smtClean="0">
                <a:solidFill>
                  <a:srgbClr val="000000"/>
                </a:solidFill>
                <a:effectLst/>
                <a:latin typeface="Noto Sans KR"/>
              </a:rPr>
              <a:t>Clent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KR"/>
              </a:rPr>
              <a:t>-Side Rendering)</a:t>
            </a:r>
            <a:endParaRPr lang="ko-KR" altLang="en-US" b="0" i="0" dirty="0" smtClean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2518828"/>
            <a:ext cx="4767777" cy="36150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55717" y="1145195"/>
            <a:ext cx="3307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i="0" dirty="0" smtClean="0">
                <a:solidFill>
                  <a:srgbClr val="EE2323"/>
                </a:solidFill>
                <a:effectLst/>
                <a:latin typeface="Noto Sans KR"/>
              </a:rPr>
              <a:t>클라이언트 단에서 렌더링을 하는 방식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55717" y="1651640"/>
            <a:ext cx="399010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KR"/>
              </a:rPr>
              <a:t>브라우저상에서 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HTML, JS 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KR"/>
              </a:rPr>
              <a:t>등 렌더링을 위해 필요한 것들을 모두 다운로드하고 렌더링한다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KR"/>
              </a:rPr>
              <a:t>이후에 필요한 데이터만 서버에 요청해서 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JS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KR"/>
              </a:rPr>
              <a:t>로 동적으로 처리한다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sz="105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3827" y="691378"/>
            <a:ext cx="3316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KR"/>
              </a:rPr>
              <a:t>SSR(Server-Side Rendering)</a:t>
            </a:r>
            <a:endParaRPr lang="ko-KR" altLang="en-US" b="0" i="0" dirty="0" smtClean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16" y="2605392"/>
            <a:ext cx="4924908" cy="33714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73827" y="1145195"/>
            <a:ext cx="5228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 smtClean="0">
                <a:solidFill>
                  <a:srgbClr val="EE2323"/>
                </a:solidFill>
                <a:effectLst/>
                <a:latin typeface="Noto Sans KR"/>
              </a:rPr>
              <a:t>서버상에서 렌더링을 마치고 클라이언트는 이것을 받아서 실행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090453" y="1651640"/>
            <a:ext cx="51649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KR"/>
              </a:rPr>
              <a:t>전통적인 웹 애플리케이션의 동작 방식이다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.</a:t>
            </a:r>
            <a:r>
              <a:rPr lang="en-US" altLang="ko-KR" sz="1050" dirty="0" smtClean="0">
                <a:solidFill>
                  <a:srgbClr val="666666"/>
                </a:solidFill>
                <a:latin typeface="Noto Sans KR"/>
              </a:rPr>
              <a:t> 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CSR</a:t>
            </a:r>
            <a:r>
              <a:rPr lang="ko-KR" altLang="en-US" sz="1050" b="0" i="0" dirty="0" smtClean="0">
                <a:solidFill>
                  <a:srgbClr val="666666"/>
                </a:solidFill>
                <a:effectLst/>
                <a:latin typeface="Noto Sans KR"/>
              </a:rPr>
              <a:t>과 달리 페이지를 처음 접속할 때만이 아니라 다른 페이지로 이동할 때마다 새로 고침이 일어난다</a:t>
            </a:r>
            <a:r>
              <a:rPr lang="en-US" altLang="ko-KR" sz="1050" b="0" i="0" dirty="0" smtClean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sz="105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176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0347" y="17381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KR"/>
              </a:rPr>
              <a:t>CSR(</a:t>
            </a:r>
            <a:r>
              <a:rPr lang="en-US" altLang="ko-KR" b="1" i="0" dirty="0" err="1" smtClean="0">
                <a:solidFill>
                  <a:srgbClr val="000000"/>
                </a:solidFill>
                <a:effectLst/>
                <a:latin typeface="Noto Sans KR"/>
              </a:rPr>
              <a:t>Clent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KR"/>
              </a:rPr>
              <a:t>-Side Rendering)</a:t>
            </a:r>
            <a:endParaRPr lang="ko-KR" altLang="en-US" b="0" i="0" dirty="0" smtClean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43746" y="1723577"/>
            <a:ext cx="3316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000000"/>
                </a:solidFill>
                <a:effectLst/>
                <a:latin typeface="Noto Sans KR"/>
              </a:rPr>
              <a:t>SSR(Server-Side Rendering)</a:t>
            </a:r>
            <a:endParaRPr lang="ko-KR" altLang="en-US" b="0" i="0" dirty="0" smtClean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66267" y="2418114"/>
            <a:ext cx="1986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666666"/>
                </a:solidFill>
                <a:latin typeface="Noto Sans KR"/>
              </a:rPr>
              <a:t>웹페이지를</a:t>
            </a:r>
            <a:r>
              <a:rPr lang="ko-KR" altLang="en-US" sz="1200" b="1" dirty="0" smtClean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sz="1200" b="1" dirty="0">
                <a:solidFill>
                  <a:srgbClr val="666666"/>
                </a:solidFill>
                <a:latin typeface="Noto Sans KR"/>
              </a:rPr>
              <a:t>로딩하는 시간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4108" y="2887774"/>
            <a:ext cx="40732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66666"/>
                </a:solidFill>
                <a:latin typeface="Noto Sans KR"/>
              </a:rPr>
              <a:t>CSR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의 경우 </a:t>
            </a:r>
            <a:r>
              <a:rPr lang="en-US" altLang="ko-KR" sz="1050" dirty="0">
                <a:solidFill>
                  <a:srgbClr val="666666"/>
                </a:solidFill>
                <a:latin typeface="Noto Sans KR"/>
              </a:rPr>
              <a:t>HTML, CSS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와 모든 스크립트들을 한 번에 불러온다</a:t>
            </a:r>
            <a:r>
              <a:rPr lang="en-US" altLang="ko-KR" sz="1050" dirty="0">
                <a:solidFill>
                  <a:srgbClr val="666666"/>
                </a:solidFill>
                <a:latin typeface="Noto Sans KR"/>
              </a:rPr>
              <a:t>. 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7284711" y="2875396"/>
            <a:ext cx="3778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SSR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은 필요한 부분의 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HTML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과 스크립트만 불러오게 된다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767891" y="288340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WIN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654" y="2868013"/>
            <a:ext cx="549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LOSE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4044" y="3364029"/>
            <a:ext cx="1370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666666"/>
                </a:solidFill>
                <a:latin typeface="Noto Sans KR"/>
              </a:rPr>
              <a:t>나머지 로딩 시간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4108" y="3768882"/>
            <a:ext cx="3368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666666"/>
                </a:solidFill>
                <a:latin typeface="Noto Sans KR"/>
              </a:rPr>
              <a:t>CSR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은 이미 첫 페이지 </a:t>
            </a:r>
            <a:r>
              <a:rPr lang="ko-KR" altLang="en-US" sz="1050" dirty="0" err="1">
                <a:solidFill>
                  <a:srgbClr val="666666"/>
                </a:solidFill>
                <a:latin typeface="Noto Sans KR"/>
              </a:rPr>
              <a:t>로딩할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 때 나머지 부분을 </a:t>
            </a:r>
            <a:r>
              <a:rPr lang="ko-KR" altLang="en-US" sz="1050" dirty="0" smtClean="0">
                <a:solidFill>
                  <a:srgbClr val="666666"/>
                </a:solidFill>
                <a:latin typeface="Noto Sans KR"/>
              </a:rPr>
              <a:t>구성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4807344" y="375734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WIN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79570" y="3762039"/>
            <a:ext cx="40451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66666"/>
                </a:solidFill>
                <a:latin typeface="Noto Sans KR"/>
              </a:rPr>
              <a:t>SSR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은 첫 페이지를 </a:t>
            </a:r>
            <a:r>
              <a:rPr lang="ko-KR" altLang="en-US" sz="1050" dirty="0" err="1">
                <a:solidFill>
                  <a:srgbClr val="666666"/>
                </a:solidFill>
                <a:latin typeface="Noto Sans KR"/>
              </a:rPr>
              <a:t>로딩한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 과정을 </a:t>
            </a:r>
            <a:r>
              <a:rPr lang="ko-KR" altLang="en-US" sz="1050" b="1" dirty="0">
                <a:solidFill>
                  <a:srgbClr val="666666"/>
                </a:solidFill>
                <a:latin typeface="Noto Sans KR"/>
              </a:rPr>
              <a:t>정확하게</a:t>
            </a:r>
            <a:r>
              <a:rPr lang="ko-KR" altLang="en-US" sz="1050" dirty="0">
                <a:solidFill>
                  <a:srgbClr val="666666"/>
                </a:solidFill>
                <a:latin typeface="Noto Sans KR"/>
              </a:rPr>
              <a:t> 다시 실행한다</a:t>
            </a:r>
            <a:r>
              <a:rPr lang="en-US" altLang="ko-KR" sz="1050" dirty="0">
                <a:solidFill>
                  <a:srgbClr val="666666"/>
                </a:solidFill>
                <a:latin typeface="Noto Sans KR"/>
              </a:rPr>
              <a:t>. 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6767891" y="3750291"/>
            <a:ext cx="549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LOSE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4957" y="4462252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666666"/>
                </a:solidFill>
                <a:latin typeface="Noto Sans KR"/>
              </a:rPr>
              <a:t>서버 자원 사용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430390" y="4741376"/>
            <a:ext cx="35301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666666"/>
                </a:solidFill>
                <a:latin typeface="Noto Sans KR"/>
              </a:rPr>
              <a:t>SSR</a:t>
            </a:r>
            <a:r>
              <a:rPr lang="ko-KR" altLang="en-US" sz="1050" dirty="0" smtClean="0">
                <a:solidFill>
                  <a:srgbClr val="666666"/>
                </a:solidFill>
                <a:latin typeface="Noto Sans KR"/>
              </a:rPr>
              <a:t>은 매번 서버에 요청을하기때문에 자원을 많이 사용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734108" y="4766492"/>
            <a:ext cx="32720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CSR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은 서버에 요청하는 수가 적어 </a:t>
            </a:r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자원소모가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 적음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7891" y="4739251"/>
            <a:ext cx="549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LOSE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7344" y="475495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WIN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4138" y="2364022"/>
            <a:ext cx="492390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DOM(Document Object Model)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은 웹 페이지에 대한 인터페이스입니다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기본적으로 여러 프로그램들이 페이지의 콘텐츠 및 구조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그리고 스타일을 읽고 조작할 수 있도록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API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를 제공합니다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</a:t>
            </a:r>
            <a:endParaRPr lang="ko-KR" altLang="en-US" sz="1050" b="0" i="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38" y="4095578"/>
            <a:ext cx="492390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문서 객체 모델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즉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DOM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은 웹 페이지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(HTML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이나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XML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문서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)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의 콘텐츠 및 구조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그리고 스타일 요소를 구조화 시켜 표현하여 프로그래밍 언어가 해당 문서에 접근하여 읽고 조작할 수 있도록 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API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를 제공하는 일종의 인터페이스입니다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. 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즉 자바스크립트 같은 </a:t>
            </a:r>
            <a:r>
              <a:rPr lang="ko-KR" altLang="en-US" sz="1050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스크립팅</a:t>
            </a:r>
            <a:r>
              <a:rPr lang="ko-KR" altLang="en-US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 언어가 쉽게 웹 페이지에 접근하여 조작할 수 있게끔 연결시켜주는 역할을 담당합니다</a:t>
            </a:r>
            <a:r>
              <a:rPr lang="en-US" altLang="ko-KR" sz="105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.</a:t>
            </a:r>
            <a:endParaRPr lang="en-US" altLang="ko-KR" sz="105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97" t="6534" r="3680" b="10643"/>
          <a:stretch/>
        </p:blipFill>
        <p:spPr>
          <a:xfrm>
            <a:off x="6358107" y="2021671"/>
            <a:ext cx="4944572" cy="28910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4138" y="1824761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Roboto Slab"/>
              </a:rPr>
              <a:t>DOM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Roboto Slab"/>
              </a:rPr>
              <a:t>은 정확히 무엇일까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Roboto Slab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4138" y="3576617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KR"/>
              </a:rPr>
              <a:t>DOM (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KR"/>
              </a:rPr>
              <a:t>문서 객체 모델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KR"/>
              </a:rPr>
              <a:t>)</a:t>
            </a:r>
            <a:r>
              <a:rPr lang="ko-KR" altLang="en-US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KR"/>
              </a:rPr>
              <a:t>이란</a:t>
            </a:r>
            <a:r>
              <a:rPr lang="en-US" altLang="ko-KR" b="1" i="0" dirty="0" smtClean="0">
                <a:solidFill>
                  <a:schemeClr val="bg2">
                    <a:lumMod val="50000"/>
                  </a:schemeClr>
                </a:solidFill>
                <a:effectLst/>
                <a:latin typeface="Noto Sans K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97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1221</Words>
  <Application>Microsoft Office PowerPoint</Application>
  <PresentationFormat>와이드스크린</PresentationFormat>
  <Paragraphs>130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4" baseType="lpstr">
      <vt:lpstr>AppleSDGothicNeo</vt:lpstr>
      <vt:lpstr>-apple-system</vt:lpstr>
      <vt:lpstr>Arial Unicode MS</vt:lpstr>
      <vt:lpstr>inherit</vt:lpstr>
      <vt:lpstr>Jeju Gothic</vt:lpstr>
      <vt:lpstr>Noto Sans Demilight</vt:lpstr>
      <vt:lpstr>Noto Sans KR</vt:lpstr>
      <vt:lpstr>notokr</vt:lpstr>
      <vt:lpstr>Roboto Slab</vt:lpstr>
      <vt:lpstr>Spoqa Han Sans</vt:lpstr>
      <vt:lpstr>Spoqa Han Sans Neo</vt:lpstr>
      <vt:lpstr>Ubuntu Condensed</vt:lpstr>
      <vt:lpstr>돋움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504</cp:lastModifiedBy>
  <cp:revision>21</cp:revision>
  <dcterms:created xsi:type="dcterms:W3CDTF">2023-04-28T00:48:55Z</dcterms:created>
  <dcterms:modified xsi:type="dcterms:W3CDTF">2023-04-28T03:18:48Z</dcterms:modified>
</cp:coreProperties>
</file>