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9" r:id="rId6"/>
    <p:sldId id="270" r:id="rId7"/>
    <p:sldId id="271" r:id="rId8"/>
    <p:sldId id="280" r:id="rId9"/>
    <p:sldId id="260" r:id="rId10"/>
    <p:sldId id="272" r:id="rId11"/>
    <p:sldId id="261" r:id="rId12"/>
    <p:sldId id="262" r:id="rId13"/>
    <p:sldId id="273" r:id="rId14"/>
    <p:sldId id="274" r:id="rId15"/>
    <p:sldId id="275" r:id="rId16"/>
    <p:sldId id="276" r:id="rId17"/>
    <p:sldId id="277" r:id="rId18"/>
    <p:sldId id="278" r:id="rId19"/>
    <p:sldId id="263" r:id="rId20"/>
    <p:sldId id="264" r:id="rId21"/>
    <p:sldId id="279" r:id="rId22"/>
  </p:sldIdLst>
  <p:sldSz cx="12192000" cy="6858000"/>
  <p:notesSz cx="6858000" cy="9144000"/>
  <p:embeddedFontLst>
    <p:embeddedFont>
      <p:font typeface="나눔스퀘어 네오 Regular" panose="00000500000000000000" pitchFamily="2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409"/>
    <a:srgbClr val="EFEFFF"/>
    <a:srgbClr val="442777"/>
    <a:srgbClr val="1F1236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4C9E-F611-44FF-A32A-7497071657C6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6AF9-42EA-4571-AB59-330C5C67D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01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4C9E-F611-44FF-A32A-7497071657C6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6AF9-42EA-4571-AB59-330C5C67D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83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4C9E-F611-44FF-A32A-7497071657C6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6AF9-42EA-4571-AB59-330C5C67D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30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4C9E-F611-44FF-A32A-7497071657C6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6AF9-42EA-4571-AB59-330C5C67D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4C9E-F611-44FF-A32A-7497071657C6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6AF9-42EA-4571-AB59-330C5C67D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4C9E-F611-44FF-A32A-7497071657C6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6AF9-42EA-4571-AB59-330C5C67D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25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4C9E-F611-44FF-A32A-7497071657C6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6AF9-42EA-4571-AB59-330C5C67D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73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4C9E-F611-44FF-A32A-7497071657C6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6AF9-42EA-4571-AB59-330C5C67D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25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4C9E-F611-44FF-A32A-7497071657C6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6AF9-42EA-4571-AB59-330C5C67D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14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4C9E-F611-44FF-A32A-7497071657C6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6AF9-42EA-4571-AB59-330C5C67D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48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4C9E-F611-44FF-A32A-7497071657C6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6AF9-42EA-4571-AB59-330C5C67D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2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34C9E-F611-44FF-A32A-7497071657C6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96AF9-42EA-4571-AB59-330C5C67D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37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77" y="2380627"/>
            <a:ext cx="2910846" cy="9052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28597" y="3759598"/>
            <a:ext cx="233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나눔스퀘어 네오 Regular" panose="00000500000000000000" pitchFamily="2" charset="-127"/>
                <a:cs typeface="Arial" panose="020B0604020202020204" pitchFamily="34" charset="0"/>
              </a:rPr>
              <a:t>Mini Team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나눔스퀘어 네오 Regular" panose="00000500000000000000" pitchFamily="2" charset="-127"/>
                <a:cs typeface="Arial" panose="020B0604020202020204" pitchFamily="34" charset="0"/>
              </a:rPr>
              <a:t>Project 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나눔스퀘어 네오 Regular" panose="00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2428" y="4128930"/>
            <a:ext cx="15071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정소연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유슬비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백한결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김성봉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63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232044"/>
              </p:ext>
            </p:extLst>
          </p:nvPr>
        </p:nvGraphicFramePr>
        <p:xfrm>
          <a:off x="598204" y="2083158"/>
          <a:ext cx="11058255" cy="393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1651">
                  <a:extLst>
                    <a:ext uri="{9D8B030D-6E8A-4147-A177-3AD203B41FA5}">
                      <a16:colId xmlns:a16="http://schemas.microsoft.com/office/drawing/2014/main" val="1430046301"/>
                    </a:ext>
                  </a:extLst>
                </a:gridCol>
                <a:gridCol w="2211651">
                  <a:extLst>
                    <a:ext uri="{9D8B030D-6E8A-4147-A177-3AD203B41FA5}">
                      <a16:colId xmlns:a16="http://schemas.microsoft.com/office/drawing/2014/main" val="1381648597"/>
                    </a:ext>
                  </a:extLst>
                </a:gridCol>
                <a:gridCol w="2211651">
                  <a:extLst>
                    <a:ext uri="{9D8B030D-6E8A-4147-A177-3AD203B41FA5}">
                      <a16:colId xmlns:a16="http://schemas.microsoft.com/office/drawing/2014/main" val="800266394"/>
                    </a:ext>
                  </a:extLst>
                </a:gridCol>
                <a:gridCol w="2211651">
                  <a:extLst>
                    <a:ext uri="{9D8B030D-6E8A-4147-A177-3AD203B41FA5}">
                      <a16:colId xmlns:a16="http://schemas.microsoft.com/office/drawing/2014/main" val="1901805598"/>
                    </a:ext>
                  </a:extLst>
                </a:gridCol>
                <a:gridCol w="2211651">
                  <a:extLst>
                    <a:ext uri="{9D8B030D-6E8A-4147-A177-3AD203B41FA5}">
                      <a16:colId xmlns:a16="http://schemas.microsoft.com/office/drawing/2014/main" val="1633857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날짜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유슬비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백한결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정소연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김성봉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161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01/31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주제 선정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역할 분담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주제 선정 / 역할 분담</a:t>
                      </a:r>
                    </a:p>
                    <a:p>
                      <a:pPr algn="l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/>
                        <a:t>팀별</a:t>
                      </a:r>
                      <a:r>
                        <a:rPr lang="ko-KR" altLang="en-US" sz="1100" dirty="0" smtClean="0"/>
                        <a:t> 주제 정하기 </a:t>
                      </a:r>
                      <a:r>
                        <a:rPr lang="en-US" altLang="ko-KR" sz="1100" dirty="0" smtClean="0"/>
                        <a:t>/ </a:t>
                      </a:r>
                      <a:r>
                        <a:rPr lang="ko-KR" altLang="en-US" sz="1100" dirty="0" smtClean="0"/>
                        <a:t>역할 분담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주제 선정 / 역할 분담</a:t>
                      </a:r>
                    </a:p>
                    <a:p>
                      <a:pPr algn="l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06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02/01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스토어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HTML , CSS </a:t>
                      </a:r>
                    </a:p>
                    <a:p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스토어배너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카테고리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제품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장바구니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주문결과확인용모달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main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페이지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div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구역설정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및 배분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/>
                        <a:t>화면설계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/ </a:t>
                      </a:r>
                      <a:r>
                        <a:rPr lang="ko-KR" altLang="en-US" sz="1100" dirty="0" err="1" smtClean="0"/>
                        <a:t>영화목록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[</a:t>
                      </a:r>
                      <a:r>
                        <a:rPr lang="ko-KR" altLang="en-US" sz="1100" dirty="0" err="1" smtClean="0"/>
                        <a:t>현재상영작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err="1" smtClean="0"/>
                        <a:t>상영예정작</a:t>
                      </a:r>
                      <a:r>
                        <a:rPr lang="ko-KR" altLang="en-US" sz="1100" dirty="0" smtClean="0"/>
                        <a:t> 출력</a:t>
                      </a:r>
                      <a:r>
                        <a:rPr lang="en-US" altLang="ko-KR" sz="1100" dirty="0" smtClean="0"/>
                        <a:t>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Git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리포지터리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생성 및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브랜치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생성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구조설계</a:t>
                      </a:r>
                      <a:endParaRPr lang="en-US" altLang="ko-KR" sz="11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68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02/02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스토어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JS </a:t>
                      </a:r>
                    </a:p>
                    <a:p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제품객체에서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카테고리별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제품출력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선택제품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장바구니담기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주문정보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출력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메인페이지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내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header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footer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html,css코드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작성</a:t>
                      </a:r>
                    </a:p>
                    <a:p>
                      <a:pPr algn="l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/>
                        <a:t>화면설계도</a:t>
                      </a:r>
                      <a:r>
                        <a:rPr lang="ko-KR" altLang="en-US" sz="1100" dirty="0" smtClean="0"/>
                        <a:t> 작성 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err="1" smtClean="0"/>
                        <a:t>영화목록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[</a:t>
                      </a:r>
                      <a:r>
                        <a:rPr lang="en-US" altLang="ko-KR" sz="1100" dirty="0" err="1" smtClean="0"/>
                        <a:t>css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err="1" smtClean="0"/>
                        <a:t>추가작성</a:t>
                      </a:r>
                      <a:r>
                        <a:rPr lang="en-US" altLang="ko-KR" sz="1100" dirty="0" smtClean="0"/>
                        <a:t>] , </a:t>
                      </a:r>
                      <a:r>
                        <a:rPr lang="ko-KR" altLang="en-US" sz="1100" dirty="0" smtClean="0"/>
                        <a:t>영화 예매 </a:t>
                      </a:r>
                      <a:r>
                        <a:rPr lang="en-US" altLang="ko-KR" sz="1100" dirty="0" smtClean="0"/>
                        <a:t>[ </a:t>
                      </a:r>
                      <a:r>
                        <a:rPr lang="ko-KR" altLang="en-US" sz="1100" dirty="0" smtClean="0"/>
                        <a:t>선택 </a:t>
                      </a:r>
                      <a:r>
                        <a:rPr lang="ko-KR" altLang="en-US" sz="1100" dirty="0" err="1" smtClean="0"/>
                        <a:t>영화별</a:t>
                      </a:r>
                      <a:r>
                        <a:rPr lang="ko-KR" altLang="en-US" sz="1100" dirty="0" smtClean="0"/>
                        <a:t> 정보 출력</a:t>
                      </a:r>
                      <a:r>
                        <a:rPr lang="en-US" altLang="ko-KR" sz="1100" dirty="0" smtClean="0"/>
                        <a:t>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메인페이지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내 본문 컨텐츠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html/</a:t>
                      </a:r>
                      <a:r>
                        <a:rPr lang="en-US" altLang="ko-KR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css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작업</a:t>
                      </a:r>
                      <a:endParaRPr lang="en-US" altLang="ko-KR" sz="11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l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2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02/03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마이페이지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HTML , CSS </a:t>
                      </a:r>
                    </a:p>
                    <a:p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프로필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예매내역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구매내역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js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및 고객센터 게시판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html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css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부트스크랩으로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영화 예매 </a:t>
                      </a:r>
                      <a:r>
                        <a:rPr lang="en-US" altLang="ko-KR" sz="1100" dirty="0" smtClean="0"/>
                        <a:t>[</a:t>
                      </a:r>
                      <a:r>
                        <a:rPr lang="ko-KR" altLang="en-US" sz="1100" dirty="0" err="1" smtClean="0"/>
                        <a:t>상영시간표</a:t>
                      </a:r>
                      <a:r>
                        <a:rPr lang="ko-KR" altLang="en-US" sz="1100" dirty="0" smtClean="0"/>
                        <a:t> 출력</a:t>
                      </a:r>
                      <a:r>
                        <a:rPr lang="en-US" altLang="ko-KR" sz="1100" dirty="0" smtClean="0"/>
                        <a:t>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Html/</a:t>
                      </a:r>
                      <a:r>
                        <a:rPr lang="en-US" altLang="ko-KR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css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작업물을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기반으로 스크립트 작업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영화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스토어상품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이벤트배너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반복출력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4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02/06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마이페이지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JS </a:t>
                      </a:r>
                    </a:p>
                    <a:p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예매내역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구매내역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객체출력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header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footer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수정 및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링크점검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</a:t>
                      </a:r>
                    </a:p>
                    <a:p>
                      <a:pPr algn="l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영화 예매 </a:t>
                      </a:r>
                      <a:r>
                        <a:rPr lang="en-US" altLang="ko-KR" sz="1100" dirty="0" smtClean="0"/>
                        <a:t>[ </a:t>
                      </a:r>
                      <a:r>
                        <a:rPr lang="ko-KR" altLang="en-US" sz="1100" dirty="0" smtClean="0"/>
                        <a:t>예매 내역 </a:t>
                      </a:r>
                      <a:r>
                        <a:rPr lang="ko-KR" altLang="en-US" sz="1100" dirty="0" err="1" smtClean="0"/>
                        <a:t>모달</a:t>
                      </a:r>
                      <a:r>
                        <a:rPr lang="ko-KR" altLang="en-US" sz="1100" dirty="0" smtClean="0"/>
                        <a:t> 내용 출력</a:t>
                      </a:r>
                      <a:r>
                        <a:rPr lang="en-US" altLang="ko-KR" sz="1100" dirty="0" smtClean="0"/>
                        <a:t>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로그인페이지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html/</a:t>
                      </a:r>
                      <a:r>
                        <a:rPr lang="en-US" altLang="ko-KR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css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/</a:t>
                      </a:r>
                      <a:r>
                        <a:rPr lang="en-US" altLang="ko-KR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js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작업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로그인페이지 각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탭에따른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내용물 전환 및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class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추가로 선택한 탭 강조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285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02/07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/>
                        <a:t>최종발표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최종 점검 및 수정작업</a:t>
                      </a:r>
                    </a:p>
                    <a:p>
                      <a:pPr algn="l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최종 발표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최종 점검 및 수정 </a:t>
                      </a:r>
                      <a:r>
                        <a:rPr lang="en-US" altLang="ko-KR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ppt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작업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/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발표준비</a:t>
                      </a:r>
                      <a:endParaRPr lang="ko-KR" altLang="en-US" sz="11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83784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493200" y="1457867"/>
            <a:ext cx="5245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일정</a:t>
            </a:r>
            <a:endParaRPr lang="ko-KR" alt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0340" y="1544644"/>
            <a:ext cx="45719" cy="134222"/>
          </a:xfrm>
          <a:prstGeom prst="rect">
            <a:avLst/>
          </a:prstGeom>
          <a:solidFill>
            <a:srgbClr val="44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03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3434788" y="1544644"/>
            <a:ext cx="2918780" cy="2133491"/>
            <a:chOff x="6924837" y="1914858"/>
            <a:chExt cx="1853196" cy="1354599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924838" y="1914858"/>
              <a:ext cx="1853195" cy="1354599"/>
            </a:xfrm>
            <a:prstGeom prst="roundRect">
              <a:avLst>
                <a:gd name="adj" fmla="val 4397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929992" y="2015208"/>
              <a:ext cx="490054" cy="431800"/>
            </a:xfrm>
            <a:prstGeom prst="roundRect">
              <a:avLst>
                <a:gd name="adj" fmla="val 14706"/>
              </a:avLst>
            </a:prstGeom>
            <a:solidFill>
              <a:srgbClr val="442777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20046" y="230740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login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8582660" y="1935546"/>
              <a:ext cx="175808" cy="168771"/>
              <a:chOff x="8212615" y="1181817"/>
              <a:chExt cx="241820" cy="232137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8227171" y="1211519"/>
                <a:ext cx="227264" cy="202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 smtClean="0"/>
                  <a:t>X</a:t>
                </a:r>
                <a:endParaRPr lang="ko-KR" altLang="en-US" sz="700" dirty="0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8212615" y="1181817"/>
                <a:ext cx="220134" cy="211667"/>
              </a:xfrm>
              <a:prstGeom prst="ellipse">
                <a:avLst/>
              </a:pr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6924837" y="2110127"/>
              <a:ext cx="1853195" cy="109741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493200" y="1457867"/>
            <a:ext cx="864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역할담당</a:t>
            </a:r>
            <a:endParaRPr lang="ko-KR" alt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70340" y="1544644"/>
            <a:ext cx="45719" cy="134222"/>
          </a:xfrm>
          <a:prstGeom prst="rect">
            <a:avLst/>
          </a:prstGeom>
          <a:solidFill>
            <a:srgbClr val="44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97077" y="2260753"/>
            <a:ext cx="144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Movie_list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695196" y="2430209"/>
            <a:ext cx="1645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Movie_view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702233" y="28021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정소연</a:t>
            </a:r>
            <a:endParaRPr lang="ko-KR" altLang="en-US" dirty="0"/>
          </a:p>
        </p:txBody>
      </p:sp>
      <p:grpSp>
        <p:nvGrpSpPr>
          <p:cNvPr id="43" name="그룹 42"/>
          <p:cNvGrpSpPr/>
          <p:nvPr/>
        </p:nvGrpSpPr>
        <p:grpSpPr>
          <a:xfrm>
            <a:off x="7148259" y="1544644"/>
            <a:ext cx="2918780" cy="2133491"/>
            <a:chOff x="6924837" y="1914858"/>
            <a:chExt cx="1853196" cy="1354599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6924838" y="1914858"/>
              <a:ext cx="1853195" cy="1354599"/>
            </a:xfrm>
            <a:prstGeom prst="roundRect">
              <a:avLst>
                <a:gd name="adj" fmla="val 4397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6929992" y="2015208"/>
              <a:ext cx="490054" cy="431800"/>
            </a:xfrm>
            <a:prstGeom prst="roundRect">
              <a:avLst>
                <a:gd name="adj" fmla="val 14706"/>
              </a:avLst>
            </a:prstGeom>
            <a:solidFill>
              <a:srgbClr val="442777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20046" y="230740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login</a:t>
              </a:r>
              <a:endParaRPr lang="ko-KR" altLang="en-US" sz="1400" dirty="0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8582660" y="1935546"/>
              <a:ext cx="175808" cy="168771"/>
              <a:chOff x="8212615" y="1181817"/>
              <a:chExt cx="241820" cy="232137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8227171" y="1211519"/>
                <a:ext cx="227264" cy="202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 smtClean="0"/>
                  <a:t>X</a:t>
                </a:r>
                <a:endParaRPr lang="ko-KR" altLang="en-US" sz="700" dirty="0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8212615" y="1181817"/>
                <a:ext cx="220134" cy="211667"/>
              </a:xfrm>
              <a:prstGeom prst="ellipse">
                <a:avLst/>
              </a:pr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모서리가 둥근 직사각형 47"/>
            <p:cNvSpPr/>
            <p:nvPr/>
          </p:nvSpPr>
          <p:spPr>
            <a:xfrm>
              <a:off x="6924837" y="2110127"/>
              <a:ext cx="1853195" cy="109741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410548" y="2260753"/>
            <a:ext cx="144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store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408667" y="2430209"/>
            <a:ext cx="1645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mypage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7415704" y="28021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유슬비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3457647" y="3945439"/>
            <a:ext cx="2918780" cy="2133491"/>
            <a:chOff x="6924837" y="1914858"/>
            <a:chExt cx="1853196" cy="1354599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6924838" y="1914858"/>
              <a:ext cx="1853195" cy="1354599"/>
            </a:xfrm>
            <a:prstGeom prst="roundRect">
              <a:avLst>
                <a:gd name="adj" fmla="val 4397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929992" y="2015208"/>
              <a:ext cx="490054" cy="431800"/>
            </a:xfrm>
            <a:prstGeom prst="roundRect">
              <a:avLst>
                <a:gd name="adj" fmla="val 14706"/>
              </a:avLst>
            </a:prstGeom>
            <a:solidFill>
              <a:srgbClr val="442777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420046" y="230740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login</a:t>
              </a:r>
              <a:endParaRPr lang="ko-KR" altLang="en-US" sz="1400" dirty="0"/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8582660" y="1935546"/>
              <a:ext cx="175808" cy="168771"/>
              <a:chOff x="8212615" y="1181817"/>
              <a:chExt cx="241820" cy="232137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227171" y="1211519"/>
                <a:ext cx="227264" cy="202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 smtClean="0"/>
                  <a:t>X</a:t>
                </a:r>
                <a:endParaRPr lang="ko-KR" altLang="en-US" sz="700" dirty="0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8212615" y="1181817"/>
                <a:ext cx="220134" cy="211667"/>
              </a:xfrm>
              <a:prstGeom prst="ellipse">
                <a:avLst/>
              </a:pr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9" name="모서리가 둥근 직사각형 58"/>
            <p:cNvSpPr/>
            <p:nvPr/>
          </p:nvSpPr>
          <p:spPr>
            <a:xfrm>
              <a:off x="6924837" y="2110127"/>
              <a:ext cx="1853195" cy="109741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719936" y="4661548"/>
            <a:ext cx="218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Mainpage</a:t>
            </a:r>
            <a:r>
              <a:rPr lang="en-US" altLang="ko-KR" sz="1200" dirty="0" smtClean="0"/>
              <a:t> – header footer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3718055" y="4831004"/>
            <a:ext cx="1645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board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3725092" y="52029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백한결</a:t>
            </a:r>
            <a:endParaRPr lang="ko-KR" altLang="en-US" dirty="0"/>
          </a:p>
        </p:txBody>
      </p:sp>
      <p:grpSp>
        <p:nvGrpSpPr>
          <p:cNvPr id="65" name="그룹 64"/>
          <p:cNvGrpSpPr/>
          <p:nvPr/>
        </p:nvGrpSpPr>
        <p:grpSpPr>
          <a:xfrm>
            <a:off x="7148257" y="3945439"/>
            <a:ext cx="2918780" cy="2133491"/>
            <a:chOff x="6924837" y="1914858"/>
            <a:chExt cx="1853196" cy="1354599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6924838" y="1914858"/>
              <a:ext cx="1853195" cy="1354599"/>
            </a:xfrm>
            <a:prstGeom prst="roundRect">
              <a:avLst>
                <a:gd name="adj" fmla="val 4397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6929992" y="2015208"/>
              <a:ext cx="490054" cy="431800"/>
            </a:xfrm>
            <a:prstGeom prst="roundRect">
              <a:avLst>
                <a:gd name="adj" fmla="val 14706"/>
              </a:avLst>
            </a:prstGeom>
            <a:solidFill>
              <a:srgbClr val="442777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420046" y="230740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login</a:t>
              </a:r>
              <a:endParaRPr lang="ko-KR" altLang="en-US" sz="1400" dirty="0"/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8582660" y="1935546"/>
              <a:ext cx="175808" cy="168771"/>
              <a:chOff x="8212615" y="1181817"/>
              <a:chExt cx="241820" cy="232137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8227171" y="1211519"/>
                <a:ext cx="227264" cy="202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 smtClean="0"/>
                  <a:t>X</a:t>
                </a:r>
                <a:endParaRPr lang="ko-KR" altLang="en-US" sz="700" dirty="0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212615" y="1181817"/>
                <a:ext cx="220134" cy="211667"/>
              </a:xfrm>
              <a:prstGeom prst="ellipse">
                <a:avLst/>
              </a:pr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모서리가 둥근 직사각형 69"/>
            <p:cNvSpPr/>
            <p:nvPr/>
          </p:nvSpPr>
          <p:spPr>
            <a:xfrm>
              <a:off x="6924837" y="2110127"/>
              <a:ext cx="1853195" cy="109741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410546" y="4661548"/>
            <a:ext cx="1903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Mainpage</a:t>
            </a:r>
            <a:r>
              <a:rPr lang="en-US" altLang="ko-KR" sz="1200" dirty="0" smtClean="0"/>
              <a:t> - content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7408665" y="4831004"/>
            <a:ext cx="1645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login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7415702" y="52029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김성봉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76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162267" y="1806615"/>
            <a:ext cx="2864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예매페이지</a:t>
            </a:r>
            <a:r>
              <a:rPr lang="ko-KR" altLang="en-US" sz="2000" b="1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2000" b="1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</a:t>
            </a:r>
            <a:r>
              <a:rPr lang="ko-KR" altLang="en-US" sz="2000" b="1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상영시간표</a:t>
            </a:r>
            <a:endParaRPr lang="ko-KR" altLang="en-US" sz="20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3362" y="1199100"/>
            <a:ext cx="45719" cy="134222"/>
          </a:xfrm>
          <a:prstGeom prst="rect">
            <a:avLst/>
          </a:prstGeom>
          <a:solidFill>
            <a:srgbClr val="44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96222" y="1112323"/>
            <a:ext cx="864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주요기능</a:t>
            </a:r>
            <a:endParaRPr lang="ko-KR" alt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590" y="246611"/>
            <a:ext cx="5271682" cy="649602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297965" y="2198412"/>
            <a:ext cx="709301" cy="2639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67" y="1854437"/>
            <a:ext cx="2419688" cy="464884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266" y="1854437"/>
            <a:ext cx="1861344" cy="463455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73362" y="1199100"/>
            <a:ext cx="45719" cy="134222"/>
          </a:xfrm>
          <a:prstGeom prst="rect">
            <a:avLst/>
          </a:prstGeom>
          <a:solidFill>
            <a:srgbClr val="44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b="2243"/>
          <a:stretch/>
        </p:blipFill>
        <p:spPr>
          <a:xfrm>
            <a:off x="1229492" y="1678866"/>
            <a:ext cx="3071734" cy="4721934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828939" y="1888621"/>
            <a:ext cx="717847" cy="33328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2599385" y="2793050"/>
            <a:ext cx="717847" cy="33328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810353" y="3523716"/>
            <a:ext cx="717847" cy="33328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302678" y="4254901"/>
            <a:ext cx="372728" cy="33328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6222" y="1112323"/>
            <a:ext cx="864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주요기능</a:t>
            </a:r>
            <a:endParaRPr lang="ko-KR" alt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rcRect t="1823" b="1"/>
          <a:stretch/>
        </p:blipFill>
        <p:spPr>
          <a:xfrm>
            <a:off x="9077612" y="1854437"/>
            <a:ext cx="2391109" cy="3516614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7493584" y="3565540"/>
            <a:ext cx="372728" cy="33328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536964" y="2557356"/>
            <a:ext cx="709301" cy="19291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11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273362" y="1199100"/>
            <a:ext cx="45719" cy="134222"/>
          </a:xfrm>
          <a:prstGeom prst="rect">
            <a:avLst/>
          </a:prstGeom>
          <a:solidFill>
            <a:srgbClr val="44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96222" y="1112323"/>
            <a:ext cx="864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주요기능</a:t>
            </a:r>
            <a:endParaRPr lang="ko-KR" alt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921" t="4484" r="2930"/>
          <a:stretch/>
        </p:blipFill>
        <p:spPr>
          <a:xfrm>
            <a:off x="6414547" y="2010258"/>
            <a:ext cx="5193984" cy="41341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103" r="1438"/>
          <a:stretch/>
        </p:blipFill>
        <p:spPr>
          <a:xfrm>
            <a:off x="866650" y="1934493"/>
            <a:ext cx="5131822" cy="414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273362" y="1199100"/>
            <a:ext cx="45719" cy="134222"/>
          </a:xfrm>
          <a:prstGeom prst="rect">
            <a:avLst/>
          </a:prstGeom>
          <a:solidFill>
            <a:srgbClr val="44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96222" y="1112323"/>
            <a:ext cx="864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주요기능</a:t>
            </a:r>
            <a:endParaRPr lang="ko-KR" alt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2145"/>
          <a:stretch/>
        </p:blipFill>
        <p:spPr>
          <a:xfrm>
            <a:off x="596726" y="1811709"/>
            <a:ext cx="11026760" cy="393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273362" y="1199100"/>
            <a:ext cx="45719" cy="134222"/>
          </a:xfrm>
          <a:prstGeom prst="rect">
            <a:avLst/>
          </a:prstGeom>
          <a:solidFill>
            <a:srgbClr val="44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96222" y="1112323"/>
            <a:ext cx="864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주요기능</a:t>
            </a:r>
            <a:endParaRPr lang="ko-KR" alt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61" t="20284"/>
          <a:stretch/>
        </p:blipFill>
        <p:spPr>
          <a:xfrm>
            <a:off x="3381287" y="1123687"/>
            <a:ext cx="7500358" cy="220481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33" y="1874347"/>
            <a:ext cx="2132516" cy="38487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07223" y="5046378"/>
            <a:ext cx="442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spaceList</a:t>
            </a:r>
            <a:r>
              <a:rPr lang="en-US" altLang="ko-KR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배열의 두번째인덱스 </a:t>
            </a:r>
            <a:r>
              <a:rPr lang="en-US" altLang="ko-KR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en-US" altLang="ko-KR" b="1" dirty="0" smtClean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en-US" altLang="ko-KR" b="1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r>
              <a:rPr lang="ko-KR" altLang="en-US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경기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7223" y="4677046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onclick</a:t>
            </a:r>
            <a:r>
              <a:rPr lang="en-US" altLang="ko-KR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=“</a:t>
            </a:r>
            <a:r>
              <a:rPr lang="en-US" altLang="ko-KR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space_print</a:t>
            </a:r>
            <a:r>
              <a:rPr lang="en-US" altLang="ko-KR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b="1" dirty="0" smtClean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en-US" altLang="ko-KR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)”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7223" y="4152197"/>
            <a:ext cx="604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해당 배열에 </a:t>
            </a:r>
            <a:r>
              <a:rPr lang="en-US" altLang="ko-KR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forEach</a:t>
            </a:r>
            <a:r>
              <a:rPr lang="en-US" altLang="ko-KR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반복문을</a:t>
            </a:r>
            <a:r>
              <a:rPr lang="ko-KR" altLang="en-US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사여 </a:t>
            </a:r>
            <a:r>
              <a:rPr lang="en-US" altLang="ko-KR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object </a:t>
            </a:r>
            <a:r>
              <a:rPr lang="ko-KR" altLang="en-US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와 </a:t>
            </a:r>
            <a:r>
              <a:rPr lang="en-US" altLang="ko-KR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index </a:t>
            </a:r>
            <a:r>
              <a:rPr lang="ko-KR" altLang="en-US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반복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31466" y="2033899"/>
            <a:ext cx="1995442" cy="3332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19032" y="2800527"/>
            <a:ext cx="295982" cy="1734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583659" y="2880882"/>
            <a:ext cx="608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함수가 실행되면 추후 누를 수 있는 버튼 </a:t>
            </a:r>
            <a:r>
              <a:rPr lang="en-US" altLang="ko-KR" sz="1200" dirty="0" smtClean="0">
                <a:solidFill>
                  <a:srgbClr val="FF0000"/>
                </a:solidFill>
              </a:rPr>
              <a:t>html </a:t>
            </a:r>
            <a:r>
              <a:rPr lang="ko-KR" altLang="en-US" sz="1200" dirty="0" smtClean="0">
                <a:solidFill>
                  <a:srgbClr val="FF0000"/>
                </a:solidFill>
              </a:rPr>
              <a:t>추가 후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innerHTML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활용하여 대입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5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273362" y="1199100"/>
            <a:ext cx="45719" cy="134222"/>
          </a:xfrm>
          <a:prstGeom prst="rect">
            <a:avLst/>
          </a:prstGeom>
          <a:solidFill>
            <a:srgbClr val="44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96222" y="1112323"/>
            <a:ext cx="864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주요기능</a:t>
            </a:r>
            <a:endParaRPr lang="ko-KR" alt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0137" y="4697352"/>
            <a:ext cx="6499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spaceList</a:t>
            </a:r>
            <a:r>
              <a:rPr lang="en-US" altLang="ko-KR" sz="16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배열의 내 </a:t>
            </a:r>
            <a:r>
              <a:rPr lang="en-US" altLang="ko-KR" sz="16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space </a:t>
            </a:r>
            <a:r>
              <a:rPr lang="ko-KR" altLang="en-US" sz="16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속성의 앞서 전달받은 </a:t>
            </a:r>
            <a:r>
              <a:rPr lang="ko-KR" altLang="en-US" sz="16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인자값</a:t>
            </a:r>
            <a:r>
              <a:rPr lang="ko-KR" altLang="en-US" sz="16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배열을 호출</a:t>
            </a:r>
            <a:endParaRPr lang="en-US" altLang="ko-KR" sz="16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ko-KR" altLang="en-US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1730" y="5911493"/>
            <a:ext cx="2714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onclick</a:t>
            </a:r>
            <a:r>
              <a:rPr lang="en-US" altLang="ko-KR" sz="16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=“</a:t>
            </a:r>
            <a:r>
              <a:rPr lang="en-US" altLang="ko-KR" sz="16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room_print</a:t>
            </a:r>
            <a:r>
              <a:rPr lang="en-US" altLang="ko-KR" sz="16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6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</a:t>
            </a:r>
            <a:r>
              <a:rPr lang="en-US" altLang="ko-KR" sz="16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)”</a:t>
            </a:r>
            <a:endParaRPr lang="ko-KR" altLang="en-US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21"/>
          <a:stretch/>
        </p:blipFill>
        <p:spPr>
          <a:xfrm>
            <a:off x="3175559" y="1569397"/>
            <a:ext cx="8155540" cy="29852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6" y="1660026"/>
            <a:ext cx="1861970" cy="424298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329" y="467480"/>
            <a:ext cx="8514535" cy="959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10137" y="5079086"/>
            <a:ext cx="274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onclick</a:t>
            </a:r>
            <a:r>
              <a:rPr lang="en-US" altLang="ko-KR" sz="16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=“</a:t>
            </a:r>
            <a:r>
              <a:rPr lang="en-US" altLang="ko-KR" sz="16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space_print</a:t>
            </a:r>
            <a:r>
              <a:rPr lang="en-US" altLang="ko-KR" sz="16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en-US" altLang="ko-KR" sz="16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)”</a:t>
            </a:r>
            <a:endParaRPr lang="ko-KR" altLang="en-US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53779" y="5076860"/>
            <a:ext cx="3062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spaceList</a:t>
            </a:r>
            <a:r>
              <a:rPr lang="en-US" altLang="ko-KR" sz="16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en-US" altLang="ko-KR" sz="16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].</a:t>
            </a:r>
            <a:r>
              <a:rPr lang="en-US" altLang="ko-KR" sz="16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space.forEach</a:t>
            </a:r>
            <a:endParaRPr lang="ko-KR" altLang="en-US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988482" y="5139342"/>
            <a:ext cx="329919" cy="242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183719" y="5596810"/>
            <a:ext cx="5654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이후</a:t>
            </a:r>
            <a:r>
              <a:rPr lang="en-US" altLang="ko-KR" sz="16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다음 버튼에서도 활용하기위하여 </a:t>
            </a:r>
            <a:r>
              <a:rPr lang="en-US" altLang="ko-KR" sz="16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forEach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인덱스 활용</a:t>
            </a:r>
            <a:endParaRPr lang="ko-KR" altLang="en-US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78913" y="664232"/>
            <a:ext cx="1123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</a:rPr>
              <a:t>spaceList</a:t>
            </a:r>
            <a:r>
              <a:rPr lang="en-US" altLang="ko-KR" sz="1400" dirty="0" smtClean="0">
                <a:solidFill>
                  <a:srgbClr val="FF0000"/>
                </a:solidFill>
              </a:rPr>
              <a:t>[1]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93771" y="881833"/>
            <a:ext cx="1510350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50" b="1" dirty="0" err="1" smtClean="0">
                <a:solidFill>
                  <a:srgbClr val="FF0000"/>
                </a:solidFill>
              </a:rPr>
              <a:t>spaceList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[1].space[0]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0663" y="884522"/>
            <a:ext cx="1510350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50" b="1" dirty="0" err="1" smtClean="0">
                <a:solidFill>
                  <a:srgbClr val="FF0000"/>
                </a:solidFill>
              </a:rPr>
              <a:t>spaceList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[1].space[6]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55304" y="728664"/>
            <a:ext cx="621509" cy="1557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950992" y="754894"/>
            <a:ext cx="621509" cy="1557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178462" y="6282389"/>
            <a:ext cx="5254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room_print</a:t>
            </a:r>
            <a:r>
              <a:rPr lang="en-US" altLang="ko-KR" sz="14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함수가 </a:t>
            </a:r>
            <a:r>
              <a:rPr lang="ko-KR" altLang="en-US" sz="14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실행될때</a:t>
            </a:r>
            <a:r>
              <a:rPr lang="en-US" altLang="ko-KR" sz="14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en-US" altLang="ko-KR" sz="14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spaceList</a:t>
            </a:r>
            <a:r>
              <a:rPr lang="en-US" altLang="ko-KR" sz="14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en-US" altLang="ko-KR" sz="14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].space[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</a:t>
            </a:r>
            <a:r>
              <a:rPr lang="en-US" altLang="ko-KR" sz="14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] </a:t>
            </a:r>
            <a:r>
              <a:rPr lang="ko-KR" altLang="en-US" sz="14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호출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7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273362" y="1199100"/>
            <a:ext cx="45719" cy="134222"/>
          </a:xfrm>
          <a:prstGeom prst="rect">
            <a:avLst/>
          </a:prstGeom>
          <a:solidFill>
            <a:srgbClr val="44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96222" y="1112323"/>
            <a:ext cx="864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주요기능</a:t>
            </a:r>
            <a:endParaRPr lang="ko-KR" alt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0529"/>
          <a:stretch/>
        </p:blipFill>
        <p:spPr>
          <a:xfrm>
            <a:off x="4255806" y="387692"/>
            <a:ext cx="2140601" cy="573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5298" y="6082786"/>
            <a:ext cx="488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전역 </a:t>
            </a:r>
            <a:r>
              <a:rPr lang="ko-KR" altLang="en-US" sz="14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변수 선언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4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-&gt; </a:t>
            </a:r>
            <a:r>
              <a:rPr lang="ko-KR" altLang="en-US" sz="14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예매하기 버튼 클릭 이벤트 시 활용하기 위함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flipV="1">
            <a:off x="7681284" y="4537817"/>
            <a:ext cx="2471120" cy="2221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24728"/>
          <a:stretch/>
        </p:blipFill>
        <p:spPr>
          <a:xfrm>
            <a:off x="4255806" y="3956646"/>
            <a:ext cx="6049219" cy="17209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42212" b="-4176"/>
          <a:stretch/>
        </p:blipFill>
        <p:spPr>
          <a:xfrm>
            <a:off x="4255806" y="1016546"/>
            <a:ext cx="6456164" cy="294437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 flipV="1">
            <a:off x="4492307" y="2171555"/>
            <a:ext cx="561832" cy="1889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V="1">
            <a:off x="4773223" y="4538362"/>
            <a:ext cx="991274" cy="2773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18" idx="2"/>
          </p:cNvCxnSpPr>
          <p:nvPr/>
        </p:nvCxnSpPr>
        <p:spPr>
          <a:xfrm>
            <a:off x="4773223" y="2360550"/>
            <a:ext cx="495637" cy="217781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87" y="1977720"/>
            <a:ext cx="3285474" cy="369419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 flipV="1">
            <a:off x="1163782" y="3507970"/>
            <a:ext cx="365760" cy="1911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14" idx="1"/>
          </p:cNvCxnSpPr>
          <p:nvPr/>
        </p:nvCxnSpPr>
        <p:spPr>
          <a:xfrm flipV="1">
            <a:off x="1529542" y="2266052"/>
            <a:ext cx="2962765" cy="12685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508" y="5840698"/>
            <a:ext cx="3525231" cy="79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93200" y="1457867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느낀점</a:t>
            </a:r>
            <a:endParaRPr lang="ko-KR" alt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70340" y="1544644"/>
            <a:ext cx="45719" cy="134222"/>
          </a:xfrm>
          <a:prstGeom prst="rect">
            <a:avLst/>
          </a:prstGeom>
          <a:solidFill>
            <a:srgbClr val="44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12479" y="2812153"/>
            <a:ext cx="460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“ </a:t>
            </a:r>
            <a:r>
              <a:rPr lang="ko-KR" altLang="en-US" b="1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팀원간</a:t>
            </a:r>
            <a:r>
              <a:rPr lang="ko-KR" altLang="en-US" b="1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사전협의 및 소통 설계가 중요하다</a:t>
            </a:r>
            <a:r>
              <a:rPr lang="en-US" altLang="ko-KR" b="1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!! “</a:t>
            </a:r>
            <a:endParaRPr lang="ko-KR" altLang="en-US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6726" y="2829027"/>
            <a:ext cx="3524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#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팀원 모두 서로를 배려해 감정 소모없이 프로젝트에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임하였으나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헤더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푸터가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늦게 완성되어 다른 페이지에 적용했을 때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CSS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문제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발생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겹치는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CSS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부분을 찾아 수정하는 작업 함께 진행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12479" y="3485984"/>
            <a:ext cx="54393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전체구역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width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값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색상코드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글씨체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등 충돌방지를 위한  사전협의 필요성 인식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 후 수정을 위해 본인이 작업한 코드에 구체적인 주석이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필요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무엇보다 프로젝트 전 회의의 중요성 인식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212935" y="2819412"/>
            <a:ext cx="0" cy="11971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04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93200" y="1457867"/>
            <a:ext cx="907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주제 개요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70340" y="1544644"/>
            <a:ext cx="45719" cy="134222"/>
          </a:xfrm>
          <a:prstGeom prst="rect">
            <a:avLst/>
          </a:prstGeom>
          <a:solidFill>
            <a:srgbClr val="44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4962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“ </a:t>
            </a:r>
            <a:r>
              <a:rPr lang="en-US" altLang="ko-KR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cgv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</a:t>
            </a:r>
            <a:r>
              <a:rPr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웹페이지를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분석해보고 이를 재설계 및 구축할 수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있다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”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51667" y="3407601"/>
            <a:ext cx="6688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html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과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css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연계하여 해당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웹페이지의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구역의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style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비교하고 분석하여 적용해보고 더욱이 나아가 동적으로 작동할 수 있도록 설계를 목적으로 해당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cgv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홈페이지를 선택하게 되었습니다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또한 해당 페이지의 타 홈페이지와 마찬가지로 예매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구매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회원가입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마이페이지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등 기초적인 정보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“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CRUD”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있기에 이 부분을 분석하고 저희 방식으로 재설계하여 구축해보고자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선택하게되었습니다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380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93200" y="1457867"/>
            <a:ext cx="1247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추후 </a:t>
            </a:r>
            <a:r>
              <a:rPr lang="ko-KR" altLang="en-US" sz="1400" b="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보완할점</a:t>
            </a:r>
            <a:endParaRPr lang="ko-KR" alt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70340" y="1544644"/>
            <a:ext cx="45719" cy="134222"/>
          </a:xfrm>
          <a:prstGeom prst="rect">
            <a:avLst/>
          </a:prstGeom>
          <a:solidFill>
            <a:srgbClr val="44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" r="3051" b="6982"/>
          <a:stretch/>
        </p:blipFill>
        <p:spPr>
          <a:xfrm>
            <a:off x="2740657" y="2074738"/>
            <a:ext cx="2384044" cy="35960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04325" y="2074738"/>
            <a:ext cx="6081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# </a:t>
            </a:r>
            <a:r>
              <a:rPr lang="ko-KR" altLang="en-US" sz="1200" b="1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백엔드</a:t>
            </a:r>
            <a:r>
              <a:rPr lang="ko-KR" altLang="en-US" sz="1200" b="1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200" b="1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추가</a:t>
            </a:r>
            <a:endParaRPr lang="en-US" altLang="ko-KR" sz="1200" b="1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en-US" altLang="ko-KR" sz="12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휴대폰 인증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API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관련기능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추가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-&gt;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기존의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PASS  API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관련하여 사용자들의 개인정보 인증을 통하여 회원의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유니크한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정보를 저장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-&gt;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이는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중복되지 않는 회원가입 서비스를 제공하는 기능</a:t>
            </a:r>
          </a:p>
          <a:p>
            <a:endParaRPr lang="ko-KR" altLang="en-US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en-US" altLang="ko-KR" sz="12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/>
            </a:r>
            <a:b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en-US" altLang="ko-KR" sz="12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04325" y="3772584"/>
            <a:ext cx="542319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# DB </a:t>
            </a:r>
            <a:r>
              <a:rPr lang="ko-KR" altLang="en-US" sz="1200" b="1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작업</a:t>
            </a:r>
            <a:endParaRPr lang="en-US" altLang="ko-KR" sz="1200" b="1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en-US" altLang="ko-KR" sz="12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-&gt; </a:t>
            </a:r>
            <a:r>
              <a:rPr lang="ko-KR" alt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게시글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파트에 데이터베이스를 연동해 회원정보 및 </a:t>
            </a:r>
            <a:r>
              <a:rPr lang="ko-KR" alt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게시글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등을 저장하는 작업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-&gt; HTML, JS, JSP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에서의 초기화되는 작업들을 영구적으로 활용할 수 있도록 하는 작업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28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1473" y="3025211"/>
            <a:ext cx="2765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{ </a:t>
            </a:r>
            <a:r>
              <a:rPr lang="ko-KR" altLang="en-US" sz="3200" b="1" dirty="0" smtClean="0">
                <a:solidFill>
                  <a:schemeClr val="bg2">
                    <a:lumMod val="2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감사합니다</a:t>
            </a:r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}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8104" y="2179177"/>
            <a:ext cx="6751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FF84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ko-KR" altLang="en-US" sz="11500" b="1" dirty="0">
              <a:solidFill>
                <a:srgbClr val="FF840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03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93200" y="1457867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사용한 스킬</a:t>
            </a:r>
            <a:endParaRPr lang="ko-KR" alt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06" y="2298171"/>
            <a:ext cx="1932781" cy="19327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179" y="2298171"/>
            <a:ext cx="1369957" cy="19327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40" y="2528823"/>
            <a:ext cx="1652322" cy="16523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77397" y="4470400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나눔스퀘어 네오 Regular" panose="00000500000000000000" pitchFamily="2" charset="-127"/>
                <a:cs typeface="Arial" panose="020B0604020202020204" pitchFamily="34" charset="0"/>
              </a:rPr>
              <a:t>HTML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나눔스퀘어 네오 Regular" panose="00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98677" y="44704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나눔스퀘어 네오 Regular" panose="00000500000000000000" pitchFamily="2" charset="-127"/>
                <a:cs typeface="Arial" panose="020B0604020202020204" pitchFamily="34" charset="0"/>
              </a:rPr>
              <a:t>CSS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나눔스퀘어 네오 Regular" panose="00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0528" y="44704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나눔스퀘어 네오 Regular" panose="00000500000000000000" pitchFamily="2" charset="-127"/>
                <a:cs typeface="Arial" panose="020B0604020202020204" pitchFamily="34" charset="0"/>
              </a:rPr>
              <a:t>JS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나눔스퀘어 네오 Regular" panose="00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0340" y="1544644"/>
            <a:ext cx="45719" cy="134222"/>
          </a:xfrm>
          <a:prstGeom prst="rect">
            <a:avLst/>
          </a:prstGeom>
          <a:solidFill>
            <a:srgbClr val="44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61" y="2347946"/>
            <a:ext cx="2359206" cy="19463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479720" y="4470400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나눔스퀘어 네오 Regular" panose="00000500000000000000" pitchFamily="2" charset="-127"/>
                <a:cs typeface="Arial" panose="020B0604020202020204" pitchFamily="34" charset="0"/>
              </a:rPr>
              <a:t>BootStrap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나눔스퀘어 네오 Regular" panose="00000500000000000000" pitchFamily="2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5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93200" y="1457867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프론트엔드</a:t>
            </a:r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b="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프로토타입</a:t>
            </a:r>
            <a:r>
              <a:rPr lang="en-US" altLang="ko-KR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</a:t>
            </a:r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설계도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70340" y="1544644"/>
            <a:ext cx="45719" cy="134222"/>
          </a:xfrm>
          <a:prstGeom prst="rect">
            <a:avLst/>
          </a:prstGeom>
          <a:solidFill>
            <a:srgbClr val="44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235D49-D953-F19D-68BB-7B44D5C2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882" y="742495"/>
            <a:ext cx="3662116" cy="574344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FFB3C55-E61E-2E00-6632-342EA8B13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951" y="847270"/>
            <a:ext cx="2018190" cy="26444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6F35CCB-2F04-3D57-D366-5CEC3C1B8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1951" y="3940103"/>
            <a:ext cx="1987186" cy="26506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1493199" y="1984812"/>
            <a:ext cx="1309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ea typeface="나눔스퀘어 네오 Regular" panose="00000500000000000000" pitchFamily="2" charset="-127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3199" y="2323366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ea typeface="나눔스퀘어 네오 Regular" panose="00000500000000000000" pitchFamily="2" charset="-127"/>
                <a:cs typeface="Arial" panose="020B0604020202020204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61952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93200" y="1457867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프론트엔드</a:t>
            </a:r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b="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프로토타입</a:t>
            </a:r>
            <a:r>
              <a:rPr lang="en-US" altLang="ko-KR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</a:t>
            </a:r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설계도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70340" y="1544644"/>
            <a:ext cx="45719" cy="134222"/>
          </a:xfrm>
          <a:prstGeom prst="rect">
            <a:avLst/>
          </a:prstGeom>
          <a:solidFill>
            <a:srgbClr val="44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7F424B-625D-E4A1-5C37-84D4BCCBC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661" y="1503079"/>
            <a:ext cx="4503521" cy="50611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7BAB6E-AFF5-7644-CED3-00492CBC0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1" y="1611755"/>
            <a:ext cx="2933699" cy="36671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1379913" y="2086495"/>
            <a:ext cx="166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STORE PAGE</a:t>
            </a:r>
          </a:p>
        </p:txBody>
      </p:sp>
    </p:spTree>
    <p:extLst>
      <p:ext uri="{BB962C8B-B14F-4D97-AF65-F5344CB8AC3E}">
        <p14:creationId xmlns:p14="http://schemas.microsoft.com/office/powerpoint/2010/main" val="53080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93200" y="1457867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프론트엔드</a:t>
            </a:r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b="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프로토타입</a:t>
            </a:r>
            <a:r>
              <a:rPr lang="en-US" altLang="ko-KR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</a:t>
            </a:r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설계도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70340" y="1544644"/>
            <a:ext cx="45719" cy="134222"/>
          </a:xfrm>
          <a:prstGeom prst="rect">
            <a:avLst/>
          </a:prstGeom>
          <a:solidFill>
            <a:srgbClr val="44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3E4E4A-17DE-CF64-B12B-B7BAD2082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698" y="1457867"/>
            <a:ext cx="3710328" cy="4107920"/>
          </a:xfrm>
          <a:prstGeom prst="rect">
            <a:avLst/>
          </a:prstGeom>
        </p:spPr>
      </p:pic>
      <p:pic>
        <p:nvPicPr>
          <p:cNvPr id="9" name="그림 5">
            <a:extLst>
              <a:ext uri="{FF2B5EF4-FFF2-40B4-BE49-F238E27FC236}">
                <a16:creationId xmlns:a16="http://schemas.microsoft.com/office/drawing/2014/main" id="{0B7FEBBC-8B7C-ABA1-7E59-98DF2E47C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412" y="1457867"/>
            <a:ext cx="3887081" cy="41079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0340" y="206987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MOVIE_LIST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0339" y="237409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MOVIE_VIEW</a:t>
            </a:r>
          </a:p>
        </p:txBody>
      </p:sp>
    </p:spTree>
    <p:extLst>
      <p:ext uri="{BB962C8B-B14F-4D97-AF65-F5344CB8AC3E}">
        <p14:creationId xmlns:p14="http://schemas.microsoft.com/office/powerpoint/2010/main" val="10749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93200" y="1457867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프론트엔드</a:t>
            </a:r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b="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프로토타입</a:t>
            </a:r>
            <a:r>
              <a:rPr lang="en-US" altLang="ko-KR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</a:t>
            </a:r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설계도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70340" y="1544644"/>
            <a:ext cx="45719" cy="134222"/>
          </a:xfrm>
          <a:prstGeom prst="rect">
            <a:avLst/>
          </a:prstGeom>
          <a:solidFill>
            <a:srgbClr val="44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2">
            <a:extLst>
              <a:ext uri="{FF2B5EF4-FFF2-40B4-BE49-F238E27FC236}">
                <a16:creationId xmlns:a16="http://schemas.microsoft.com/office/drawing/2014/main" id="{4CE16EAC-A459-A8BD-01BE-7DBB50148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338" y="342900"/>
            <a:ext cx="5552070" cy="6222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3288" y="1961804"/>
            <a:ext cx="16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BOARD PAGE</a:t>
            </a:r>
          </a:p>
        </p:txBody>
      </p:sp>
    </p:spTree>
    <p:extLst>
      <p:ext uri="{BB962C8B-B14F-4D97-AF65-F5344CB8AC3E}">
        <p14:creationId xmlns:p14="http://schemas.microsoft.com/office/powerpoint/2010/main" val="395147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93200" y="1457867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프론트엔드</a:t>
            </a:r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b="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프로토타입</a:t>
            </a:r>
            <a:r>
              <a:rPr lang="en-US" altLang="ko-KR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</a:t>
            </a:r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설계도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70340" y="1544644"/>
            <a:ext cx="45719" cy="134222"/>
          </a:xfrm>
          <a:prstGeom prst="rect">
            <a:avLst/>
          </a:prstGeom>
          <a:solidFill>
            <a:srgbClr val="44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158" y="1457867"/>
            <a:ext cx="6590496" cy="5267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5526" y="2036619"/>
            <a:ext cx="115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MYPAGE</a:t>
            </a:r>
          </a:p>
        </p:txBody>
      </p:sp>
    </p:spTree>
    <p:extLst>
      <p:ext uri="{BB962C8B-B14F-4D97-AF65-F5344CB8AC3E}">
        <p14:creationId xmlns:p14="http://schemas.microsoft.com/office/powerpoint/2010/main" val="340591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93200" y="1457867"/>
            <a:ext cx="1034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파일구조도</a:t>
            </a:r>
            <a:endParaRPr lang="ko-KR" alt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70340" y="1544644"/>
            <a:ext cx="45719" cy="134222"/>
          </a:xfrm>
          <a:prstGeom prst="rect">
            <a:avLst/>
          </a:prstGeom>
          <a:solidFill>
            <a:srgbClr val="44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804" y="1171574"/>
            <a:ext cx="2267266" cy="48107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931"/>
          <a:stretch/>
        </p:blipFill>
        <p:spPr>
          <a:xfrm>
            <a:off x="4956110" y="1171574"/>
            <a:ext cx="2266784" cy="500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606</Words>
  <Application>Microsoft Office PowerPoint</Application>
  <PresentationFormat>와이드스크린</PresentationFormat>
  <Paragraphs>131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나눔스퀘어 네오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504</dc:creator>
  <cp:lastModifiedBy>504</cp:lastModifiedBy>
  <cp:revision>45</cp:revision>
  <dcterms:created xsi:type="dcterms:W3CDTF">2023-02-06T07:18:50Z</dcterms:created>
  <dcterms:modified xsi:type="dcterms:W3CDTF">2023-02-07T06:56:14Z</dcterms:modified>
</cp:coreProperties>
</file>