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2" r:id="rId5"/>
    <p:sldId id="258" r:id="rId6"/>
    <p:sldId id="272" r:id="rId7"/>
    <p:sldId id="263" r:id="rId8"/>
    <p:sldId id="259" r:id="rId9"/>
    <p:sldId id="264" r:id="rId10"/>
    <p:sldId id="266" r:id="rId11"/>
    <p:sldId id="267" r:id="rId12"/>
    <p:sldId id="274" r:id="rId13"/>
    <p:sldId id="268" r:id="rId14"/>
    <p:sldId id="265" r:id="rId15"/>
    <p:sldId id="275" r:id="rId16"/>
    <p:sldId id="269" r:id="rId17"/>
    <p:sldId id="261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B26"/>
    <a:srgbClr val="4A4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5BD54-A2EA-4132-A73C-AA3A5EFB50D1}" v="374" dt="2020-12-23T03:58:5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CD629-DA00-40FA-9EB2-A9D775A6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D0C28-404F-4314-9799-F5BDC2469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E3066-C4A5-45DB-9050-59AA99FB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661C3-A06F-4B2B-9223-09D7A520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008B7-1021-4BE1-8630-96BAF68B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7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1D5B4-F948-47E2-B45E-4ED160B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BCDCB-29C5-460F-B36D-C09147A0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AA0C4-EFEE-4C40-9169-90973F56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D399B-00A4-46A1-AB99-19F41D1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10CB1-C3C1-4927-9127-A67209C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3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25CD3-1F79-46F8-8B72-882FC9B1B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0143D-B0EA-4429-BEA8-60C71F04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048D5-6A4B-4F5C-8C28-45777333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63D87-A573-43CC-B87D-062A95A8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C6F98-A9DF-47C5-844E-7ED5D13F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8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2724-BD24-4865-84D8-3B9600D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0379-3AE5-45BC-A81B-2697F6A6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37D1D-8227-4BEE-8A7D-7788FA23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FAE88-16A0-413A-BE08-E54EA666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04CE3-C2CB-45BA-8474-4AEFB35D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C182-38DC-487F-B027-FA9293A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7C112-2A30-47D7-88C7-19C271EA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E5822-8072-4298-A908-E0BDDB0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7E16B-2229-499C-9E7C-E5AE5F12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07779-C841-4FF3-A6D8-15376E6A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2FED7-F8D1-4895-9207-CD1201E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A43F8-2B30-4428-9D31-E7032A789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10F3A-604E-4E4F-9F31-7FD2FF3F2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439BB-477B-47CF-B543-6FBC7274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53F42-2104-4F16-9F14-132948B3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221DF-C459-4EDF-A7AB-0EB520A3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5622-3E90-498B-9B57-D3E88CB4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69C0D-0CD1-4C51-ABE5-1DC2C9AE4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51E46-1171-49E7-8CF4-0E7EC60B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897E4B-9EF7-4881-A1C7-FECA0FFC9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D131F-30AB-4B5A-882C-62BD2B45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BD20AD-107F-48C0-9019-1AB7945E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030CD-AA60-4B36-96D0-9607D542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371DED-1893-435A-B662-8CD2BAA9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4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13E1-AFC5-478B-8F5B-E142F3EC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DC4E8-D85F-43C6-8AD5-4B093EC5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4BCB8-9452-4CEC-93ED-F80F3C32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703386-F6CA-4F98-AFB8-8D5E2E89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6BC4BC-8FA8-4B00-A52F-34468E06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338968-8532-4B14-97E1-8098AA30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9E29A-2CAC-4B00-926D-919ACCB7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0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2BCF9-C586-4075-909E-7F3D4F6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71C40-D93C-43D1-9BA1-75936B48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6DE73-79A2-4CD9-A567-613A64E9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F5B15-27CE-4154-8A24-3EBA6004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FD74F-5E8C-4E5C-AD40-DF191D02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45001-8B75-40FF-9980-9F51A470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4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AE86-5398-4356-B0DF-AC688745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C42FE0-4E44-4F5B-B0BA-3EE348F6B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C4F-C24D-424F-A2BD-F802D5C1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1331B-BE40-4235-85A4-68526119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4C107-AD71-49FE-A239-26A34D01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36273-D161-4EE9-9EAA-CBADFBCD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714EC7-681D-4FD0-885D-58E666B6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AA3DA-A48B-4AA4-8470-3E1E2779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EE2D3-7CE4-430B-AE94-68FFC7267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5B9CB-E6BE-45B9-A49A-5A57A87E8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9ED09-465C-44F9-8A2A-EA9C51840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4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2FE348-1BD0-4716-8FB0-A9FABCAD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80FE4D-96BE-4C8E-B498-6F1C710A7FCA}"/>
              </a:ext>
            </a:extLst>
          </p:cNvPr>
          <p:cNvSpPr/>
          <p:nvPr/>
        </p:nvSpPr>
        <p:spPr>
          <a:xfrm>
            <a:off x="4195893" y="1642145"/>
            <a:ext cx="3800213" cy="3573710"/>
          </a:xfrm>
          <a:prstGeom prst="round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59153D-7E10-4371-8A36-743873FE6E92}"/>
              </a:ext>
            </a:extLst>
          </p:cNvPr>
          <p:cNvSpPr/>
          <p:nvPr/>
        </p:nvSpPr>
        <p:spPr>
          <a:xfrm>
            <a:off x="5294851" y="2648824"/>
            <a:ext cx="1602297" cy="1560352"/>
          </a:xfrm>
          <a:prstGeom prst="ellipse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C1D3B1-F3CD-46CD-AFD1-E6ED8471204E}"/>
              </a:ext>
            </a:extLst>
          </p:cNvPr>
          <p:cNvSpPr/>
          <p:nvPr/>
        </p:nvSpPr>
        <p:spPr>
          <a:xfrm>
            <a:off x="6897148" y="1918284"/>
            <a:ext cx="602779" cy="5847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62265A-BBED-4D72-9A4E-5512CCE57C78}"/>
              </a:ext>
            </a:extLst>
          </p:cNvPr>
          <p:cNvSpPr/>
          <p:nvPr/>
        </p:nvSpPr>
        <p:spPr>
          <a:xfrm>
            <a:off x="4387273" y="1202570"/>
            <a:ext cx="3403597" cy="36933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60149-7B75-4727-B09F-738E037E8F1A}"/>
              </a:ext>
            </a:extLst>
          </p:cNvPr>
          <p:cNvSpPr txBox="1"/>
          <p:nvPr/>
        </p:nvSpPr>
        <p:spPr>
          <a:xfrm>
            <a:off x="4456543" y="1202570"/>
            <a:ext cx="32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팀원끼리 모르는 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3D6057-80C1-413A-80AF-95E8916133C0}"/>
              </a:ext>
            </a:extLst>
          </p:cNvPr>
          <p:cNvSpPr/>
          <p:nvPr/>
        </p:nvSpPr>
        <p:spPr>
          <a:xfrm>
            <a:off x="4387272" y="5286098"/>
            <a:ext cx="3403597" cy="36933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CECEB-7926-4EC9-A325-15B1CE68BA55}"/>
              </a:ext>
            </a:extLst>
          </p:cNvPr>
          <p:cNvSpPr txBox="1"/>
          <p:nvPr/>
        </p:nvSpPr>
        <p:spPr>
          <a:xfrm>
            <a:off x="4456544" y="5286098"/>
            <a:ext cx="32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김수빈 임성묵 손봉우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7A155-EB3F-42EB-AC77-1E9A0BDC0263}"/>
              </a:ext>
            </a:extLst>
          </p:cNvPr>
          <p:cNvSpPr txBox="1"/>
          <p:nvPr/>
        </p:nvSpPr>
        <p:spPr>
          <a:xfrm>
            <a:off x="4456543" y="2367171"/>
            <a:ext cx="33343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2E2B26"/>
                </a:solidFill>
                <a:latin typeface="Bahnschrift" panose="020B0502040204020203" pitchFamily="34" charset="0"/>
              </a:rPr>
              <a:t>Crawler Dataton</a:t>
            </a:r>
            <a:endParaRPr lang="ko-KR" altLang="en-US" sz="6600" dirty="0">
              <a:solidFill>
                <a:srgbClr val="2E2B2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942E3C-204B-472D-9859-6DCB0C4D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60" y="686453"/>
            <a:ext cx="5766931" cy="578059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C94D291-1C04-4F84-A590-455802E09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33" y="937865"/>
            <a:ext cx="3848637" cy="498227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4B1C8-0D99-4E48-B0E9-832F53A1683F}"/>
              </a:ext>
            </a:extLst>
          </p:cNvPr>
          <p:cNvSpPr/>
          <p:nvPr/>
        </p:nvSpPr>
        <p:spPr>
          <a:xfrm>
            <a:off x="6264332" y="803562"/>
            <a:ext cx="1207885" cy="524625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E30F-F7BE-4163-A48C-C546C522BF5D}"/>
              </a:ext>
            </a:extLst>
          </p:cNvPr>
          <p:cNvSpPr txBox="1"/>
          <p:nvPr/>
        </p:nvSpPr>
        <p:spPr>
          <a:xfrm>
            <a:off x="8192655" y="2688025"/>
            <a:ext cx="3103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홈시어터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게시물 업로드 날짜 크롤링</a:t>
            </a:r>
          </a:p>
        </p:txBody>
      </p:sp>
    </p:spTree>
    <p:extLst>
      <p:ext uri="{BB962C8B-B14F-4D97-AF65-F5344CB8AC3E}">
        <p14:creationId xmlns:p14="http://schemas.microsoft.com/office/powerpoint/2010/main" val="180294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FB82C3-8C71-4A2F-AE5D-78051444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1" y="570223"/>
            <a:ext cx="8091590" cy="5511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B63831-5C47-40A5-AA0A-CF87B5153BE8}"/>
              </a:ext>
            </a:extLst>
          </p:cNvPr>
          <p:cNvSpPr txBox="1"/>
          <p:nvPr/>
        </p:nvSpPr>
        <p:spPr>
          <a:xfrm>
            <a:off x="8423564" y="2690336"/>
            <a:ext cx="3103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홈시어터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월별 게시물 업로드 수</a:t>
            </a:r>
          </a:p>
        </p:txBody>
      </p:sp>
    </p:spTree>
    <p:extLst>
      <p:ext uri="{BB962C8B-B14F-4D97-AF65-F5344CB8AC3E}">
        <p14:creationId xmlns:p14="http://schemas.microsoft.com/office/powerpoint/2010/main" val="362169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취미생활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영화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음식소비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결론 도출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ACCD2-0B2E-45ED-9BEB-46A1D00A04FF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D857F9-9764-486C-81CA-45C0D1ED1FDF}"/>
              </a:ext>
            </a:extLst>
          </p:cNvPr>
          <p:cNvSpPr/>
          <p:nvPr/>
        </p:nvSpPr>
        <p:spPr>
          <a:xfrm>
            <a:off x="4815029" y="3913777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B6746-4A30-4FF5-ADF7-D47D422983DA}"/>
              </a:ext>
            </a:extLst>
          </p:cNvPr>
          <p:cNvSpPr txBox="1"/>
          <p:nvPr/>
        </p:nvSpPr>
        <p:spPr>
          <a:xfrm>
            <a:off x="4815030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</p:spTree>
    <p:extLst>
      <p:ext uri="{BB962C8B-B14F-4D97-AF65-F5344CB8AC3E}">
        <p14:creationId xmlns:p14="http://schemas.microsoft.com/office/powerpoint/2010/main" val="186048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792C42-4E4B-4790-90CB-3581A3C980CE}"/>
              </a:ext>
            </a:extLst>
          </p:cNvPr>
          <p:cNvSpPr/>
          <p:nvPr/>
        </p:nvSpPr>
        <p:spPr>
          <a:xfrm>
            <a:off x="217050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34EAA-D0C7-4C71-9C73-635E9DAD8F05}"/>
              </a:ext>
            </a:extLst>
          </p:cNvPr>
          <p:cNvSpPr txBox="1"/>
          <p:nvPr/>
        </p:nvSpPr>
        <p:spPr>
          <a:xfrm>
            <a:off x="217051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B17812-FB26-46A3-85BD-F44CBC26C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1534085"/>
            <a:ext cx="9544490" cy="37898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4C071E-DED3-47EB-A190-D8B4E734CE1C}"/>
              </a:ext>
            </a:extLst>
          </p:cNvPr>
          <p:cNvSpPr/>
          <p:nvPr/>
        </p:nvSpPr>
        <p:spPr>
          <a:xfrm>
            <a:off x="7638472" y="29673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네이버 데이터랩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.csv</a:t>
            </a: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 검색 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 검색 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58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792C42-4E4B-4790-90CB-3581A3C980CE}"/>
              </a:ext>
            </a:extLst>
          </p:cNvPr>
          <p:cNvSpPr/>
          <p:nvPr/>
        </p:nvSpPr>
        <p:spPr>
          <a:xfrm>
            <a:off x="217050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34EAA-D0C7-4C71-9C73-635E9DAD8F05}"/>
              </a:ext>
            </a:extLst>
          </p:cNvPr>
          <p:cNvSpPr txBox="1"/>
          <p:nvPr/>
        </p:nvSpPr>
        <p:spPr>
          <a:xfrm>
            <a:off x="217051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EF1068-015F-4118-B298-69A95B63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60" y="686454"/>
            <a:ext cx="3725695" cy="37345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4EE259-E40A-4D4F-9383-31635D504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1" y="2087693"/>
            <a:ext cx="4340192" cy="4391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A4ED97-3FF5-4003-B8F5-A96D32093129}"/>
              </a:ext>
            </a:extLst>
          </p:cNvPr>
          <p:cNvSpPr txBox="1"/>
          <p:nvPr/>
        </p:nvSpPr>
        <p:spPr>
          <a:xfrm>
            <a:off x="8229600" y="2136338"/>
            <a:ext cx="3103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배달음식맛집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배달의민족리뷰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게시물 업로드 날짜 크롤링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게시물 해시태그 크롤링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6D6B55-925E-41FB-9C74-8F0CE605A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664" y="385557"/>
            <a:ext cx="2561941" cy="1711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745566-E05C-4DEE-BCFA-4FA51E799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93" y="4444662"/>
            <a:ext cx="212437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792C42-4E4B-4790-90CB-3581A3C980CE}"/>
              </a:ext>
            </a:extLst>
          </p:cNvPr>
          <p:cNvSpPr/>
          <p:nvPr/>
        </p:nvSpPr>
        <p:spPr>
          <a:xfrm>
            <a:off x="217050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34EAA-D0C7-4C71-9C73-635E9DAD8F05}"/>
              </a:ext>
            </a:extLst>
          </p:cNvPr>
          <p:cNvSpPr txBox="1"/>
          <p:nvPr/>
        </p:nvSpPr>
        <p:spPr>
          <a:xfrm>
            <a:off x="217051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37A0BE-CBFE-46DD-8F6C-CA46BF2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59" y="771114"/>
            <a:ext cx="8015904" cy="55742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4C071E-DED3-47EB-A190-D8B4E734CE1C}"/>
              </a:ext>
            </a:extLst>
          </p:cNvPr>
          <p:cNvSpPr/>
          <p:nvPr/>
        </p:nvSpPr>
        <p:spPr>
          <a:xfrm>
            <a:off x="7185890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배달음식맛집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배달의민족리뷰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월별 게시물 수 비교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91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792C42-4E4B-4790-90CB-3581A3C980CE}"/>
              </a:ext>
            </a:extLst>
          </p:cNvPr>
          <p:cNvSpPr/>
          <p:nvPr/>
        </p:nvSpPr>
        <p:spPr>
          <a:xfrm>
            <a:off x="217050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34EAA-D0C7-4C71-9C73-635E9DAD8F05}"/>
              </a:ext>
            </a:extLst>
          </p:cNvPr>
          <p:cNvSpPr txBox="1"/>
          <p:nvPr/>
        </p:nvSpPr>
        <p:spPr>
          <a:xfrm>
            <a:off x="217051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ECE7DC-9A96-43B1-AF8F-1DAEC588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6" y="570223"/>
            <a:ext cx="9347200" cy="47924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EB4C30-BDDD-440F-8D87-FDD4EB964637}"/>
              </a:ext>
            </a:extLst>
          </p:cNvPr>
          <p:cNvSpPr/>
          <p:nvPr/>
        </p:nvSpPr>
        <p:spPr>
          <a:xfrm>
            <a:off x="729672" y="54365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배달음식맛집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2019, 2020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비교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479A54-633E-4E33-9D36-A92AED60476C}"/>
              </a:ext>
            </a:extLst>
          </p:cNvPr>
          <p:cNvSpPr/>
          <p:nvPr/>
        </p:nvSpPr>
        <p:spPr>
          <a:xfrm>
            <a:off x="5527963" y="54365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사회적 거리두기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요기요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집콕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2020.12.22~21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간 게시물 개수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0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166256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039BDD-5E73-49AF-87B4-804E95DA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76" y="1363458"/>
            <a:ext cx="1924319" cy="38200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F35A6B-21F6-484B-B3D0-546FDD6E85F6}"/>
              </a:ext>
            </a:extLst>
          </p:cNvPr>
          <p:cNvSpPr/>
          <p:nvPr/>
        </p:nvSpPr>
        <p:spPr>
          <a:xfrm>
            <a:off x="7378276" y="4416486"/>
            <a:ext cx="1924319" cy="18472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BA4F9-F9E9-4CC5-A439-75B9A788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73" y="1363458"/>
            <a:ext cx="4497703" cy="38200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A2176C-1C07-4FE8-817C-541FB3EC2FE8}"/>
              </a:ext>
            </a:extLst>
          </p:cNvPr>
          <p:cNvSpPr/>
          <p:nvPr/>
        </p:nvSpPr>
        <p:spPr>
          <a:xfrm>
            <a:off x="2880573" y="53844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네이버 실시간 검색어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웹 크롤링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8CF282-D41D-4A74-988D-BD9A420621F8}"/>
              </a:ext>
            </a:extLst>
          </p:cNvPr>
          <p:cNvSpPr/>
          <p:nvPr/>
        </p:nvSpPr>
        <p:spPr>
          <a:xfrm>
            <a:off x="166256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D3408-BA92-40D6-9375-391C3A980E08}"/>
              </a:ext>
            </a:extLst>
          </p:cNvPr>
          <p:cNvSpPr txBox="1"/>
          <p:nvPr/>
        </p:nvSpPr>
        <p:spPr>
          <a:xfrm>
            <a:off x="166257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</p:spTree>
    <p:extLst>
      <p:ext uri="{BB962C8B-B14F-4D97-AF65-F5344CB8AC3E}">
        <p14:creationId xmlns:p14="http://schemas.microsoft.com/office/powerpoint/2010/main" val="257198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취미생활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영화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음식소비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결론 도출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ACCD2-0B2E-45ED-9BEB-46A1D00A04FF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0ACAE0-E9E7-4587-8ED9-4610232FD694}"/>
              </a:ext>
            </a:extLst>
          </p:cNvPr>
          <p:cNvSpPr/>
          <p:nvPr/>
        </p:nvSpPr>
        <p:spPr>
          <a:xfrm>
            <a:off x="5310910" y="4779616"/>
            <a:ext cx="1542473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9090D-D410-412D-994F-B68B542473EF}"/>
              </a:ext>
            </a:extLst>
          </p:cNvPr>
          <p:cNvSpPr txBox="1"/>
          <p:nvPr/>
        </p:nvSpPr>
        <p:spPr>
          <a:xfrm>
            <a:off x="4815030" y="4705786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결론 도출</a:t>
            </a:r>
          </a:p>
        </p:txBody>
      </p:sp>
    </p:spTree>
    <p:extLst>
      <p:ext uri="{BB962C8B-B14F-4D97-AF65-F5344CB8AC3E}">
        <p14:creationId xmlns:p14="http://schemas.microsoft.com/office/powerpoint/2010/main" val="3464688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166256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D20764-B52D-44D6-856E-185E31C4A047}"/>
              </a:ext>
            </a:extLst>
          </p:cNvPr>
          <p:cNvSpPr/>
          <p:nvPr/>
        </p:nvSpPr>
        <p:spPr>
          <a:xfrm>
            <a:off x="166256" y="274721"/>
            <a:ext cx="1542473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EEA1D-F777-406C-BF3C-C345858F2748}"/>
              </a:ext>
            </a:extLst>
          </p:cNvPr>
          <p:cNvSpPr txBox="1"/>
          <p:nvPr/>
        </p:nvSpPr>
        <p:spPr>
          <a:xfrm>
            <a:off x="-329624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결론 도출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71A32-7EE0-4B78-A68B-FD59B5840B73}"/>
              </a:ext>
            </a:extLst>
          </p:cNvPr>
          <p:cNvSpPr/>
          <p:nvPr/>
        </p:nvSpPr>
        <p:spPr>
          <a:xfrm>
            <a:off x="2570355" y="2180504"/>
            <a:ext cx="1659429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취미생활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0A76D4-749F-4503-A045-59837978A3EC}"/>
              </a:ext>
            </a:extLst>
          </p:cNvPr>
          <p:cNvSpPr/>
          <p:nvPr/>
        </p:nvSpPr>
        <p:spPr>
          <a:xfrm>
            <a:off x="8014467" y="2180505"/>
            <a:ext cx="1659429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음식소비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A7316C-8C54-4C43-BE49-0E2B8774CB27}"/>
              </a:ext>
            </a:extLst>
          </p:cNvPr>
          <p:cNvSpPr/>
          <p:nvPr/>
        </p:nvSpPr>
        <p:spPr>
          <a:xfrm>
            <a:off x="5292409" y="1394839"/>
            <a:ext cx="129073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</a:t>
            </a:r>
            <a:endParaRPr lang="ko-KR" altLang="en-US" sz="3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F7F47B-384C-433F-AEA8-684C015DD410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flipH="1">
            <a:off x="3400070" y="1687227"/>
            <a:ext cx="1892339" cy="49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3BAD0D-BC9F-4A17-B339-0E01C37270F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583147" y="1687226"/>
            <a:ext cx="2261035" cy="4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6AD60-2E2C-4330-B306-F7C976774FDE}"/>
              </a:ext>
            </a:extLst>
          </p:cNvPr>
          <p:cNvSpPr/>
          <p:nvPr/>
        </p:nvSpPr>
        <p:spPr>
          <a:xfrm>
            <a:off x="1926868" y="2981583"/>
            <a:ext cx="29464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관객수 감소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관객수 증가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홈시어터 게시물 증가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코로나는 외부 취미 생활도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내부 취미 생활 형태로 바꿨다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39459F-27DA-4BBC-A926-571CCBB0D3CA}"/>
              </a:ext>
            </a:extLst>
          </p:cNvPr>
          <p:cNvSpPr/>
          <p:nvPr/>
        </p:nvSpPr>
        <p:spPr>
          <a:xfrm>
            <a:off x="6607757" y="2981583"/>
            <a:ext cx="43243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배달음식리뷰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,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맛집 게시물 증가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5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 이상 집합 금지 식당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확진자 증가에 따른 배달 검색 증가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 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코로나는 배달 음식 섭취 증가로 이끌었고 음식점 운영에도 영향을 주었다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30B081-1DBA-4E6E-9F27-4E87B2B51DD4}"/>
              </a:ext>
            </a:extLst>
          </p:cNvPr>
          <p:cNvSpPr/>
          <p:nvPr/>
        </p:nvSpPr>
        <p:spPr>
          <a:xfrm>
            <a:off x="2717200" y="2799696"/>
            <a:ext cx="69566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코로나는 취미 생활과 음식 소비 문화를 집 안으로 끌어들이는 변화를 주었다</a:t>
            </a:r>
            <a:r>
              <a:rPr lang="en-US" altLang="ko-KR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.</a:t>
            </a:r>
            <a:endParaRPr lang="ko-KR" altLang="en-US" sz="3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8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3" grpId="0" animBg="1"/>
      <p:bldP spid="18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1D1E-6B6C-4B28-8495-6C16B97DF2CC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결론 도출</a:t>
            </a:r>
          </a:p>
        </p:txBody>
      </p:sp>
    </p:spTree>
    <p:extLst>
      <p:ext uri="{BB962C8B-B14F-4D97-AF65-F5344CB8AC3E}">
        <p14:creationId xmlns:p14="http://schemas.microsoft.com/office/powerpoint/2010/main" val="102838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2FE348-1BD0-4716-8FB0-A9FABCAD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80FE4D-96BE-4C8E-B498-6F1C710A7FCA}"/>
              </a:ext>
            </a:extLst>
          </p:cNvPr>
          <p:cNvSpPr/>
          <p:nvPr/>
        </p:nvSpPr>
        <p:spPr>
          <a:xfrm>
            <a:off x="4195893" y="1642145"/>
            <a:ext cx="3800213" cy="3573710"/>
          </a:xfrm>
          <a:prstGeom prst="round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59153D-7E10-4371-8A36-743873FE6E92}"/>
              </a:ext>
            </a:extLst>
          </p:cNvPr>
          <p:cNvSpPr/>
          <p:nvPr/>
        </p:nvSpPr>
        <p:spPr>
          <a:xfrm>
            <a:off x="5294851" y="2648824"/>
            <a:ext cx="1602297" cy="1560352"/>
          </a:xfrm>
          <a:prstGeom prst="ellipse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C1D3B1-F3CD-46CD-AFD1-E6ED8471204E}"/>
              </a:ext>
            </a:extLst>
          </p:cNvPr>
          <p:cNvSpPr/>
          <p:nvPr/>
        </p:nvSpPr>
        <p:spPr>
          <a:xfrm>
            <a:off x="6897148" y="1918284"/>
            <a:ext cx="602779" cy="5847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62265A-BBED-4D72-9A4E-5512CCE57C78}"/>
              </a:ext>
            </a:extLst>
          </p:cNvPr>
          <p:cNvSpPr/>
          <p:nvPr/>
        </p:nvSpPr>
        <p:spPr>
          <a:xfrm>
            <a:off x="4387273" y="1202570"/>
            <a:ext cx="3403597" cy="36933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60149-7B75-4727-B09F-738E037E8F1A}"/>
              </a:ext>
            </a:extLst>
          </p:cNvPr>
          <p:cNvSpPr txBox="1"/>
          <p:nvPr/>
        </p:nvSpPr>
        <p:spPr>
          <a:xfrm>
            <a:off x="4456543" y="1202570"/>
            <a:ext cx="32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팀원끼리 모르는 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3D6057-80C1-413A-80AF-95E8916133C0}"/>
              </a:ext>
            </a:extLst>
          </p:cNvPr>
          <p:cNvSpPr/>
          <p:nvPr/>
        </p:nvSpPr>
        <p:spPr>
          <a:xfrm>
            <a:off x="4387272" y="5286098"/>
            <a:ext cx="3403597" cy="36933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CECEB-7926-4EC9-A325-15B1CE68BA55}"/>
              </a:ext>
            </a:extLst>
          </p:cNvPr>
          <p:cNvSpPr txBox="1"/>
          <p:nvPr/>
        </p:nvSpPr>
        <p:spPr>
          <a:xfrm>
            <a:off x="4456544" y="5286098"/>
            <a:ext cx="32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김수빈 임성묵 손봉우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7A155-EB3F-42EB-AC77-1E9A0BDC0263}"/>
              </a:ext>
            </a:extLst>
          </p:cNvPr>
          <p:cNvSpPr txBox="1"/>
          <p:nvPr/>
        </p:nvSpPr>
        <p:spPr>
          <a:xfrm>
            <a:off x="4456543" y="2367171"/>
            <a:ext cx="33343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2E2B26"/>
                </a:solidFill>
                <a:latin typeface="Bahnschrift" panose="020B0502040204020203" pitchFamily="34" charset="0"/>
              </a:rPr>
              <a:t>Thank</a:t>
            </a:r>
          </a:p>
          <a:p>
            <a:pPr algn="ctr"/>
            <a:r>
              <a:rPr lang="en-US" altLang="ko-KR" sz="6600" dirty="0">
                <a:solidFill>
                  <a:srgbClr val="2E2B26"/>
                </a:solidFill>
                <a:latin typeface="Bahnschrift" panose="020B0502040204020203" pitchFamily="34" charset="0"/>
              </a:rPr>
              <a:t>you</a:t>
            </a:r>
            <a:endParaRPr lang="ko-KR" altLang="en-US" sz="6600" dirty="0">
              <a:solidFill>
                <a:srgbClr val="2E2B2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취미생활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영화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음식소비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결론 도출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ACCD2-0B2E-45ED-9BEB-46A1D00A04FF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FCA142-DA4E-4D22-9D98-EDEB086084C7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63376-ADD6-44AE-9C65-6C61D9995F0D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주제에 관하여</a:t>
            </a:r>
          </a:p>
        </p:txBody>
      </p:sp>
    </p:spTree>
    <p:extLst>
      <p:ext uri="{BB962C8B-B14F-4D97-AF65-F5344CB8AC3E}">
        <p14:creationId xmlns:p14="http://schemas.microsoft.com/office/powerpoint/2010/main" val="31989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3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44BE70-746C-4FC8-BC31-5BEA700BFF90}"/>
              </a:ext>
            </a:extLst>
          </p:cNvPr>
          <p:cNvSpPr/>
          <p:nvPr/>
        </p:nvSpPr>
        <p:spPr>
          <a:xfrm>
            <a:off x="217047" y="274720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07386-4624-40FD-B9D0-3BAA0F38C18D}"/>
              </a:ext>
            </a:extLst>
          </p:cNvPr>
          <p:cNvSpPr txBox="1"/>
          <p:nvPr/>
        </p:nvSpPr>
        <p:spPr>
          <a:xfrm>
            <a:off x="217051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주제에 관하여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FEAFC3-1720-4E27-9AE5-105E8B3A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03" y="1593944"/>
            <a:ext cx="9017990" cy="3670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D772D-C4D6-42D7-B065-5D60C74E22BD}"/>
              </a:ext>
            </a:extLst>
          </p:cNvPr>
          <p:cNvSpPr txBox="1"/>
          <p:nvPr/>
        </p:nvSpPr>
        <p:spPr>
          <a:xfrm>
            <a:off x="7832436" y="5283199"/>
            <a:ext cx="369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보건복지부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_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19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감염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_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현황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.csv</a:t>
            </a: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일일 코로나 확진자 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누적 코로나 사망자 수</a:t>
            </a:r>
          </a:p>
        </p:txBody>
      </p:sp>
    </p:spTree>
    <p:extLst>
      <p:ext uri="{BB962C8B-B14F-4D97-AF65-F5344CB8AC3E}">
        <p14:creationId xmlns:p14="http://schemas.microsoft.com/office/powerpoint/2010/main" val="29574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3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44BE70-746C-4FC8-BC31-5BEA700BFF90}"/>
              </a:ext>
            </a:extLst>
          </p:cNvPr>
          <p:cNvSpPr/>
          <p:nvPr/>
        </p:nvSpPr>
        <p:spPr>
          <a:xfrm>
            <a:off x="217047" y="274720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07386-4624-40FD-B9D0-3BAA0F38C18D}"/>
              </a:ext>
            </a:extLst>
          </p:cNvPr>
          <p:cNvSpPr txBox="1"/>
          <p:nvPr/>
        </p:nvSpPr>
        <p:spPr>
          <a:xfrm>
            <a:off x="217051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주제에 관하여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C6CC13-3AB1-4C0C-B123-12249E85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12" y="2575205"/>
            <a:ext cx="3230739" cy="3210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017FD4-B72D-4F80-8616-BE5C70FD3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70" y="635721"/>
            <a:ext cx="3230739" cy="3234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0D752-AAC0-46D8-A3B1-7F0F7B21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87" y="3501182"/>
            <a:ext cx="3026325" cy="3072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2DA6D-96F1-457D-A166-1B6D16231BDA}"/>
              </a:ext>
            </a:extLst>
          </p:cNvPr>
          <p:cNvSpPr/>
          <p:nvPr/>
        </p:nvSpPr>
        <p:spPr>
          <a:xfrm>
            <a:off x="6260133" y="26441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웹 크롤링을 이용한 코로나가 </a:t>
            </a:r>
            <a:endParaRPr lang="en-US" altLang="ko-KR" sz="3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취미생활과 음식소비 문화에 </a:t>
            </a:r>
            <a:endParaRPr lang="en-US" altLang="ko-KR" sz="3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미친 영향 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79FAA6-99D1-4C12-8033-C293AB636FBF}"/>
              </a:ext>
            </a:extLst>
          </p:cNvPr>
          <p:cNvSpPr/>
          <p:nvPr/>
        </p:nvSpPr>
        <p:spPr>
          <a:xfrm>
            <a:off x="10381673" y="2564228"/>
            <a:ext cx="127461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3A2D4-6484-44B5-90F5-FEBEB4D5B039}"/>
              </a:ext>
            </a:extLst>
          </p:cNvPr>
          <p:cNvSpPr txBox="1"/>
          <p:nvPr/>
        </p:nvSpPr>
        <p:spPr>
          <a:xfrm>
            <a:off x="11076708" y="2262354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주제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377F0-5F3E-4752-A868-A13B6A008625}"/>
              </a:ext>
            </a:extLst>
          </p:cNvPr>
          <p:cNvSpPr txBox="1"/>
          <p:nvPr/>
        </p:nvSpPr>
        <p:spPr>
          <a:xfrm>
            <a:off x="2484580" y="5869103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sz="1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해시태그</a:t>
            </a:r>
            <a:r>
              <a:rPr lang="en-US" altLang="ko-KR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 </a:t>
            </a:r>
            <a:r>
              <a:rPr lang="ko-KR" altLang="en-US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크롤링</a:t>
            </a:r>
            <a:endParaRPr lang="en-US" altLang="ko-KR" sz="1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워드 크라우드</a:t>
            </a:r>
          </a:p>
        </p:txBody>
      </p:sp>
    </p:spTree>
    <p:extLst>
      <p:ext uri="{BB962C8B-B14F-4D97-AF65-F5344CB8AC3E}">
        <p14:creationId xmlns:p14="http://schemas.microsoft.com/office/powerpoint/2010/main" val="406150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취미생활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영화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음식소비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결론 도출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ACCD2-0B2E-45ED-9BEB-46A1D00A04FF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D1F22-484D-45B4-98A9-D28440F2B545}"/>
              </a:ext>
            </a:extLst>
          </p:cNvPr>
          <p:cNvSpPr/>
          <p:nvPr/>
        </p:nvSpPr>
        <p:spPr>
          <a:xfrm>
            <a:off x="5011881" y="3032345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F12F9-6E96-4FD5-BC7D-59BC569669FF}"/>
              </a:ext>
            </a:extLst>
          </p:cNvPr>
          <p:cNvSpPr txBox="1"/>
          <p:nvPr/>
        </p:nvSpPr>
        <p:spPr>
          <a:xfrm>
            <a:off x="5013613" y="2963718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8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3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449CB7-FD3F-4AB0-8E1D-234C7FC5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2" y="791695"/>
            <a:ext cx="5808184" cy="5564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F2A54C-C181-4D9D-B280-A18C661A6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27" y="269518"/>
            <a:ext cx="7527636" cy="35450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0F13F16-EBC1-49AA-B5D2-C86989519B0B}"/>
              </a:ext>
            </a:extLst>
          </p:cNvPr>
          <p:cNvSpPr/>
          <p:nvPr/>
        </p:nvSpPr>
        <p:spPr>
          <a:xfrm>
            <a:off x="7546255" y="4439147"/>
            <a:ext cx="40959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4292E"/>
                </a:solidFill>
                <a:effectLst/>
                <a:latin typeface="Rix고딕 EB" panose="02020603020101020101" pitchFamily="18" charset="-127"/>
                <a:ea typeface="Rix고딕 EB" panose="02020603020101020101" pitchFamily="18" charset="-127"/>
              </a:rPr>
              <a:t>KOBIS(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Rix고딕 EB" panose="02020603020101020101" pitchFamily="18" charset="-127"/>
                <a:ea typeface="Rix고딕 EB" panose="02020603020101020101" pitchFamily="18" charset="-127"/>
              </a:rPr>
              <a:t>영화관입장권통합전산망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Rix고딕 EB" panose="02020603020101020101" pitchFamily="18" charset="-127"/>
                <a:ea typeface="Rix고딕 EB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solidFill>
                <a:srgbClr val="24292E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24292E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극장 누적 관객수</a:t>
            </a:r>
            <a:r>
              <a:rPr lang="en-US" altLang="ko-KR" dirty="0">
                <a:solidFill>
                  <a:srgbClr val="24292E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4292E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온라인 이용건수 크롤링</a:t>
            </a:r>
            <a:endParaRPr lang="en-US" altLang="ko-KR" dirty="0">
              <a:solidFill>
                <a:srgbClr val="24292E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endParaRPr lang="en-US" altLang="ko-KR" dirty="0">
              <a:solidFill>
                <a:srgbClr val="24292E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endParaRPr lang="en-US" altLang="ko-KR" dirty="0">
              <a:solidFill>
                <a:srgbClr val="24292E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0BF45D-5520-4060-BB1A-D29FFA55158F}"/>
              </a:ext>
            </a:extLst>
          </p:cNvPr>
          <p:cNvSpPr/>
          <p:nvPr/>
        </p:nvSpPr>
        <p:spPr>
          <a:xfrm>
            <a:off x="10584873" y="720436"/>
            <a:ext cx="1136072" cy="316280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7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B212F3-13EA-4E2D-9F7E-E4D1421F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3" y="692082"/>
            <a:ext cx="11322826" cy="4797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F2F645-22C1-4A4A-B3E0-F1CDA8ED74AB}"/>
              </a:ext>
            </a:extLst>
          </p:cNvPr>
          <p:cNvSpPr txBox="1"/>
          <p:nvPr/>
        </p:nvSpPr>
        <p:spPr>
          <a:xfrm>
            <a:off x="683491" y="5501123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2019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년 영화 당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/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8AAD4-6F36-4015-9907-0A14E81DB24C}"/>
              </a:ext>
            </a:extLst>
          </p:cNvPr>
          <p:cNvSpPr txBox="1"/>
          <p:nvPr/>
        </p:nvSpPr>
        <p:spPr>
          <a:xfrm>
            <a:off x="4544287" y="5519587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2020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년 영화 당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/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1EBF0-2550-44FF-B0A4-17D9D9450139}"/>
              </a:ext>
            </a:extLst>
          </p:cNvPr>
          <p:cNvSpPr txBox="1"/>
          <p:nvPr/>
        </p:nvSpPr>
        <p:spPr>
          <a:xfrm>
            <a:off x="8259614" y="5501123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2019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년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, 2020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년 평균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/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</a:t>
            </a:r>
          </a:p>
        </p:txBody>
      </p:sp>
    </p:spTree>
    <p:extLst>
      <p:ext uri="{BB962C8B-B14F-4D97-AF65-F5344CB8AC3E}">
        <p14:creationId xmlns:p14="http://schemas.microsoft.com/office/powerpoint/2010/main" val="107907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B3AE36-4C3B-4F27-9906-FD8EE2AD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1" y="905284"/>
            <a:ext cx="11231418" cy="5047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1B01F-7768-45DC-BE7A-C71233D822C9}"/>
              </a:ext>
            </a:extLst>
          </p:cNvPr>
          <p:cNvSpPr txBox="1"/>
          <p:nvPr/>
        </p:nvSpPr>
        <p:spPr>
          <a:xfrm>
            <a:off x="8460510" y="5144655"/>
            <a:ext cx="2115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2020.09~202.12</a:t>
            </a:r>
          </a:p>
          <a:p>
            <a:pPr algn="ctr"/>
            <a:r>
              <a:rPr lang="en-US" altLang="ko-KR" sz="1100" dirty="0"/>
              <a:t>KOBIS </a:t>
            </a:r>
            <a:r>
              <a:rPr lang="ko-KR" altLang="en-US" sz="1100" dirty="0"/>
              <a:t>제공 자료</a:t>
            </a:r>
            <a:r>
              <a:rPr lang="en-US" altLang="ko-KR" sz="1100" dirty="0"/>
              <a:t>x</a:t>
            </a:r>
            <a:endParaRPr lang="ko-KR" altLang="en-US" sz="11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CC8EEE-A57D-4730-900D-2EC11D9BC1D4}"/>
              </a:ext>
            </a:extLst>
          </p:cNvPr>
          <p:cNvGrpSpPr/>
          <p:nvPr/>
        </p:nvGrpSpPr>
        <p:grpSpPr>
          <a:xfrm>
            <a:off x="8460510" y="4802909"/>
            <a:ext cx="1953490" cy="786488"/>
            <a:chOff x="8460510" y="4802909"/>
            <a:chExt cx="1953490" cy="78648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BD9C836-FC78-46FB-B1CA-168DAB67597D}"/>
                </a:ext>
              </a:extLst>
            </p:cNvPr>
            <p:cNvGrpSpPr/>
            <p:nvPr/>
          </p:nvGrpSpPr>
          <p:grpSpPr>
            <a:xfrm>
              <a:off x="8460510" y="4802909"/>
              <a:ext cx="1953490" cy="786488"/>
              <a:chOff x="8460510" y="4802909"/>
              <a:chExt cx="1953490" cy="78648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5F35678-F340-4F59-85FF-D6EFD7A45CAE}"/>
                  </a:ext>
                </a:extLst>
              </p:cNvPr>
              <p:cNvSpPr/>
              <p:nvPr/>
            </p:nvSpPr>
            <p:spPr>
              <a:xfrm>
                <a:off x="8460510" y="4802909"/>
                <a:ext cx="378690" cy="78648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AC979D4-98A1-4A06-ADE9-A881062E1A5C}"/>
                  </a:ext>
                </a:extLst>
              </p:cNvPr>
              <p:cNvSpPr/>
              <p:nvPr/>
            </p:nvSpPr>
            <p:spPr>
              <a:xfrm>
                <a:off x="8991600" y="4950691"/>
                <a:ext cx="378690" cy="63870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A58CA5B-0B41-4B67-934D-40C42325CC62}"/>
                  </a:ext>
                </a:extLst>
              </p:cNvPr>
              <p:cNvSpPr/>
              <p:nvPr/>
            </p:nvSpPr>
            <p:spPr>
              <a:xfrm>
                <a:off x="9518073" y="5375564"/>
                <a:ext cx="378690" cy="21383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ABC7EE6-9852-40D8-8E96-FA5B05D41B64}"/>
                  </a:ext>
                </a:extLst>
              </p:cNvPr>
              <p:cNvSpPr/>
              <p:nvPr/>
            </p:nvSpPr>
            <p:spPr>
              <a:xfrm>
                <a:off x="10035310" y="5543678"/>
                <a:ext cx="378690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9F4BC6-BC03-4152-9EDA-4976D0DDC79B}"/>
                </a:ext>
              </a:extLst>
            </p:cNvPr>
            <p:cNvSpPr txBox="1"/>
            <p:nvPr/>
          </p:nvSpPr>
          <p:spPr>
            <a:xfrm>
              <a:off x="9518073" y="4923073"/>
              <a:ext cx="5172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예측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353523-92AC-4700-9725-AA8000B1AD55}"/>
              </a:ext>
            </a:extLst>
          </p:cNvPr>
          <p:cNvSpPr txBox="1"/>
          <p:nvPr/>
        </p:nvSpPr>
        <p:spPr>
          <a:xfrm>
            <a:off x="4414981" y="1372151"/>
            <a:ext cx="310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월별 코로나 확진자 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/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</a:t>
            </a:r>
          </a:p>
        </p:txBody>
      </p:sp>
    </p:spTree>
    <p:extLst>
      <p:ext uri="{BB962C8B-B14F-4D97-AF65-F5344CB8AC3E}">
        <p14:creationId xmlns:p14="http://schemas.microsoft.com/office/powerpoint/2010/main" val="16923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419</Words>
  <Application>Microsoft Office PowerPoint</Application>
  <PresentationFormat>와이드스크린</PresentationFormat>
  <Paragraphs>128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Rix고딕 EB</vt:lpstr>
      <vt:lpstr>맑은 고딕</vt:lpstr>
      <vt:lpstr>Agency FB</vt:lpstr>
      <vt:lpstr>Arial</vt:lpstr>
      <vt:lpstr>Bahnschrift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수빈 김</dc:creator>
  <cp:lastModifiedBy>수빈 김</cp:lastModifiedBy>
  <cp:revision>5</cp:revision>
  <dcterms:created xsi:type="dcterms:W3CDTF">2020-12-23T01:49:22Z</dcterms:created>
  <dcterms:modified xsi:type="dcterms:W3CDTF">2020-12-23T04:01:44Z</dcterms:modified>
</cp:coreProperties>
</file>