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4" r:id="rId10"/>
    <p:sldId id="265" r:id="rId11"/>
    <p:sldId id="279" r:id="rId12"/>
    <p:sldId id="297" r:id="rId13"/>
    <p:sldId id="284" r:id="rId14"/>
    <p:sldId id="281" r:id="rId15"/>
    <p:sldId id="282" r:id="rId16"/>
    <p:sldId id="286" r:id="rId17"/>
    <p:sldId id="298" r:id="rId18"/>
    <p:sldId id="266" r:id="rId19"/>
    <p:sldId id="296" r:id="rId20"/>
  </p:sldIdLst>
  <p:sldSz cx="12192000" cy="6858000"/>
  <p:notesSz cx="6858000" cy="9144000"/>
  <p:embeddedFontLst>
    <p:embeddedFont>
      <p:font typeface="맑은 고딕" pitchFamily="50" charset="-127"/>
      <p:regular r:id="rId21"/>
      <p:bold r:id="rId22"/>
    </p:embeddedFont>
    <p:embeddedFont>
      <p:font typeface="나눔스퀘어라운드 ExtraBold" pitchFamily="50" charset="-127"/>
      <p:bold r:id="rId23"/>
    </p:embeddedFont>
    <p:embeddedFont>
      <p:font typeface="210 맨발의청춘 B" pitchFamily="18" charset="-127"/>
      <p:regular r:id="rId24"/>
    </p:embeddedFont>
    <p:embeddedFont>
      <p:font typeface="210 맨발의청춘 L" pitchFamily="18" charset="-127"/>
      <p:regular r:id="rId25"/>
    </p:embeddedFont>
    <p:embeddedFont>
      <p:font typeface="210 맨발의청춘 R" pitchFamily="18" charset="-127"/>
      <p:regular r:id="rId26"/>
    </p:embeddedFont>
    <p:embeddedFont>
      <p:font typeface="나눔스퀘어 ExtraBold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000"/>
    <a:srgbClr val="1C335D"/>
    <a:srgbClr val="156F39"/>
    <a:srgbClr val="EFEFEF"/>
    <a:srgbClr val="F4BFAD"/>
    <a:srgbClr val="404040"/>
    <a:srgbClr val="969696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9" autoAdjust="0"/>
    <p:restoredTop sz="100000"/>
  </p:normalViewPr>
  <p:slideViewPr>
    <p:cSldViewPr snapToGrid="0">
      <p:cViewPr varScale="1">
        <p:scale>
          <a:sx n="87" d="100"/>
          <a:sy n="87" d="100"/>
        </p:scale>
        <p:origin x="-302" y="-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19292-3AA5-4483-9A73-91D893670090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33FE1BA7-4A4A-416F-B15B-88A5C71AF8B3}">
      <dgm:prSet phldrT="[텍스트]" custT="1"/>
      <dgm:spPr>
        <a:ln w="76200">
          <a:solidFill>
            <a:srgbClr val="F4BFAD"/>
          </a:solidFill>
        </a:ln>
      </dgm:spPr>
      <dgm:t>
        <a:bodyPr/>
        <a:lstStyle/>
        <a:p>
          <a:pPr latinLnBrk="1">
            <a:buAutoNum type="arabicPeriod"/>
          </a:pPr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수집한 데이터에 불필요한 정보들 제거</a:t>
          </a:r>
          <a:endParaRPr lang="ko-KR" altLang="en-US" sz="2100" b="1" dirty="0"/>
        </a:p>
      </dgm:t>
    </dgm:pt>
    <dgm:pt modelId="{C812F7E9-C0BC-44A0-B5DC-14A0FAB9EFD7}" type="parTrans" cxnId="{2CA2FDB2-75FF-4F70-BFBF-D46EA7205AE3}">
      <dgm:prSet/>
      <dgm:spPr/>
      <dgm:t>
        <a:bodyPr/>
        <a:lstStyle/>
        <a:p>
          <a:pPr latinLnBrk="1"/>
          <a:endParaRPr lang="ko-KR" altLang="en-US" sz="2100" b="1"/>
        </a:p>
      </dgm:t>
    </dgm:pt>
    <dgm:pt modelId="{43351CCA-FF28-424F-B7AD-0FF55383D911}" type="sibTrans" cxnId="{2CA2FDB2-75FF-4F70-BFBF-D46EA7205AE3}">
      <dgm:prSet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100" b="1"/>
        </a:p>
      </dgm:t>
    </dgm:pt>
    <dgm:pt modelId="{B0F6EE80-7E9E-47A0-91AE-03F007248CFD}">
      <dgm:prSet phldrT="[텍스트]" custT="1"/>
      <dgm:spPr>
        <a:ln w="76200">
          <a:solidFill>
            <a:srgbClr val="F4BFAD"/>
          </a:solidFill>
        </a:ln>
      </dgm:spPr>
      <dgm:t>
        <a:bodyPr/>
        <a:lstStyle/>
        <a:p>
          <a:pPr latinLnBrk="1"/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일치하지 않는 </a:t>
          </a:r>
          <a:endParaRPr lang="en-US" altLang="ko-KR" sz="2100" b="1" dirty="0">
            <a:solidFill>
              <a:srgbClr val="404040"/>
            </a:solidFill>
            <a:latin typeface="210 맨발의청춘 L"/>
            <a:ea typeface="210 맨발의청춘 L"/>
            <a:cs typeface="210 맨발의청춘 L"/>
            <a:sym typeface="210 맨발의청춘 L"/>
          </a:endParaRPr>
        </a:p>
        <a:p>
          <a:pPr latinLnBrk="1"/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역명 하나로 통일</a:t>
          </a:r>
          <a:endParaRPr lang="ko-KR" altLang="en-US" sz="2100" b="1" dirty="0"/>
        </a:p>
      </dgm:t>
    </dgm:pt>
    <dgm:pt modelId="{1D1F449D-3597-4365-9364-E28B40D93CC2}" type="parTrans" cxnId="{2F531452-5E29-4924-AB63-17B5DEAC3282}">
      <dgm:prSet/>
      <dgm:spPr/>
      <dgm:t>
        <a:bodyPr/>
        <a:lstStyle/>
        <a:p>
          <a:pPr latinLnBrk="1"/>
          <a:endParaRPr lang="ko-KR" altLang="en-US" sz="2100" b="1"/>
        </a:p>
      </dgm:t>
    </dgm:pt>
    <dgm:pt modelId="{B96A7117-A1BD-4083-A31C-63A7AFC646CA}" type="sibTrans" cxnId="{2F531452-5E29-4924-AB63-17B5DEAC3282}">
      <dgm:prSet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100" b="1"/>
        </a:p>
      </dgm:t>
    </dgm:pt>
    <dgm:pt modelId="{A6DC5CCC-FD7A-409C-AA27-3DB665B28BDB}">
      <dgm:prSet phldrT="[텍스트]" custT="1"/>
      <dgm:spPr>
        <a:ln w="76200">
          <a:solidFill>
            <a:srgbClr val="F4BFAD"/>
          </a:solidFill>
        </a:ln>
      </dgm:spPr>
      <dgm:t>
        <a:bodyPr/>
        <a:lstStyle/>
        <a:p>
          <a:pPr latinLnBrk="1"/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수집한 날씨 </a:t>
          </a:r>
          <a:endParaRPr lang="en-US" altLang="ko-KR" sz="2100" b="1" dirty="0">
            <a:solidFill>
              <a:srgbClr val="404040"/>
            </a:solidFill>
            <a:latin typeface="210 맨발의청춘 L"/>
            <a:ea typeface="210 맨발의청춘 L"/>
            <a:cs typeface="210 맨발의청춘 L"/>
            <a:sym typeface="210 맨발의청춘 L"/>
          </a:endParaRPr>
        </a:p>
        <a:p>
          <a:pPr latinLnBrk="1"/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데이터의 </a:t>
          </a:r>
          <a:r>
            <a:rPr lang="en-US" altLang="ko-KR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20%</a:t>
          </a:r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가 </a:t>
          </a:r>
          <a:r>
            <a:rPr lang="ko-KR" altLang="en-US" sz="2100" b="1" dirty="0" err="1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결측치로</a:t>
          </a:r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 병합 후 제거 </a:t>
          </a:r>
          <a:endParaRPr lang="ko-KR" altLang="en-US" sz="2100" b="1" dirty="0"/>
        </a:p>
      </dgm:t>
    </dgm:pt>
    <dgm:pt modelId="{FD72E6DF-7AC4-435A-BF76-9A960B6220ED}" type="parTrans" cxnId="{54CFD609-145B-4A6B-9BDB-7802EC404C1B}">
      <dgm:prSet/>
      <dgm:spPr/>
      <dgm:t>
        <a:bodyPr/>
        <a:lstStyle/>
        <a:p>
          <a:pPr latinLnBrk="1"/>
          <a:endParaRPr lang="ko-KR" altLang="en-US" sz="2100" b="1"/>
        </a:p>
      </dgm:t>
    </dgm:pt>
    <dgm:pt modelId="{2B448C4B-8544-4272-93DA-CD298579BF58}" type="sibTrans" cxnId="{54CFD609-145B-4A6B-9BDB-7802EC404C1B}">
      <dgm:prSet custT="1"/>
      <dgm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 sz="2100" b="1"/>
        </a:p>
      </dgm:t>
    </dgm:pt>
    <dgm:pt modelId="{20DC6DBC-46E0-4E51-8C76-15B329523A6D}">
      <dgm:prSet phldrT="[텍스트]" custT="1"/>
      <dgm:spPr>
        <a:ln w="76200">
          <a:solidFill>
            <a:srgbClr val="F4BFAD"/>
          </a:solidFill>
        </a:ln>
      </dgm:spPr>
      <dgm:t>
        <a:bodyPr/>
        <a:lstStyle/>
        <a:p>
          <a:pPr latinLnBrk="1"/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중복된 데이터 </a:t>
          </a:r>
          <a:endParaRPr lang="en-US" altLang="ko-KR" sz="2100" b="1" dirty="0">
            <a:solidFill>
              <a:srgbClr val="404040"/>
            </a:solidFill>
            <a:latin typeface="210 맨발의청춘 L"/>
            <a:ea typeface="210 맨발의청춘 L"/>
            <a:cs typeface="210 맨발의청춘 L"/>
            <a:sym typeface="210 맨발의청춘 L"/>
          </a:endParaRPr>
        </a:p>
        <a:p>
          <a:pPr latinLnBrk="1"/>
          <a:r>
            <a:rPr lang="ko-KR" altLang="en-US" sz="2100" b="1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제거</a:t>
          </a:r>
          <a:endParaRPr lang="ko-KR" altLang="en-US" sz="2100" b="1" dirty="0"/>
        </a:p>
      </dgm:t>
    </dgm:pt>
    <dgm:pt modelId="{AF4EBD9C-BD50-4D98-8AF7-28C8450DB3A5}" type="parTrans" cxnId="{899CD7FB-7EF4-4E8B-B650-A5369A01C145}">
      <dgm:prSet/>
      <dgm:spPr/>
      <dgm:t>
        <a:bodyPr/>
        <a:lstStyle/>
        <a:p>
          <a:pPr latinLnBrk="1"/>
          <a:endParaRPr lang="ko-KR" altLang="en-US" sz="2100" b="1"/>
        </a:p>
      </dgm:t>
    </dgm:pt>
    <dgm:pt modelId="{299457DF-DA66-47EE-A91C-22F8BA5D356C}" type="sibTrans" cxnId="{899CD7FB-7EF4-4E8B-B650-A5369A01C145}">
      <dgm:prSet/>
      <dgm:spPr/>
      <dgm:t>
        <a:bodyPr/>
        <a:lstStyle/>
        <a:p>
          <a:pPr latinLnBrk="1"/>
          <a:endParaRPr lang="ko-KR" altLang="en-US" sz="2100" b="1"/>
        </a:p>
      </dgm:t>
    </dgm:pt>
    <dgm:pt modelId="{402A53D7-A63A-4134-891E-06F44023D09F}" type="pres">
      <dgm:prSet presAssocID="{17819292-3AA5-4483-9A73-91D89367009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AFCB85-4A88-4335-86E5-91AEB10AF5FA}" type="pres">
      <dgm:prSet presAssocID="{33FE1BA7-4A4A-416F-B15B-88A5C71AF8B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28CEBD-2D4D-4A8D-B0E2-DC0C47F77E71}" type="pres">
      <dgm:prSet presAssocID="{43351CCA-FF28-424F-B7AD-0FF55383D911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E1013B9-DEB3-4190-AF68-32908A2BBD4F}" type="pres">
      <dgm:prSet presAssocID="{43351CCA-FF28-424F-B7AD-0FF55383D911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3BBF7EA-9BB4-4E8E-B276-F8C0E8E0942E}" type="pres">
      <dgm:prSet presAssocID="{B0F6EE80-7E9E-47A0-91AE-03F007248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CFE95D-2240-489F-AFFC-E718B8000072}" type="pres">
      <dgm:prSet presAssocID="{B96A7117-A1BD-4083-A31C-63A7AFC646CA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525EC35-882D-4C73-9A77-8C0980BDE578}" type="pres">
      <dgm:prSet presAssocID="{B96A7117-A1BD-4083-A31C-63A7AFC646CA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B506C18-EF0D-41CC-86B8-1811E0335A9F}" type="pres">
      <dgm:prSet presAssocID="{A6DC5CCC-FD7A-409C-AA27-3DB665B28BD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75FE8D-2548-4938-AFF6-F3A892D7C521}" type="pres">
      <dgm:prSet presAssocID="{2B448C4B-8544-4272-93DA-CD298579BF58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BFBD464-5E65-4B9A-9659-A6B986A22AB9}" type="pres">
      <dgm:prSet presAssocID="{2B448C4B-8544-4272-93DA-CD298579BF58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60A5CF4-46D8-488E-91E6-AC52E46E3E9B}" type="pres">
      <dgm:prSet presAssocID="{20DC6DBC-46E0-4E51-8C76-15B329523A6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D38087-9A60-407F-A234-7982F830029F}" type="presOf" srcId="{17819292-3AA5-4483-9A73-91D893670090}" destId="{402A53D7-A63A-4134-891E-06F44023D09F}" srcOrd="0" destOrd="0" presId="urn:microsoft.com/office/officeart/2005/8/layout/process1"/>
    <dgm:cxn modelId="{76A7DB85-87AC-4ED8-BD92-6FB31555EA47}" type="presOf" srcId="{33FE1BA7-4A4A-416F-B15B-88A5C71AF8B3}" destId="{01AFCB85-4A88-4335-86E5-91AEB10AF5FA}" srcOrd="0" destOrd="0" presId="urn:microsoft.com/office/officeart/2005/8/layout/process1"/>
    <dgm:cxn modelId="{54CFD609-145B-4A6B-9BDB-7802EC404C1B}" srcId="{17819292-3AA5-4483-9A73-91D893670090}" destId="{A6DC5CCC-FD7A-409C-AA27-3DB665B28BDB}" srcOrd="2" destOrd="0" parTransId="{FD72E6DF-7AC4-435A-BF76-9A960B6220ED}" sibTransId="{2B448C4B-8544-4272-93DA-CD298579BF58}"/>
    <dgm:cxn modelId="{5E84E96D-D3E7-4950-9CC2-82D69EE65300}" type="presOf" srcId="{B96A7117-A1BD-4083-A31C-63A7AFC646CA}" destId="{E5CFE95D-2240-489F-AFFC-E718B8000072}" srcOrd="0" destOrd="0" presId="urn:microsoft.com/office/officeart/2005/8/layout/process1"/>
    <dgm:cxn modelId="{34F7980E-F7EA-4B82-9262-49EFCD07401B}" type="presOf" srcId="{B0F6EE80-7E9E-47A0-91AE-03F007248CFD}" destId="{33BBF7EA-9BB4-4E8E-B276-F8C0E8E0942E}" srcOrd="0" destOrd="0" presId="urn:microsoft.com/office/officeart/2005/8/layout/process1"/>
    <dgm:cxn modelId="{2CA2FDB2-75FF-4F70-BFBF-D46EA7205AE3}" srcId="{17819292-3AA5-4483-9A73-91D893670090}" destId="{33FE1BA7-4A4A-416F-B15B-88A5C71AF8B3}" srcOrd="0" destOrd="0" parTransId="{C812F7E9-C0BC-44A0-B5DC-14A0FAB9EFD7}" sibTransId="{43351CCA-FF28-424F-B7AD-0FF55383D911}"/>
    <dgm:cxn modelId="{899CD7FB-7EF4-4E8B-B650-A5369A01C145}" srcId="{17819292-3AA5-4483-9A73-91D893670090}" destId="{20DC6DBC-46E0-4E51-8C76-15B329523A6D}" srcOrd="3" destOrd="0" parTransId="{AF4EBD9C-BD50-4D98-8AF7-28C8450DB3A5}" sibTransId="{299457DF-DA66-47EE-A91C-22F8BA5D356C}"/>
    <dgm:cxn modelId="{3290CE96-BF06-4942-9BE3-3AACB0B2FDEA}" type="presOf" srcId="{B96A7117-A1BD-4083-A31C-63A7AFC646CA}" destId="{2525EC35-882D-4C73-9A77-8C0980BDE578}" srcOrd="1" destOrd="0" presId="urn:microsoft.com/office/officeart/2005/8/layout/process1"/>
    <dgm:cxn modelId="{2F531452-5E29-4924-AB63-17B5DEAC3282}" srcId="{17819292-3AA5-4483-9A73-91D893670090}" destId="{B0F6EE80-7E9E-47A0-91AE-03F007248CFD}" srcOrd="1" destOrd="0" parTransId="{1D1F449D-3597-4365-9364-E28B40D93CC2}" sibTransId="{B96A7117-A1BD-4083-A31C-63A7AFC646CA}"/>
    <dgm:cxn modelId="{4991E28B-9FFD-4743-9532-2E9C373158F9}" type="presOf" srcId="{20DC6DBC-46E0-4E51-8C76-15B329523A6D}" destId="{960A5CF4-46D8-488E-91E6-AC52E46E3E9B}" srcOrd="0" destOrd="0" presId="urn:microsoft.com/office/officeart/2005/8/layout/process1"/>
    <dgm:cxn modelId="{C2834476-CDDE-4CD5-8722-A2411BE38DAD}" type="presOf" srcId="{2B448C4B-8544-4272-93DA-CD298579BF58}" destId="{0375FE8D-2548-4938-AFF6-F3A892D7C521}" srcOrd="0" destOrd="0" presId="urn:microsoft.com/office/officeart/2005/8/layout/process1"/>
    <dgm:cxn modelId="{33C8BF3B-2DD6-4B02-B140-86C9F4946E6E}" type="presOf" srcId="{2B448C4B-8544-4272-93DA-CD298579BF58}" destId="{9BFBD464-5E65-4B9A-9659-A6B986A22AB9}" srcOrd="1" destOrd="0" presId="urn:microsoft.com/office/officeart/2005/8/layout/process1"/>
    <dgm:cxn modelId="{12E1A75C-38DC-4F7C-BCB5-186393F8CFCB}" type="presOf" srcId="{A6DC5CCC-FD7A-409C-AA27-3DB665B28BDB}" destId="{6B506C18-EF0D-41CC-86B8-1811E0335A9F}" srcOrd="0" destOrd="0" presId="urn:microsoft.com/office/officeart/2005/8/layout/process1"/>
    <dgm:cxn modelId="{EA465EC6-D5E7-43A5-AABF-E45FB18B41A4}" type="presOf" srcId="{43351CCA-FF28-424F-B7AD-0FF55383D911}" destId="{7E1013B9-DEB3-4190-AF68-32908A2BBD4F}" srcOrd="1" destOrd="0" presId="urn:microsoft.com/office/officeart/2005/8/layout/process1"/>
    <dgm:cxn modelId="{3D823D32-C813-4975-9688-502C6AF53814}" type="presOf" srcId="{43351CCA-FF28-424F-B7AD-0FF55383D911}" destId="{F828CEBD-2D4D-4A8D-B0E2-DC0C47F77E71}" srcOrd="0" destOrd="0" presId="urn:microsoft.com/office/officeart/2005/8/layout/process1"/>
    <dgm:cxn modelId="{B3E5AB85-4667-4F3E-AB5A-8258E10BC192}" type="presParOf" srcId="{402A53D7-A63A-4134-891E-06F44023D09F}" destId="{01AFCB85-4A88-4335-86E5-91AEB10AF5FA}" srcOrd="0" destOrd="0" presId="urn:microsoft.com/office/officeart/2005/8/layout/process1"/>
    <dgm:cxn modelId="{141CD5BA-81DE-4F8D-9BB1-8B33C7CF0D51}" type="presParOf" srcId="{402A53D7-A63A-4134-891E-06F44023D09F}" destId="{F828CEBD-2D4D-4A8D-B0E2-DC0C47F77E71}" srcOrd="1" destOrd="0" presId="urn:microsoft.com/office/officeart/2005/8/layout/process1"/>
    <dgm:cxn modelId="{4EF0B5A6-BFE5-44A6-8612-DBFC52D51B1E}" type="presParOf" srcId="{F828CEBD-2D4D-4A8D-B0E2-DC0C47F77E71}" destId="{7E1013B9-DEB3-4190-AF68-32908A2BBD4F}" srcOrd="0" destOrd="0" presId="urn:microsoft.com/office/officeart/2005/8/layout/process1"/>
    <dgm:cxn modelId="{2DABC08F-9086-43C2-B77E-D0EF58E0C283}" type="presParOf" srcId="{402A53D7-A63A-4134-891E-06F44023D09F}" destId="{33BBF7EA-9BB4-4E8E-B276-F8C0E8E0942E}" srcOrd="2" destOrd="0" presId="urn:microsoft.com/office/officeart/2005/8/layout/process1"/>
    <dgm:cxn modelId="{D76C92AF-518A-40B6-BB71-6389BC6BC03F}" type="presParOf" srcId="{402A53D7-A63A-4134-891E-06F44023D09F}" destId="{E5CFE95D-2240-489F-AFFC-E718B8000072}" srcOrd="3" destOrd="0" presId="urn:microsoft.com/office/officeart/2005/8/layout/process1"/>
    <dgm:cxn modelId="{6585941F-AFBD-4D3C-8F1C-DDD94EB1D878}" type="presParOf" srcId="{E5CFE95D-2240-489F-AFFC-E718B8000072}" destId="{2525EC35-882D-4C73-9A77-8C0980BDE578}" srcOrd="0" destOrd="0" presId="urn:microsoft.com/office/officeart/2005/8/layout/process1"/>
    <dgm:cxn modelId="{907999A4-6EFE-4667-9012-98413F12311E}" type="presParOf" srcId="{402A53D7-A63A-4134-891E-06F44023D09F}" destId="{6B506C18-EF0D-41CC-86B8-1811E0335A9F}" srcOrd="4" destOrd="0" presId="urn:microsoft.com/office/officeart/2005/8/layout/process1"/>
    <dgm:cxn modelId="{1ABA36B0-AFB6-4F7A-AC1B-592D561AC2AA}" type="presParOf" srcId="{402A53D7-A63A-4134-891E-06F44023D09F}" destId="{0375FE8D-2548-4938-AFF6-F3A892D7C521}" srcOrd="5" destOrd="0" presId="urn:microsoft.com/office/officeart/2005/8/layout/process1"/>
    <dgm:cxn modelId="{D5569D8D-8B45-4308-89F8-297AC3F310D1}" type="presParOf" srcId="{0375FE8D-2548-4938-AFF6-F3A892D7C521}" destId="{9BFBD464-5E65-4B9A-9659-A6B986A22AB9}" srcOrd="0" destOrd="0" presId="urn:microsoft.com/office/officeart/2005/8/layout/process1"/>
    <dgm:cxn modelId="{CC616A32-540B-439F-B3B8-762BF366F18D}" type="presParOf" srcId="{402A53D7-A63A-4134-891E-06F44023D09F}" destId="{960A5CF4-46D8-488E-91E6-AC52E46E3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FCB85-4A88-4335-86E5-91AEB10AF5FA}">
      <dsp:nvSpPr>
        <dsp:cNvPr id="0" name=""/>
        <dsp:cNvSpPr/>
      </dsp:nvSpPr>
      <dsp:spPr>
        <a:xfrm>
          <a:off x="5189" y="2054046"/>
          <a:ext cx="2268775" cy="2063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4BFAD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수집한 데이터에 불필요한 정보들 제거</a:t>
          </a:r>
          <a:endParaRPr lang="ko-KR" altLang="en-US" sz="2100" b="1" kern="1200" dirty="0"/>
        </a:p>
      </dsp:txBody>
      <dsp:txXfrm>
        <a:off x="65617" y="2114474"/>
        <a:ext cx="2147919" cy="1942311"/>
      </dsp:txXfrm>
    </dsp:sp>
    <dsp:sp modelId="{F828CEBD-2D4D-4A8D-B0E2-DC0C47F77E71}">
      <dsp:nvSpPr>
        <dsp:cNvPr id="0" name=""/>
        <dsp:cNvSpPr/>
      </dsp:nvSpPr>
      <dsp:spPr>
        <a:xfrm>
          <a:off x="2500842" y="2804301"/>
          <a:ext cx="480980" cy="56265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b="1" kern="1200"/>
        </a:p>
      </dsp:txBody>
      <dsp:txXfrm>
        <a:off x="2500842" y="2916832"/>
        <a:ext cx="336686" cy="337594"/>
      </dsp:txXfrm>
    </dsp:sp>
    <dsp:sp modelId="{33BBF7EA-9BB4-4E8E-B276-F8C0E8E0942E}">
      <dsp:nvSpPr>
        <dsp:cNvPr id="0" name=""/>
        <dsp:cNvSpPr/>
      </dsp:nvSpPr>
      <dsp:spPr>
        <a:xfrm>
          <a:off x="3181475" y="2054046"/>
          <a:ext cx="2268775" cy="2063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4BFAD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일치하지 않는 </a:t>
          </a:r>
          <a:endParaRPr lang="en-US" altLang="ko-KR" sz="2100" b="1" kern="1200" dirty="0">
            <a:solidFill>
              <a:srgbClr val="404040"/>
            </a:solidFill>
            <a:latin typeface="210 맨발의청춘 L"/>
            <a:ea typeface="210 맨발의청춘 L"/>
            <a:cs typeface="210 맨발의청춘 L"/>
            <a:sym typeface="210 맨발의청춘 L"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역명 하나로 통일</a:t>
          </a:r>
          <a:endParaRPr lang="ko-KR" altLang="en-US" sz="2100" b="1" kern="1200" dirty="0"/>
        </a:p>
      </dsp:txBody>
      <dsp:txXfrm>
        <a:off x="3241903" y="2114474"/>
        <a:ext cx="2147919" cy="1942311"/>
      </dsp:txXfrm>
    </dsp:sp>
    <dsp:sp modelId="{E5CFE95D-2240-489F-AFFC-E718B8000072}">
      <dsp:nvSpPr>
        <dsp:cNvPr id="0" name=""/>
        <dsp:cNvSpPr/>
      </dsp:nvSpPr>
      <dsp:spPr>
        <a:xfrm>
          <a:off x="5677128" y="2804301"/>
          <a:ext cx="480980" cy="56265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b="1" kern="1200"/>
        </a:p>
      </dsp:txBody>
      <dsp:txXfrm>
        <a:off x="5677128" y="2916832"/>
        <a:ext cx="336686" cy="337594"/>
      </dsp:txXfrm>
    </dsp:sp>
    <dsp:sp modelId="{6B506C18-EF0D-41CC-86B8-1811E0335A9F}">
      <dsp:nvSpPr>
        <dsp:cNvPr id="0" name=""/>
        <dsp:cNvSpPr/>
      </dsp:nvSpPr>
      <dsp:spPr>
        <a:xfrm>
          <a:off x="6357761" y="2054046"/>
          <a:ext cx="2268775" cy="2063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4BFAD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수집한 날씨 </a:t>
          </a:r>
          <a:endParaRPr lang="en-US" altLang="ko-KR" sz="2100" b="1" kern="1200" dirty="0">
            <a:solidFill>
              <a:srgbClr val="404040"/>
            </a:solidFill>
            <a:latin typeface="210 맨발의청춘 L"/>
            <a:ea typeface="210 맨발의청춘 L"/>
            <a:cs typeface="210 맨발의청춘 L"/>
            <a:sym typeface="210 맨발의청춘 L"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데이터의 </a:t>
          </a:r>
          <a:r>
            <a:rPr lang="en-US" altLang="ko-KR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20%</a:t>
          </a: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가 </a:t>
          </a:r>
          <a:r>
            <a:rPr lang="ko-KR" altLang="en-US" sz="2100" b="1" kern="1200" dirty="0" err="1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결측치로</a:t>
          </a: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 병합 후 제거 </a:t>
          </a:r>
          <a:endParaRPr lang="ko-KR" altLang="en-US" sz="2100" b="1" kern="1200" dirty="0"/>
        </a:p>
      </dsp:txBody>
      <dsp:txXfrm>
        <a:off x="6418189" y="2114474"/>
        <a:ext cx="2147919" cy="1942311"/>
      </dsp:txXfrm>
    </dsp:sp>
    <dsp:sp modelId="{0375FE8D-2548-4938-AFF6-F3A892D7C521}">
      <dsp:nvSpPr>
        <dsp:cNvPr id="0" name=""/>
        <dsp:cNvSpPr/>
      </dsp:nvSpPr>
      <dsp:spPr>
        <a:xfrm>
          <a:off x="8853414" y="2804301"/>
          <a:ext cx="480980" cy="56265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b="1" kern="1200"/>
        </a:p>
      </dsp:txBody>
      <dsp:txXfrm>
        <a:off x="8853414" y="2916832"/>
        <a:ext cx="336686" cy="337594"/>
      </dsp:txXfrm>
    </dsp:sp>
    <dsp:sp modelId="{960A5CF4-46D8-488E-91E6-AC52E46E3E9B}">
      <dsp:nvSpPr>
        <dsp:cNvPr id="0" name=""/>
        <dsp:cNvSpPr/>
      </dsp:nvSpPr>
      <dsp:spPr>
        <a:xfrm>
          <a:off x="9534047" y="2054046"/>
          <a:ext cx="2268775" cy="2063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4BFAD"/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중복된 데이터 </a:t>
          </a:r>
          <a:endParaRPr lang="en-US" altLang="ko-KR" sz="2100" b="1" kern="1200" dirty="0">
            <a:solidFill>
              <a:srgbClr val="404040"/>
            </a:solidFill>
            <a:latin typeface="210 맨발의청춘 L"/>
            <a:ea typeface="210 맨발의청춘 L"/>
            <a:cs typeface="210 맨발의청춘 L"/>
            <a:sym typeface="210 맨발의청춘 L"/>
          </a:endParaRPr>
        </a:p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b="1" kern="1200" dirty="0">
              <a:solidFill>
                <a:srgbClr val="404040"/>
              </a:solidFill>
              <a:latin typeface="210 맨발의청춘 L"/>
              <a:ea typeface="210 맨발의청춘 L"/>
              <a:cs typeface="210 맨발의청춘 L"/>
              <a:sym typeface="210 맨발의청춘 L"/>
            </a:rPr>
            <a:t>제거</a:t>
          </a:r>
          <a:endParaRPr lang="ko-KR" altLang="en-US" sz="2100" b="1" kern="1200" dirty="0"/>
        </a:p>
      </dsp:txBody>
      <dsp:txXfrm>
        <a:off x="9594475" y="2114474"/>
        <a:ext cx="2147919" cy="194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0261AF-10A1-4F22-BE1A-84931F303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F4C7AFF-AF02-4FBC-A4F2-70D0DED36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E7B989-A646-40A4-A580-6AEC6132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0CC337-0AD5-4772-8B3A-9A14EA34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EEE182C-6CE3-496A-A68B-9D75C2DF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33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E1185F-97A6-40F4-AC66-22F63BA4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366B40A-0625-4AE8-9934-3B017CA06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6E7782-3AD9-468C-BEE1-19EA3CC1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5B48FE-8466-4486-90BA-1DDCE940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A38F4F-FB9F-4298-B46D-D3BB9817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9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E2DDECE-44CE-4E8F-8DC9-2555476F0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046C24A-F0FC-4CF6-9A65-0F99485A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C3AE37-30EA-4842-A9CD-0B6D0A88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29291AD-99A1-428E-96A9-BA9AE376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62106E-68E4-42D7-9081-27FFFEB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1931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03558E-18B5-457C-BA22-BBB086F6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D0EBD9D-FA8F-4243-8937-7B396ED20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C93506-32F9-4246-BDBB-804A8482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13EE92-774E-4B2F-BC13-32631CAA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9FAF7AD-2B67-42B9-82F1-6D848F3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0004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F571B6-9A64-4308-B988-34B9F968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BDFE6B3-371B-491F-BBF2-4F9D7A6B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7F5CC3-8D7E-4A49-AE75-764D553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667299E-F475-455D-98DC-BD538EC5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CE7AF72-CE7E-4DCE-B3DA-2EC5CC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09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7A3D5-CC51-47C5-B3CC-F749F160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6208B0B-5119-4058-A49A-0824403BF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5FF31B2-1C19-40D0-B29A-48423C5A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F0C612C-1651-48F8-AFC9-CF8DE288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8A2010-1E41-40A9-A3AB-CED104CB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1EC8883-FB0F-42FE-8DC0-69E1192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7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B56AC8-9000-47B7-B81F-43217AF7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99C61A-C5E0-4790-884D-654F1D84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92E800-7BCD-43A9-A615-D15EE8917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708039C-90F5-44CA-8FC2-65130987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8B9B475-D420-48F9-9CAB-998CE43D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BB65777-6EE1-44F5-8539-1FD4D3C0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3347BA-3A3C-4A07-9CF4-6D6DCB12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89D7A75-9D50-4EDD-A8B4-DE79C8E0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05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40D5C5-E579-4371-9FD6-C550283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ECA7881-AF93-4A4E-8698-04622709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55FEE3C-A02E-43AD-839A-CE433615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F201506-B0C2-4C03-9591-E4F79E5C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589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97DAAE7-BA62-4A45-8704-4136237E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3BCDB9D-E563-4A9F-A7B4-88898979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24AA6F3-74E7-462D-8210-B9DD7BB7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068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918C58-7D17-40CE-AAE7-F5AFC98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74993D-2767-403F-A07C-DD5912E8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D144487-C209-4750-83A6-64CF0ACC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9A3C50-1221-4735-BCEB-22AD092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90237F-72D6-4FE0-8909-EE09C222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760BF9-C742-4DDD-929B-03627A2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068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6D16DD-2461-4D52-968F-8A31947A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5E0FDB7-1FF6-40AD-8D7A-7BD22DE4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B361D82-9B50-4834-A4D7-14B3E81C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F05DB58-B9A1-4F68-99CD-1E263C48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BE60-E237-4478-B967-479C1449C20C}" type="datetimeFigureOut">
              <a:rPr lang="ko-KR" altLang="en-US" smtClean="0"/>
              <a:pPr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1610CF5-4CCE-4E20-B751-EB62566C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EF019AD-FD1A-434F-9002-9DF0B02F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CE86-894C-40D7-8586-A7DD2A9819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50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A18BE60-E237-4478-B967-479C1449C20C}" type="datetime1">
              <a:rPr lang="ko-KR" altLang="en-US"/>
              <a:pPr lvl="0">
                <a:defRPr/>
              </a:pPr>
              <a:t>2020-04-22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2ABDCE86-894C-40D7-8586-A7DD2A98192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0" y="4541259"/>
            <a:ext cx="12192000" cy="1787096"/>
            <a:chOff x="0" y="4541259"/>
            <a:chExt cx="12192000" cy="1787096"/>
          </a:xfrm>
        </p:grpSpPr>
        <p:pic>
          <p:nvPicPr>
            <p:cNvPr id="5" name="그림 4" descr="텍스트이(가) 표시된 사진  높은 신뢰도로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286739" y="4541259"/>
              <a:ext cx="1548803" cy="154880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694676"/>
              <a:ext cx="1633679" cy="1633679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0" y="5908041"/>
              <a:ext cx="12192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2302737"/>
            <a:ext cx="12192000" cy="4455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2748280"/>
            <a:ext cx="12192000" cy="846954"/>
          </a:xfrm>
          <a:prstGeom prst="rect">
            <a:avLst/>
          </a:pr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631440" y="1844040"/>
            <a:ext cx="6543040" cy="2573655"/>
            <a:chOff x="2824480" y="1864360"/>
            <a:chExt cx="6543040" cy="2573655"/>
          </a:xfrm>
        </p:grpSpPr>
        <p:grpSp>
          <p:nvGrpSpPr>
            <p:cNvPr id="16" name="그룹 15"/>
            <p:cNvGrpSpPr/>
            <p:nvPr/>
          </p:nvGrpSpPr>
          <p:grpSpPr>
            <a:xfrm>
              <a:off x="2824480" y="1864360"/>
              <a:ext cx="6543040" cy="2092960"/>
              <a:chOff x="2824480" y="1717040"/>
              <a:chExt cx="6543040" cy="2092960"/>
            </a:xfrm>
          </p:grpSpPr>
          <p:sp>
            <p:nvSpPr>
              <p:cNvPr id="12" name="순서도: 수행의 시작/종료 11"/>
              <p:cNvSpPr/>
              <p:nvPr/>
            </p:nvSpPr>
            <p:spPr>
              <a:xfrm>
                <a:off x="2824480" y="1717040"/>
                <a:ext cx="6543040" cy="2092960"/>
              </a:xfrm>
              <a:prstGeom prst="flowChartTerminator">
                <a:avLst/>
              </a:prstGeom>
              <a:solidFill>
                <a:schemeClr val="bg1"/>
              </a:solidFill>
              <a:ln w="133350"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281680" y="2087880"/>
                <a:ext cx="1371600" cy="1341120"/>
              </a:xfrm>
              <a:prstGeom prst="ellipse">
                <a:avLst/>
              </a:prstGeom>
              <a:solidFill>
                <a:srgbClr val="203A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64552" y="1969830"/>
                <a:ext cx="4601212" cy="16427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5100">
                    <a:latin typeface="210 맨발의청춘 B"/>
                    <a:ea typeface="210 맨발의청춘 B"/>
                  </a:rPr>
                  <a:t>1</a:t>
                </a:r>
                <a:r>
                  <a:rPr lang="ko-KR" altLang="en-US" sz="5100">
                    <a:latin typeface="210 맨발의청춘 B"/>
                    <a:ea typeface="210 맨발의청춘 B"/>
                  </a:rPr>
                  <a:t>호선 지하철       	지연예측 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59825" y="2553975"/>
              <a:ext cx="1036560" cy="7275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200">
                  <a:solidFill>
                    <a:schemeClr val="bg1"/>
                  </a:solidFill>
                  <a:latin typeface="210 맨발의청춘 B"/>
                  <a:ea typeface="210 맨발의청춘 B"/>
                </a:rPr>
                <a:t>4</a:t>
              </a:r>
              <a:r>
                <a:rPr lang="ko-KR" altLang="en-US" sz="4200">
                  <a:solidFill>
                    <a:schemeClr val="bg1"/>
                  </a:solidFill>
                  <a:latin typeface="210 맨발의청춘 B"/>
                  <a:ea typeface="210 맨발의청춘 B"/>
                </a:rPr>
                <a:t>조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7721" y="4079280"/>
              <a:ext cx="2315509" cy="35873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bg2">
                      <a:lumMod val="50000"/>
                    </a:schemeClr>
                  </a:solidFill>
                  <a:latin typeface="210 맨발의청춘 L"/>
                  <a:ea typeface="210 맨발의청춘 L"/>
                </a:rPr>
                <a:t>   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210 맨발의청춘 L"/>
                  <a:ea typeface="210 맨발의청춘 L"/>
                </a:rPr>
                <a:t>최승희 이윤 서봉석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228275" y="6550223"/>
            <a:ext cx="874189" cy="2963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3">
                    <a:lumMod val="40000"/>
                    <a:lumOff val="60000"/>
                  </a:schemeClr>
                </a:solidFill>
                <a:latin typeface="210 맨발의청춘 L"/>
                <a:ea typeface="210 맨발의청춘 L"/>
              </a:rPr>
              <a:t>@ssimui</a:t>
            </a:r>
            <a:endParaRPr lang="ko-KR" altLang="en-US" sz="1400">
              <a:solidFill>
                <a:schemeClr val="accent3">
                  <a:lumMod val="40000"/>
                  <a:lumOff val="60000"/>
                </a:schemeClr>
              </a:solidFill>
              <a:latin typeface="210 맨발의청춘 L"/>
              <a:ea typeface="210 맨발의청춘 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E1C89D7-AB34-4B5B-89F7-9779902DF1D1}"/>
              </a:ext>
            </a:extLst>
          </p:cNvPr>
          <p:cNvGrpSpPr/>
          <p:nvPr/>
        </p:nvGrpSpPr>
        <p:grpSpPr>
          <a:xfrm>
            <a:off x="381648" y="1500142"/>
            <a:ext cx="11607580" cy="4858911"/>
            <a:chOff x="208190" y="1582631"/>
            <a:chExt cx="11607580" cy="485891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8309D27A-4335-4759-B924-A15FFB786DA4}"/>
                </a:ext>
              </a:extLst>
            </p:cNvPr>
            <p:cNvGrpSpPr/>
            <p:nvPr/>
          </p:nvGrpSpPr>
          <p:grpSpPr>
            <a:xfrm>
              <a:off x="208190" y="1582631"/>
              <a:ext cx="8884911" cy="4858911"/>
              <a:chOff x="935978" y="617658"/>
              <a:chExt cx="8884911" cy="4858911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xmlns="" id="{32533A18-5608-4F40-B2FE-058F669A0F80}"/>
                  </a:ext>
                </a:extLst>
              </p:cNvPr>
              <p:cNvSpPr/>
              <p:nvPr/>
            </p:nvSpPr>
            <p:spPr>
              <a:xfrm>
                <a:off x="935978" y="2467356"/>
                <a:ext cx="1172740" cy="115951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156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chemeClr val="tx1"/>
                    </a:solidFill>
                    <a:latin typeface="+mn-ea"/>
                  </a:rPr>
                  <a:t>Data</a:t>
                </a:r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0" name="화살표: 오른쪽 39">
                <a:extLst>
                  <a:ext uri="{FF2B5EF4-FFF2-40B4-BE49-F238E27FC236}">
                    <a16:creationId xmlns:a16="http://schemas.microsoft.com/office/drawing/2014/main" xmlns="" id="{7B796625-8B20-4B2C-81D1-11762F62BA28}"/>
                  </a:ext>
                </a:extLst>
              </p:cNvPr>
              <p:cNvSpPr/>
              <p:nvPr/>
            </p:nvSpPr>
            <p:spPr>
              <a:xfrm rot="20372082">
                <a:off x="2258006" y="2457845"/>
                <a:ext cx="587829" cy="36933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41" name="화살표: 오른쪽 40">
                <a:extLst>
                  <a:ext uri="{FF2B5EF4-FFF2-40B4-BE49-F238E27FC236}">
                    <a16:creationId xmlns:a16="http://schemas.microsoft.com/office/drawing/2014/main" xmlns="" id="{06236B06-11A6-4861-A806-0D1D362D33F7}"/>
                  </a:ext>
                </a:extLst>
              </p:cNvPr>
              <p:cNvSpPr/>
              <p:nvPr/>
            </p:nvSpPr>
            <p:spPr>
              <a:xfrm rot="1565358">
                <a:off x="2263255" y="3244333"/>
                <a:ext cx="587829" cy="36933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xmlns="" id="{34CBCBAF-05E2-48E5-B3D7-600E8D88B3AE}"/>
                  </a:ext>
                </a:extLst>
              </p:cNvPr>
              <p:cNvSpPr/>
              <p:nvPr/>
            </p:nvSpPr>
            <p:spPr>
              <a:xfrm>
                <a:off x="3075799" y="1643104"/>
                <a:ext cx="1172740" cy="115951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156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Train</a:t>
                </a:r>
              </a:p>
              <a:p>
                <a:pPr algn="ctr">
                  <a:defRPr/>
                </a:pPr>
                <a:endParaRPr lang="en-US" altLang="ko-KR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Test</a:t>
                </a:r>
                <a:endParaRPr lang="ko-KR" altLang="en-US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xmlns="" id="{B93471D7-326A-40D2-B7AE-9C19C0A4EC1D}"/>
                  </a:ext>
                </a:extLst>
              </p:cNvPr>
              <p:cNvSpPr/>
              <p:nvPr/>
            </p:nvSpPr>
            <p:spPr>
              <a:xfrm>
                <a:off x="3075799" y="3165321"/>
                <a:ext cx="1172740" cy="115951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156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>
                    <a:solidFill>
                      <a:schemeClr val="tx1"/>
                    </a:solidFill>
                    <a:latin typeface="+mn-ea"/>
                  </a:rPr>
                  <a:t>True</a:t>
                </a:r>
                <a:endParaRPr lang="ko-KR" altLang="en-US" b="1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xmlns="" id="{D3CF8E14-51D6-4984-80A7-D5C6982FF9F5}"/>
                  </a:ext>
                </a:extLst>
              </p:cNvPr>
              <p:cNvCxnSpPr>
                <a:stCxn id="42" idx="2"/>
                <a:endCxn id="42" idx="6"/>
              </p:cNvCxnSpPr>
              <p:nvPr/>
            </p:nvCxnSpPr>
            <p:spPr>
              <a:xfrm>
                <a:off x="3075799" y="2222862"/>
                <a:ext cx="117274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F4D5573B-E65A-4F31-9AD3-FCF006015748}"/>
                  </a:ext>
                </a:extLst>
              </p:cNvPr>
              <p:cNvSpPr txBox="1"/>
              <p:nvPr/>
            </p:nvSpPr>
            <p:spPr>
              <a:xfrm>
                <a:off x="1929950" y="1925601"/>
                <a:ext cx="11727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 dirty="0">
                    <a:latin typeface="+mn-ea"/>
                  </a:rPr>
                  <a:t>2019.11.01</a:t>
                </a:r>
              </a:p>
              <a:p>
                <a:pPr lvl="0">
                  <a:defRPr/>
                </a:pPr>
                <a:r>
                  <a:rPr lang="en-US" altLang="ko-KR" sz="1200" b="1" dirty="0">
                    <a:latin typeface="+mn-ea"/>
                  </a:rPr>
                  <a:t>~2019.11.24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110773E6-5AD5-4257-997E-17031D0196B5}"/>
                  </a:ext>
                </a:extLst>
              </p:cNvPr>
              <p:cNvSpPr txBox="1"/>
              <p:nvPr/>
            </p:nvSpPr>
            <p:spPr>
              <a:xfrm>
                <a:off x="1903059" y="3781824"/>
                <a:ext cx="11727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 dirty="0">
                    <a:latin typeface="+mn-ea"/>
                  </a:rPr>
                  <a:t>2019.11.25</a:t>
                </a:r>
              </a:p>
              <a:p>
                <a:pPr lvl="0">
                  <a:defRPr/>
                </a:pPr>
                <a:r>
                  <a:rPr lang="en-US" altLang="ko-KR" sz="1200" b="1" dirty="0">
                    <a:latin typeface="+mn-ea"/>
                  </a:rPr>
                  <a:t>~2019.11.30</a:t>
                </a:r>
                <a:endParaRPr lang="ko-KR" altLang="en-US" sz="1200" b="1" dirty="0">
                  <a:latin typeface="+mn-ea"/>
                </a:endParaRPr>
              </a:p>
            </p:txBody>
          </p:sp>
          <p:sp>
            <p:nvSpPr>
              <p:cNvPr id="47" name="화살표: 오른쪽 46">
                <a:extLst>
                  <a:ext uri="{FF2B5EF4-FFF2-40B4-BE49-F238E27FC236}">
                    <a16:creationId xmlns:a16="http://schemas.microsoft.com/office/drawing/2014/main" xmlns="" id="{E0AB4B20-14C5-4C77-BED2-B525289583A9}"/>
                  </a:ext>
                </a:extLst>
              </p:cNvPr>
              <p:cNvSpPr/>
              <p:nvPr/>
            </p:nvSpPr>
            <p:spPr>
              <a:xfrm>
                <a:off x="4611174" y="2869437"/>
                <a:ext cx="587829" cy="36933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xmlns="" id="{FF7E7D5F-58F1-4926-9252-5252D0044D0C}"/>
                  </a:ext>
                </a:extLst>
              </p:cNvPr>
              <p:cNvSpPr/>
              <p:nvPr/>
            </p:nvSpPr>
            <p:spPr>
              <a:xfrm>
                <a:off x="5465142" y="2366736"/>
                <a:ext cx="1320063" cy="130517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156F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Scaler</a:t>
                </a:r>
              </a:p>
              <a:p>
                <a:pPr algn="ctr"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+mn-ea"/>
                  </a:rPr>
                  <a:t>(0~1)</a:t>
                </a:r>
                <a:endParaRPr lang="ko-KR" altLang="en-US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93321955-4F9C-4B52-8CBA-F15EC41C7716}"/>
                  </a:ext>
                </a:extLst>
              </p:cNvPr>
              <p:cNvSpPr txBox="1"/>
              <p:nvPr/>
            </p:nvSpPr>
            <p:spPr>
              <a:xfrm>
                <a:off x="4317259" y="2034559"/>
                <a:ext cx="58782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400" b="1">
                    <a:latin typeface="+mn-ea"/>
                  </a:rPr>
                  <a:t>2:1</a:t>
                </a:r>
                <a:endParaRPr lang="ko-KR" altLang="en-US" sz="1400" b="1">
                  <a:latin typeface="+mn-ea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053A8492-0B6B-4BA0-AE04-3244D24C0FA1}"/>
                  </a:ext>
                </a:extLst>
              </p:cNvPr>
              <p:cNvSpPr txBox="1"/>
              <p:nvPr/>
            </p:nvSpPr>
            <p:spPr>
              <a:xfrm>
                <a:off x="4113225" y="2546433"/>
                <a:ext cx="161704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400" b="1" dirty="0" err="1">
                    <a:latin typeface="+mn-ea"/>
                  </a:rPr>
                  <a:t>MinMaxScaler</a:t>
                </a:r>
                <a:endParaRPr lang="ko-KR" altLang="en-US" sz="1400" b="1" dirty="0">
                  <a:latin typeface="+mn-ea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xmlns="" id="{A9713A34-0E46-4180-B788-A1010DABB2E4}"/>
                  </a:ext>
                </a:extLst>
              </p:cNvPr>
              <p:cNvGrpSpPr/>
              <p:nvPr/>
            </p:nvGrpSpPr>
            <p:grpSpPr>
              <a:xfrm>
                <a:off x="8238389" y="617658"/>
                <a:ext cx="1582500" cy="4858911"/>
                <a:chOff x="7286914" y="595948"/>
                <a:chExt cx="1582500" cy="4858911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A6FA5533-0701-407F-B918-D2B361375504}"/>
                    </a:ext>
                  </a:extLst>
                </p:cNvPr>
                <p:cNvSpPr/>
                <p:nvPr/>
              </p:nvSpPr>
              <p:spPr>
                <a:xfrm>
                  <a:off x="7286914" y="3985476"/>
                  <a:ext cx="1582500" cy="14693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156F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b="1">
                      <a:solidFill>
                        <a:schemeClr val="tx1"/>
                      </a:solidFill>
                      <a:latin typeface="+mn-ea"/>
                    </a:rPr>
                    <a:t>Voting/</a:t>
                  </a:r>
                </a:p>
                <a:p>
                  <a:pPr algn="ctr">
                    <a:defRPr/>
                  </a:pPr>
                  <a:r>
                    <a:rPr lang="en-US" altLang="ko-KR" b="1">
                      <a:solidFill>
                        <a:schemeClr val="tx1"/>
                      </a:solidFill>
                      <a:latin typeface="+mn-ea"/>
                    </a:rPr>
                    <a:t>Stacking</a:t>
                  </a:r>
                  <a:endParaRPr lang="ko-KR" altLang="en-US" b="1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xmlns="" id="{D55FDE65-8998-499B-939D-24B9754B296B}"/>
                    </a:ext>
                  </a:extLst>
                </p:cNvPr>
                <p:cNvSpPr/>
                <p:nvPr/>
              </p:nvSpPr>
              <p:spPr>
                <a:xfrm>
                  <a:off x="7286914" y="2290712"/>
                  <a:ext cx="1582500" cy="14693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156F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b="1">
                      <a:solidFill>
                        <a:schemeClr val="tx1"/>
                      </a:solidFill>
                      <a:latin typeface="+mn-ea"/>
                    </a:rPr>
                    <a:t>딥러닝</a:t>
                  </a:r>
                </a:p>
                <a:p>
                  <a:pPr algn="ctr">
                    <a:defRPr/>
                  </a:pPr>
                  <a:r>
                    <a:rPr lang="en-US" altLang="ko-KR" b="1">
                      <a:solidFill>
                        <a:schemeClr val="tx1"/>
                      </a:solidFill>
                      <a:latin typeface="+mn-ea"/>
                    </a:rPr>
                    <a:t>(DNN)</a:t>
                  </a:r>
                  <a:endParaRPr lang="ko-KR" altLang="en-US" b="1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xmlns="" id="{081A8887-97D6-4205-B8DD-658128EF8B64}"/>
                    </a:ext>
                  </a:extLst>
                </p:cNvPr>
                <p:cNvSpPr/>
                <p:nvPr/>
              </p:nvSpPr>
              <p:spPr>
                <a:xfrm>
                  <a:off x="7286914" y="595948"/>
                  <a:ext cx="1582500" cy="14693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156F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b="1" dirty="0" err="1">
                      <a:solidFill>
                        <a:schemeClr val="tx1"/>
                      </a:solidFill>
                      <a:latin typeface="+mn-ea"/>
                    </a:rPr>
                    <a:t>머신러닝</a:t>
                  </a:r>
                  <a:endParaRPr lang="ko-KR" altLang="en-US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lang="en-US" altLang="ko-KR" b="1" dirty="0">
                      <a:solidFill>
                        <a:schemeClr val="tx1"/>
                      </a:solidFill>
                      <a:latin typeface="+mn-ea"/>
                    </a:rPr>
                    <a:t>(Boost)</a:t>
                  </a:r>
                  <a:endParaRPr lang="ko-KR" altLang="en-US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2" name="화살표: 오른쪽 51">
                <a:extLst>
                  <a:ext uri="{FF2B5EF4-FFF2-40B4-BE49-F238E27FC236}">
                    <a16:creationId xmlns:a16="http://schemas.microsoft.com/office/drawing/2014/main" xmlns="" id="{C6DC3282-F51C-4CBD-B94C-018560EC0C4B}"/>
                  </a:ext>
                </a:extLst>
              </p:cNvPr>
              <p:cNvSpPr/>
              <p:nvPr/>
            </p:nvSpPr>
            <p:spPr>
              <a:xfrm rot="19447768">
                <a:off x="6992999" y="2003780"/>
                <a:ext cx="587829" cy="36933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53" name="화살표: 오른쪽 52">
                <a:extLst>
                  <a:ext uri="{FF2B5EF4-FFF2-40B4-BE49-F238E27FC236}">
                    <a16:creationId xmlns:a16="http://schemas.microsoft.com/office/drawing/2014/main" xmlns="" id="{314E3F77-86E8-437D-B5B3-690C1105DBC7}"/>
                  </a:ext>
                </a:extLst>
              </p:cNvPr>
              <p:cNvSpPr/>
              <p:nvPr/>
            </p:nvSpPr>
            <p:spPr>
              <a:xfrm>
                <a:off x="7045560" y="2854210"/>
                <a:ext cx="587829" cy="36933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  <p:sp>
            <p:nvSpPr>
              <p:cNvPr id="54" name="화살표: 오른쪽 53">
                <a:extLst>
                  <a:ext uri="{FF2B5EF4-FFF2-40B4-BE49-F238E27FC236}">
                    <a16:creationId xmlns:a16="http://schemas.microsoft.com/office/drawing/2014/main" xmlns="" id="{73665074-C74B-4613-B4B4-1B15D26B8009}"/>
                  </a:ext>
                </a:extLst>
              </p:cNvPr>
              <p:cNvSpPr/>
              <p:nvPr/>
            </p:nvSpPr>
            <p:spPr>
              <a:xfrm rot="1565358">
                <a:off x="6991799" y="3597139"/>
                <a:ext cx="587829" cy="36933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xmlns="" id="{A28CFC0B-7EE8-4D81-B0A0-166C3F0EA779}"/>
                </a:ext>
              </a:extLst>
            </p:cNvPr>
            <p:cNvSpPr/>
            <p:nvPr/>
          </p:nvSpPr>
          <p:spPr>
            <a:xfrm>
              <a:off x="9574151" y="3819183"/>
              <a:ext cx="587829" cy="3693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E5241FD6-1800-4E2A-ADAB-6139BE31051B}"/>
                </a:ext>
              </a:extLst>
            </p:cNvPr>
            <p:cNvSpPr/>
            <p:nvPr/>
          </p:nvSpPr>
          <p:spPr>
            <a:xfrm>
              <a:off x="10643030" y="3424091"/>
              <a:ext cx="1172740" cy="115951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56F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chemeClr val="tx1"/>
                  </a:solidFill>
                  <a:latin typeface="+mn-ea"/>
                </a:rPr>
                <a:t>평가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DACDA74-F572-4D21-901A-B49573721610}"/>
                </a:ext>
              </a:extLst>
            </p:cNvPr>
            <p:cNvSpPr txBox="1"/>
            <p:nvPr/>
          </p:nvSpPr>
          <p:spPr>
            <a:xfrm>
              <a:off x="9353456" y="3484693"/>
              <a:ext cx="16170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latin typeface="+mn-ea"/>
                </a:rPr>
                <a:t>Accuracy</a:t>
              </a:r>
              <a:endParaRPr lang="ko-KR" altLang="en-US" sz="1400" b="1">
                <a:latin typeface="+mn-ea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2013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1)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방법 프로세스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B510297-1801-40BF-860F-D8A858FC204A}"/>
              </a:ext>
            </a:extLst>
          </p:cNvPr>
          <p:cNvGrpSpPr/>
          <p:nvPr/>
        </p:nvGrpSpPr>
        <p:grpSpPr>
          <a:xfrm>
            <a:off x="1474694" y="1633610"/>
            <a:ext cx="9242611" cy="2158461"/>
            <a:chOff x="1658471" y="1490174"/>
            <a:chExt cx="9242611" cy="5071991"/>
          </a:xfrm>
          <a:solidFill>
            <a:srgbClr val="156F39"/>
          </a:solidFill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446BCD61-6900-457C-8B59-7D36C5627A24}"/>
                </a:ext>
              </a:extLst>
            </p:cNvPr>
            <p:cNvSpPr/>
            <p:nvPr/>
          </p:nvSpPr>
          <p:spPr>
            <a:xfrm>
              <a:off x="1658471" y="1490174"/>
              <a:ext cx="9242611" cy="5071991"/>
            </a:xfrm>
            <a:prstGeom prst="roundRect">
              <a:avLst>
                <a:gd name="adj" fmla="val 2702"/>
              </a:avLst>
            </a:prstGeom>
            <a:grpFill/>
            <a:ln w="19050">
              <a:solidFill>
                <a:srgbClr val="156F3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xmlns="" id="{4582FA49-D189-4A62-BA5D-7C9FCDCDCDD2}"/>
                </a:ext>
              </a:extLst>
            </p:cNvPr>
            <p:cNvSpPr txBox="1"/>
            <p:nvPr/>
          </p:nvSpPr>
          <p:spPr>
            <a:xfrm>
              <a:off x="1780300" y="1525026"/>
              <a:ext cx="4061694" cy="523220"/>
            </a:xfrm>
            <a:prstGeom prst="rect">
              <a:avLst/>
            </a:prstGeom>
            <a:grpFill/>
            <a:ln>
              <a:solidFill>
                <a:srgbClr val="156F39"/>
              </a:solidFill>
            </a:ln>
          </p:spPr>
          <p:txBody>
            <a:bodyPr wrap="square">
              <a:spAutoFit/>
            </a:bodyPr>
            <a:lstStyle/>
            <a:p>
              <a:pPr marL="428400" indent="-428400">
                <a:buFont typeface="Wingdings"/>
                <a:buChar char="ü"/>
                <a:defRPr/>
              </a:pPr>
              <a:r>
                <a:rPr lang="en-US" altLang="ko-KR" sz="2800" b="1" spc="-150" dirty="0" err="1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MinMaxScaler</a:t>
              </a:r>
              <a:r>
                <a:rPr lang="en-US" altLang="ko-KR" sz="2800" b="1" spc="-15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?</a:t>
              </a:r>
              <a:endParaRPr lang="ko-KR" altLang="en-US" sz="2800" b="1" spc="-15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A76B0FE4-725A-4C5C-B37F-CE0AEEF62B41}"/>
              </a:ext>
            </a:extLst>
          </p:cNvPr>
          <p:cNvSpPr/>
          <p:nvPr/>
        </p:nvSpPr>
        <p:spPr>
          <a:xfrm>
            <a:off x="1474693" y="4145159"/>
            <a:ext cx="9242611" cy="2158461"/>
          </a:xfrm>
          <a:prstGeom prst="roundRect">
            <a:avLst>
              <a:gd name="adj" fmla="val 2702"/>
            </a:avLst>
          </a:prstGeom>
          <a:solidFill>
            <a:srgbClr val="156F39"/>
          </a:solidFill>
          <a:ln w="19050">
            <a:solidFill>
              <a:srgbClr val="156F3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xmlns="" id="{C05C143B-2D40-4112-B500-BFAD0F6F3483}"/>
              </a:ext>
            </a:extLst>
          </p:cNvPr>
          <p:cNvSpPr txBox="1"/>
          <p:nvPr/>
        </p:nvSpPr>
        <p:spPr>
          <a:xfrm>
            <a:off x="1596523" y="4200328"/>
            <a:ext cx="4061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400" indent="-428400">
              <a:buFont typeface="Wingdings"/>
              <a:buChar char="ü"/>
              <a:defRPr/>
            </a:pPr>
            <a:r>
              <a:rPr lang="en-US" altLang="ko-KR" sz="2800" b="1" spc="-15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Accuracy?</a:t>
            </a:r>
            <a:endParaRPr lang="ko-KR" altLang="en-US" sz="2800" b="1" spc="-150" dirty="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8DACA8A2-DAAB-4DF9-969D-6B9E42FC95C2}"/>
              </a:ext>
            </a:extLst>
          </p:cNvPr>
          <p:cNvSpPr/>
          <p:nvPr/>
        </p:nvSpPr>
        <p:spPr>
          <a:xfrm>
            <a:off x="1667435" y="2197005"/>
            <a:ext cx="8839200" cy="1415771"/>
          </a:xfrm>
          <a:prstGeom prst="roundRect">
            <a:avLst>
              <a:gd name="adj" fmla="val 2702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최솟값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0, 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최대값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로 변환해주는 함수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142B97ED-1B6F-4617-B35B-D1A2FA645272}"/>
              </a:ext>
            </a:extLst>
          </p:cNvPr>
          <p:cNvSpPr/>
          <p:nvPr/>
        </p:nvSpPr>
        <p:spPr>
          <a:xfrm>
            <a:off x="1676398" y="4723548"/>
            <a:ext cx="8839200" cy="1415771"/>
          </a:xfrm>
          <a:prstGeom prst="roundRect">
            <a:avLst>
              <a:gd name="adj" fmla="val 2702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실제 값이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일 때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을 맞추는 경우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+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실제 값이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일때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을 맞추는 경우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전체 관측치 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A24486E-0C73-4BC7-82D8-6AED1960A4F8}"/>
              </a:ext>
            </a:extLst>
          </p:cNvPr>
          <p:cNvCxnSpPr/>
          <p:nvPr/>
        </p:nvCxnSpPr>
        <p:spPr>
          <a:xfrm>
            <a:off x="2859741" y="5432612"/>
            <a:ext cx="64725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8276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B510297-1801-40BF-860F-D8A858FC204A}"/>
              </a:ext>
            </a:extLst>
          </p:cNvPr>
          <p:cNvGrpSpPr/>
          <p:nvPr/>
        </p:nvGrpSpPr>
        <p:grpSpPr>
          <a:xfrm>
            <a:off x="503452" y="1534998"/>
            <a:ext cx="11212607" cy="5071991"/>
            <a:chOff x="1658471" y="1490174"/>
            <a:chExt cx="9242611" cy="5071991"/>
          </a:xfrm>
          <a:solidFill>
            <a:srgbClr val="156F39"/>
          </a:solidFill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446BCD61-6900-457C-8B59-7D36C5627A24}"/>
                </a:ext>
              </a:extLst>
            </p:cNvPr>
            <p:cNvSpPr/>
            <p:nvPr/>
          </p:nvSpPr>
          <p:spPr>
            <a:xfrm>
              <a:off x="1658471" y="1490174"/>
              <a:ext cx="9242611" cy="5071991"/>
            </a:xfrm>
            <a:prstGeom prst="roundRect">
              <a:avLst>
                <a:gd name="adj" fmla="val 2702"/>
              </a:avLst>
            </a:prstGeom>
            <a:grpFill/>
            <a:ln w="19050">
              <a:solidFill>
                <a:srgbClr val="156F3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xmlns="" id="{4582FA49-D189-4A62-BA5D-7C9FCDCDCDD2}"/>
                </a:ext>
              </a:extLst>
            </p:cNvPr>
            <p:cNvSpPr txBox="1"/>
            <p:nvPr/>
          </p:nvSpPr>
          <p:spPr>
            <a:xfrm>
              <a:off x="1780300" y="1525026"/>
              <a:ext cx="4061694" cy="523220"/>
            </a:xfrm>
            <a:prstGeom prst="rect">
              <a:avLst/>
            </a:prstGeom>
            <a:grpFill/>
            <a:ln>
              <a:solidFill>
                <a:srgbClr val="156F39"/>
              </a:solidFill>
            </a:ln>
          </p:spPr>
          <p:txBody>
            <a:bodyPr wrap="square">
              <a:spAutoFit/>
            </a:bodyPr>
            <a:lstStyle/>
            <a:p>
              <a:pPr marL="428400" indent="-428400">
                <a:buFont typeface="Wingdings"/>
                <a:buChar char="ü"/>
                <a:defRPr/>
              </a:pPr>
              <a:r>
                <a:rPr lang="en-US" altLang="ko-KR" sz="2800" b="1" spc="-150" dirty="0" err="1" smtClean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Knn</a:t>
              </a:r>
              <a:r>
                <a:rPr lang="en-US" altLang="ko-KR" sz="2800" b="1" spc="-150" dirty="0" smtClean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?</a:t>
              </a:r>
              <a:endParaRPr lang="ko-KR" altLang="en-US" sz="2800" b="1" spc="-15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251" y="2180492"/>
            <a:ext cx="10526022" cy="425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1424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방법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B510297-1801-40BF-860F-D8A858FC204A}"/>
              </a:ext>
            </a:extLst>
          </p:cNvPr>
          <p:cNvGrpSpPr/>
          <p:nvPr/>
        </p:nvGrpSpPr>
        <p:grpSpPr>
          <a:xfrm>
            <a:off x="503452" y="1534998"/>
            <a:ext cx="11212607" cy="5071991"/>
            <a:chOff x="1658471" y="1490174"/>
            <a:chExt cx="9242611" cy="5071991"/>
          </a:xfrm>
          <a:solidFill>
            <a:srgbClr val="156F39"/>
          </a:solidFill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xmlns="" id="{446BCD61-6900-457C-8B59-7D36C5627A24}"/>
                </a:ext>
              </a:extLst>
            </p:cNvPr>
            <p:cNvSpPr/>
            <p:nvPr/>
          </p:nvSpPr>
          <p:spPr>
            <a:xfrm>
              <a:off x="1658471" y="1490174"/>
              <a:ext cx="9242611" cy="5071991"/>
            </a:xfrm>
            <a:prstGeom prst="roundRect">
              <a:avLst>
                <a:gd name="adj" fmla="val 2702"/>
              </a:avLst>
            </a:prstGeom>
            <a:grpFill/>
            <a:ln w="19050">
              <a:solidFill>
                <a:srgbClr val="156F3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1" name="Picture 2" descr="Extending Machine Learning Algorithms – AdaBoost Classifier ...">
              <a:extLst>
                <a:ext uri="{FF2B5EF4-FFF2-40B4-BE49-F238E27FC236}">
                  <a16:creationId xmlns:a16="http://schemas.microsoft.com/office/drawing/2014/main" xmlns="" id="{149BF76D-2C34-4019-B2AD-BB9846FCAE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13860"/>
            <a:stretch>
              <a:fillRect/>
            </a:stretch>
          </p:blipFill>
          <p:spPr>
            <a:xfrm>
              <a:off x="1873563" y="2109404"/>
              <a:ext cx="8780106" cy="42542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xmlns="" id="{4582FA49-D189-4A62-BA5D-7C9FCDCDCDD2}"/>
                </a:ext>
              </a:extLst>
            </p:cNvPr>
            <p:cNvSpPr txBox="1"/>
            <p:nvPr/>
          </p:nvSpPr>
          <p:spPr>
            <a:xfrm>
              <a:off x="1780300" y="1525026"/>
              <a:ext cx="4061694" cy="523220"/>
            </a:xfrm>
            <a:prstGeom prst="rect">
              <a:avLst/>
            </a:prstGeom>
            <a:grpFill/>
            <a:ln>
              <a:solidFill>
                <a:srgbClr val="156F39"/>
              </a:solidFill>
            </a:ln>
          </p:spPr>
          <p:txBody>
            <a:bodyPr wrap="square">
              <a:spAutoFit/>
            </a:bodyPr>
            <a:lstStyle/>
            <a:p>
              <a:pPr marL="428400" indent="-428400">
                <a:buFont typeface="Wingdings"/>
                <a:buChar char="ü"/>
                <a:defRPr/>
              </a:pPr>
              <a:r>
                <a:rPr lang="en-US" altLang="ko-KR" sz="2800" b="1" spc="-150" dirty="0" err="1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Adaboost</a:t>
              </a:r>
              <a:r>
                <a:rPr lang="en-US" altLang="ko-KR" sz="2800" b="1" spc="-15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?</a:t>
              </a:r>
              <a:endParaRPr lang="ko-KR" altLang="en-US" sz="2800" b="1" spc="-15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1424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B0AB5EA6-03F6-40FD-9C33-6F923C5BC4C7}"/>
              </a:ext>
            </a:extLst>
          </p:cNvPr>
          <p:cNvGrpSpPr/>
          <p:nvPr/>
        </p:nvGrpSpPr>
        <p:grpSpPr>
          <a:xfrm>
            <a:off x="503452" y="1579820"/>
            <a:ext cx="11222383" cy="5071991"/>
            <a:chOff x="1474694" y="1633609"/>
            <a:chExt cx="9242611" cy="5071991"/>
          </a:xfrm>
          <a:solidFill>
            <a:srgbClr val="156F39"/>
          </a:solidFill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B510297-1801-40BF-860F-D8A858FC204A}"/>
                </a:ext>
              </a:extLst>
            </p:cNvPr>
            <p:cNvGrpSpPr/>
            <p:nvPr/>
          </p:nvGrpSpPr>
          <p:grpSpPr>
            <a:xfrm>
              <a:off x="1474694" y="1633609"/>
              <a:ext cx="9242611" cy="5071991"/>
              <a:chOff x="1658471" y="1490174"/>
              <a:chExt cx="9242611" cy="5071991"/>
            </a:xfrm>
            <a:grpFill/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xmlns="" id="{446BCD61-6900-457C-8B59-7D36C5627A24}"/>
                  </a:ext>
                </a:extLst>
              </p:cNvPr>
              <p:cNvSpPr/>
              <p:nvPr/>
            </p:nvSpPr>
            <p:spPr>
              <a:xfrm>
                <a:off x="1658471" y="1490174"/>
                <a:ext cx="9242611" cy="5071991"/>
              </a:xfrm>
              <a:prstGeom prst="roundRect">
                <a:avLst>
                  <a:gd name="adj" fmla="val 2702"/>
                </a:avLst>
              </a:prstGeom>
              <a:grpFill/>
              <a:ln w="19050">
                <a:solidFill>
                  <a:srgbClr val="156F39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TextBox 20">
                <a:extLst>
                  <a:ext uri="{FF2B5EF4-FFF2-40B4-BE49-F238E27FC236}">
                    <a16:creationId xmlns:a16="http://schemas.microsoft.com/office/drawing/2014/main" xmlns="" id="{4582FA49-D189-4A62-BA5D-7C9FCDCDCDD2}"/>
                  </a:ext>
                </a:extLst>
              </p:cNvPr>
              <p:cNvSpPr txBox="1"/>
              <p:nvPr/>
            </p:nvSpPr>
            <p:spPr>
              <a:xfrm>
                <a:off x="1780300" y="1525026"/>
                <a:ext cx="4061694" cy="523220"/>
              </a:xfrm>
              <a:prstGeom prst="rect">
                <a:avLst/>
              </a:prstGeom>
              <a:grpFill/>
              <a:ln>
                <a:solidFill>
                  <a:srgbClr val="156F39"/>
                </a:solidFill>
              </a:ln>
            </p:spPr>
            <p:txBody>
              <a:bodyPr wrap="square">
                <a:spAutoFit/>
              </a:bodyPr>
              <a:lstStyle/>
              <a:p>
                <a:pPr marL="428400" indent="-428400">
                  <a:buFont typeface="Wingdings"/>
                  <a:buChar char="ü"/>
                  <a:defRPr/>
                </a:pPr>
                <a:r>
                  <a:rPr lang="en-US" altLang="ko-KR" sz="2800" b="1" spc="-150" dirty="0" err="1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XGboost</a:t>
                </a:r>
                <a:r>
                  <a:rPr lang="en-US" altLang="ko-KR" sz="2800" b="1" spc="-150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?</a:t>
                </a:r>
                <a:endParaRPr lang="ko-KR" altLang="en-US" sz="2800" b="1" spc="-150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  <p:pic>
          <p:nvPicPr>
            <p:cNvPr id="12" name="Picture 2" descr="Introduction to XGBoost in Python">
              <a:extLst>
                <a:ext uri="{FF2B5EF4-FFF2-40B4-BE49-F238E27FC236}">
                  <a16:creationId xmlns:a16="http://schemas.microsoft.com/office/drawing/2014/main" xmlns="" id="{1500AF35-42A4-4207-AD76-A7C0B28D9A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673289" y="2226533"/>
              <a:ext cx="8845420" cy="42798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85368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9171C4C-017A-486A-84F9-0BF27AF2CDB3}"/>
              </a:ext>
            </a:extLst>
          </p:cNvPr>
          <p:cNvGrpSpPr/>
          <p:nvPr/>
        </p:nvGrpSpPr>
        <p:grpSpPr>
          <a:xfrm>
            <a:off x="207618" y="1579818"/>
            <a:ext cx="5700123" cy="5071991"/>
            <a:chOff x="1474695" y="1633609"/>
            <a:chExt cx="4938702" cy="507199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B510297-1801-40BF-860F-D8A858FC204A}"/>
                </a:ext>
              </a:extLst>
            </p:cNvPr>
            <p:cNvGrpSpPr/>
            <p:nvPr/>
          </p:nvGrpSpPr>
          <p:grpSpPr>
            <a:xfrm>
              <a:off x="1474695" y="1633609"/>
              <a:ext cx="4938702" cy="5071991"/>
              <a:chOff x="1658472" y="1490174"/>
              <a:chExt cx="4938702" cy="5071991"/>
            </a:xfrm>
            <a:solidFill>
              <a:srgbClr val="156F39"/>
            </a:solidFill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xmlns="" id="{446BCD61-6900-457C-8B59-7D36C5627A24}"/>
                  </a:ext>
                </a:extLst>
              </p:cNvPr>
              <p:cNvSpPr/>
              <p:nvPr/>
            </p:nvSpPr>
            <p:spPr>
              <a:xfrm>
                <a:off x="1658472" y="1490174"/>
                <a:ext cx="4938702" cy="5071991"/>
              </a:xfrm>
              <a:prstGeom prst="roundRect">
                <a:avLst>
                  <a:gd name="adj" fmla="val 2702"/>
                </a:avLst>
              </a:prstGeom>
              <a:grpFill/>
              <a:ln w="19050">
                <a:solidFill>
                  <a:srgbClr val="156F39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TextBox 20">
                <a:extLst>
                  <a:ext uri="{FF2B5EF4-FFF2-40B4-BE49-F238E27FC236}">
                    <a16:creationId xmlns:a16="http://schemas.microsoft.com/office/drawing/2014/main" xmlns="" id="{4582FA49-D189-4A62-BA5D-7C9FCDCDCDD2}"/>
                  </a:ext>
                </a:extLst>
              </p:cNvPr>
              <p:cNvSpPr txBox="1"/>
              <p:nvPr/>
            </p:nvSpPr>
            <p:spPr>
              <a:xfrm>
                <a:off x="1780300" y="1525026"/>
                <a:ext cx="4061694" cy="523220"/>
              </a:xfrm>
              <a:prstGeom prst="rect">
                <a:avLst/>
              </a:prstGeom>
              <a:grpFill/>
              <a:ln>
                <a:solidFill>
                  <a:srgbClr val="156F39"/>
                </a:solidFill>
              </a:ln>
            </p:spPr>
            <p:txBody>
              <a:bodyPr wrap="square">
                <a:spAutoFit/>
              </a:bodyPr>
              <a:lstStyle/>
              <a:p>
                <a:pPr marL="428400" indent="-428400">
                  <a:buFont typeface="Wingdings"/>
                  <a:buChar char="ü"/>
                  <a:defRPr/>
                </a:pPr>
                <a:r>
                  <a:rPr lang="en-US" altLang="ko-KR" sz="2800" b="1" spc="-150" dirty="0" err="1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LightGBM</a:t>
                </a:r>
                <a:r>
                  <a:rPr lang="en-US" altLang="ko-KR" sz="2800" b="1" spc="-150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?</a:t>
                </a:r>
                <a:endParaRPr lang="ko-KR" altLang="en-US" sz="2800" b="1" spc="-150" dirty="0">
                  <a:solidFill>
                    <a:schemeClr val="bg1"/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  <p:pic>
          <p:nvPicPr>
            <p:cNvPr id="11" name="Picture 4" descr="LightGBM - Another gradient boosting algorithm">
              <a:extLst>
                <a:ext uri="{FF2B5EF4-FFF2-40B4-BE49-F238E27FC236}">
                  <a16:creationId xmlns:a16="http://schemas.microsoft.com/office/drawing/2014/main" xmlns="" id="{8AC2CC57-B502-44AD-BD94-7999885E38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612601" y="2403642"/>
              <a:ext cx="4662890" cy="37929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2DB8BF3-B761-4BE4-A7CC-BD9AB586251A}"/>
              </a:ext>
            </a:extLst>
          </p:cNvPr>
          <p:cNvGrpSpPr/>
          <p:nvPr/>
        </p:nvGrpSpPr>
        <p:grpSpPr>
          <a:xfrm>
            <a:off x="6048352" y="1579818"/>
            <a:ext cx="5936030" cy="5071991"/>
            <a:chOff x="1658472" y="1490174"/>
            <a:chExt cx="4938702" cy="5071991"/>
          </a:xfrm>
          <a:solidFill>
            <a:srgbClr val="156F39"/>
          </a:solidFill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xmlns="" id="{E9CA3E3A-927A-48FF-83BA-527A0518C691}"/>
                </a:ext>
              </a:extLst>
            </p:cNvPr>
            <p:cNvSpPr/>
            <p:nvPr/>
          </p:nvSpPr>
          <p:spPr>
            <a:xfrm>
              <a:off x="1658472" y="1490174"/>
              <a:ext cx="4938702" cy="5071991"/>
            </a:xfrm>
            <a:prstGeom prst="roundRect">
              <a:avLst>
                <a:gd name="adj" fmla="val 2702"/>
              </a:avLst>
            </a:prstGeom>
            <a:grpFill/>
            <a:ln w="19050">
              <a:solidFill>
                <a:srgbClr val="156F3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xmlns="" id="{F072F8AD-2D46-4E07-BDE3-348597223496}"/>
                </a:ext>
              </a:extLst>
            </p:cNvPr>
            <p:cNvSpPr txBox="1"/>
            <p:nvPr/>
          </p:nvSpPr>
          <p:spPr>
            <a:xfrm>
              <a:off x="1780300" y="1525026"/>
              <a:ext cx="4061694" cy="523220"/>
            </a:xfrm>
            <a:prstGeom prst="rect">
              <a:avLst/>
            </a:prstGeom>
            <a:grpFill/>
            <a:ln>
              <a:solidFill>
                <a:srgbClr val="156F39"/>
              </a:solidFill>
            </a:ln>
          </p:spPr>
          <p:txBody>
            <a:bodyPr wrap="square">
              <a:spAutoFit/>
            </a:bodyPr>
            <a:lstStyle/>
            <a:p>
              <a:pPr marL="428400" indent="-428400">
                <a:buFont typeface="Wingdings"/>
                <a:buChar char="ü"/>
                <a:defRPr/>
              </a:pPr>
              <a:r>
                <a:rPr lang="en-US" altLang="ko-KR" sz="2800" b="1" spc="-150" dirty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DNN(Deep Neural Network)?</a:t>
              </a:r>
              <a:endParaRPr lang="ko-KR" altLang="en-US" sz="2800" b="1" spc="-15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7F67A35-DA82-4535-81C0-E5415D29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4059" y="2599764"/>
            <a:ext cx="5659712" cy="318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9034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7A08DB0E-2370-4884-A378-D9BF22B04788}"/>
              </a:ext>
            </a:extLst>
          </p:cNvPr>
          <p:cNvSpPr/>
          <p:nvPr/>
        </p:nvSpPr>
        <p:spPr>
          <a:xfrm>
            <a:off x="216738" y="1712455"/>
            <a:ext cx="6648827" cy="4754424"/>
          </a:xfrm>
          <a:prstGeom prst="roundRect">
            <a:avLst>
              <a:gd name="adj" fmla="val 2702"/>
            </a:avLst>
          </a:prstGeom>
          <a:solidFill>
            <a:srgbClr val="156F39"/>
          </a:solidFill>
          <a:ln w="19050">
            <a:solidFill>
              <a:srgbClr val="156F3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19848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방법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1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분석 결과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46B0020-8622-40DF-8497-9985F4C97812}"/>
              </a:ext>
            </a:extLst>
          </p:cNvPr>
          <p:cNvGrpSpPr/>
          <p:nvPr/>
        </p:nvGrpSpPr>
        <p:grpSpPr>
          <a:xfrm>
            <a:off x="7897905" y="1319290"/>
            <a:ext cx="4122176" cy="5289177"/>
            <a:chOff x="7664824" y="1096111"/>
            <a:chExt cx="4122176" cy="5681208"/>
          </a:xfrm>
          <a:solidFill>
            <a:schemeClr val="accent6">
              <a:lumMod val="75000"/>
            </a:schemeClr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4206C8C1-7CA6-4D1F-9562-5A2A33DEBB84}"/>
                </a:ext>
              </a:extLst>
            </p:cNvPr>
            <p:cNvSpPr/>
            <p:nvPr/>
          </p:nvSpPr>
          <p:spPr>
            <a:xfrm>
              <a:off x="7664824" y="1096111"/>
              <a:ext cx="4122176" cy="5681208"/>
            </a:xfrm>
            <a:prstGeom prst="roundRect">
              <a:avLst>
                <a:gd name="adj" fmla="val 2702"/>
              </a:avLst>
            </a:prstGeom>
            <a:solidFill>
              <a:srgbClr val="156F39"/>
            </a:solidFill>
            <a:ln w="19050">
              <a:solidFill>
                <a:srgbClr val="156F3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E58226CB-7B0A-446C-8C85-926088FF9A35}"/>
                </a:ext>
              </a:extLst>
            </p:cNvPr>
            <p:cNvGrpSpPr/>
            <p:nvPr/>
          </p:nvGrpSpPr>
          <p:grpSpPr>
            <a:xfrm>
              <a:off x="7796934" y="1167802"/>
              <a:ext cx="3877692" cy="5501375"/>
              <a:chOff x="8137593" y="851286"/>
              <a:chExt cx="3877692" cy="5695902"/>
            </a:xfrm>
            <a:grpFill/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xmlns="" id="{7E09DA9D-AD1C-4360-BD1E-FA00401AA1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 xmlns="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r="11200"/>
              <a:stretch>
                <a:fillRect/>
              </a:stretch>
            </p:blipFill>
            <p:spPr>
              <a:xfrm>
                <a:off x="8137593" y="1415198"/>
                <a:ext cx="3877692" cy="513199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xmlns="" id="{E578CCD7-09CB-4E66-B56F-BA27DAFEB6AF}"/>
                  </a:ext>
                </a:extLst>
              </p:cNvPr>
              <p:cNvSpPr txBox="1"/>
              <p:nvPr/>
            </p:nvSpPr>
            <p:spPr>
              <a:xfrm>
                <a:off x="8137593" y="851286"/>
                <a:ext cx="3285685" cy="44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428400" indent="-428400">
                  <a:buFont typeface="Wingdings"/>
                  <a:buChar char="ü"/>
                  <a:defRPr/>
                </a:pPr>
                <a:r>
                  <a:rPr lang="ko-KR" altLang="en-US" sz="1600" b="1" spc="-150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2000" b="1" spc="-150" dirty="0" err="1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LightGBM</a:t>
                </a:r>
                <a:r>
                  <a:rPr lang="ko-KR" altLang="en-US" sz="2000" b="1" spc="-150" dirty="0">
                    <a:solidFill>
                      <a:schemeClr val="bg1"/>
                    </a:solidFill>
                    <a:latin typeface="나눔스퀘어 ExtraBold"/>
                    <a:ea typeface="나눔스퀘어 ExtraBold"/>
                  </a:rPr>
                  <a:t>의 변수중요도</a:t>
                </a:r>
              </a:p>
            </p:txBody>
          </p:sp>
        </p:grpSp>
      </p:grpSp>
      <p:graphicFrame>
        <p:nvGraphicFramePr>
          <p:cNvPr id="14" name="표 29">
            <a:extLst>
              <a:ext uri="{FF2B5EF4-FFF2-40B4-BE49-F238E27FC236}">
                <a16:creationId xmlns:a16="http://schemas.microsoft.com/office/drawing/2014/main" xmlns="" id="{33AF213D-616D-4161-AA1E-8C6EE39A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8320147"/>
              </p:ext>
            </p:extLst>
          </p:nvPr>
        </p:nvGraphicFramePr>
        <p:xfrm>
          <a:off x="400926" y="2647361"/>
          <a:ext cx="6274515" cy="3566160"/>
        </p:xfrm>
        <a:graphic>
          <a:graphicData uri="http://schemas.openxmlformats.org/drawingml/2006/table">
            <a:tbl>
              <a:tblPr firstRow="1" bandRow="1"/>
              <a:tblGrid>
                <a:gridCol w="2091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1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505">
                  <a:extLst>
                    <a:ext uri="{9D8B030D-6E8A-4147-A177-3AD203B41FA5}">
                      <a16:colId xmlns:a16="http://schemas.microsoft.com/office/drawing/2014/main" xmlns="" val="3044113300"/>
                    </a:ext>
                  </a:extLst>
                </a:gridCol>
              </a:tblGrid>
              <a:tr h="316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210 맨발의청춘 L"/>
                          <a:sym typeface="210 맨발의청춘 L"/>
                        </a:rPr>
                        <a:t>Model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Test_accuracy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True_accuracy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0.736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0.714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0.714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0.797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87499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LightGBM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0.792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0.729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6046901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0.723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0.706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3203294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Stakcing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(level1: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Adaboost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LightGBM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Level2: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0.779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0.727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9510767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Voting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Adaboost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LightGBM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0.753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0.739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347564"/>
                  </a:ext>
                </a:extLst>
              </a:tr>
            </a:tbl>
          </a:graphicData>
        </a:graphic>
      </p:graphicFrame>
      <p:sp>
        <p:nvSpPr>
          <p:cNvPr id="17" name="TextBox 20">
            <a:extLst>
              <a:ext uri="{FF2B5EF4-FFF2-40B4-BE49-F238E27FC236}">
                <a16:creationId xmlns:a16="http://schemas.microsoft.com/office/drawing/2014/main" xmlns="" id="{84E15747-39AE-40D3-8E27-550C251D643B}"/>
              </a:ext>
            </a:extLst>
          </p:cNvPr>
          <p:cNvSpPr txBox="1"/>
          <p:nvPr/>
        </p:nvSpPr>
        <p:spPr>
          <a:xfrm>
            <a:off x="400926" y="1883982"/>
            <a:ext cx="4061694" cy="523220"/>
          </a:xfrm>
          <a:prstGeom prst="rect">
            <a:avLst/>
          </a:prstGeom>
          <a:solidFill>
            <a:srgbClr val="156F39"/>
          </a:solidFill>
          <a:ln>
            <a:solidFill>
              <a:srgbClr val="156F39"/>
            </a:solidFill>
          </a:ln>
        </p:spPr>
        <p:txBody>
          <a:bodyPr wrap="square">
            <a:spAutoFit/>
          </a:bodyPr>
          <a:lstStyle/>
          <a:p>
            <a:pPr marL="428400" indent="-428400">
              <a:buFont typeface="Wingdings"/>
              <a:buChar char="ü"/>
              <a:defRPr/>
            </a:pPr>
            <a:r>
              <a:rPr lang="ko-KR" altLang="en-US" sz="2800" b="1" spc="-150" dirty="0" err="1">
                <a:solidFill>
                  <a:schemeClr val="bg1"/>
                </a:solidFill>
                <a:latin typeface="나눔스퀘어 ExtraBold"/>
                <a:ea typeface="나눔스퀘어 ExtraBold"/>
              </a:rPr>
              <a:t>모델별</a:t>
            </a:r>
            <a:r>
              <a:rPr lang="ko-KR" altLang="en-US" sz="2800" b="1" spc="-15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성능 비교</a:t>
            </a:r>
          </a:p>
        </p:txBody>
      </p:sp>
      <p:sp>
        <p:nvSpPr>
          <p:cNvPr id="2" name="화살표: 줄무늬가 있는 오른쪽 1">
            <a:extLst>
              <a:ext uri="{FF2B5EF4-FFF2-40B4-BE49-F238E27FC236}">
                <a16:creationId xmlns:a16="http://schemas.microsoft.com/office/drawing/2014/main" xmlns="" id="{C9F1964F-0E06-48B0-AD77-C363FC6DC7A9}"/>
              </a:ext>
            </a:extLst>
          </p:cNvPr>
          <p:cNvSpPr/>
          <p:nvPr/>
        </p:nvSpPr>
        <p:spPr>
          <a:xfrm>
            <a:off x="7117859" y="3533575"/>
            <a:ext cx="527752" cy="510988"/>
          </a:xfrm>
          <a:prstGeom prst="strip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677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7A08DB0E-2370-4884-A378-D9BF22B04788}"/>
              </a:ext>
            </a:extLst>
          </p:cNvPr>
          <p:cNvSpPr/>
          <p:nvPr/>
        </p:nvSpPr>
        <p:spPr>
          <a:xfrm>
            <a:off x="216738" y="1712455"/>
            <a:ext cx="6648827" cy="4754424"/>
          </a:xfrm>
          <a:prstGeom prst="roundRect">
            <a:avLst>
              <a:gd name="adj" fmla="val 2702"/>
            </a:avLst>
          </a:prstGeom>
          <a:solidFill>
            <a:srgbClr val="156F39"/>
          </a:solidFill>
          <a:ln w="19050">
            <a:solidFill>
              <a:srgbClr val="156F3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156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156F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4662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03</a:t>
            </a:r>
            <a:endParaRPr lang="ko-KR" altLang="en-US" sz="2400">
              <a:latin typeface="210 맨발의청춘 B"/>
              <a:ea typeface="210 맨발의청춘 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7468" y="398645"/>
            <a:ext cx="1757672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6AE82F8-C9A0-4D94-8869-CAF175833A15}"/>
              </a:ext>
            </a:extLst>
          </p:cNvPr>
          <p:cNvSpPr txBox="1"/>
          <p:nvPr/>
        </p:nvSpPr>
        <p:spPr>
          <a:xfrm>
            <a:off x="1267468" y="998525"/>
            <a:ext cx="2191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방법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결과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xmlns="" id="{846B0020-8622-40DF-8497-9985F4C97812}"/>
              </a:ext>
            </a:extLst>
          </p:cNvPr>
          <p:cNvGrpSpPr/>
          <p:nvPr/>
        </p:nvGrpSpPr>
        <p:grpSpPr>
          <a:xfrm>
            <a:off x="7897905" y="1319290"/>
            <a:ext cx="4122176" cy="5289177"/>
            <a:chOff x="7664824" y="1096111"/>
            <a:chExt cx="4122176" cy="5681208"/>
          </a:xfrm>
          <a:solidFill>
            <a:schemeClr val="accent6">
              <a:lumMod val="75000"/>
            </a:schemeClr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4206C8C1-7CA6-4D1F-9562-5A2A33DEBB84}"/>
                </a:ext>
              </a:extLst>
            </p:cNvPr>
            <p:cNvSpPr/>
            <p:nvPr/>
          </p:nvSpPr>
          <p:spPr>
            <a:xfrm>
              <a:off x="7664824" y="1096111"/>
              <a:ext cx="4122176" cy="5681208"/>
            </a:xfrm>
            <a:prstGeom prst="roundRect">
              <a:avLst>
                <a:gd name="adj" fmla="val 2702"/>
              </a:avLst>
            </a:prstGeom>
            <a:solidFill>
              <a:srgbClr val="156F39"/>
            </a:solidFill>
            <a:ln w="19050">
              <a:solidFill>
                <a:srgbClr val="156F39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xmlns="" id="{E578CCD7-09CB-4E66-B56F-BA27DAFEB6AF}"/>
                </a:ext>
              </a:extLst>
            </p:cNvPr>
            <p:cNvSpPr txBox="1"/>
            <p:nvPr/>
          </p:nvSpPr>
          <p:spPr>
            <a:xfrm>
              <a:off x="7990358" y="1186689"/>
              <a:ext cx="3241723" cy="4297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428400" indent="-428400">
                <a:buFont typeface="Wingdings"/>
                <a:buChar char="ü"/>
                <a:defRPr/>
              </a:pPr>
              <a:r>
                <a:rPr lang="ko-KR" altLang="en-US" sz="1600" b="1" spc="-150" dirty="0" smtClean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2000" b="1" spc="-150" dirty="0" err="1" smtClean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Xgboost</a:t>
              </a:r>
              <a:r>
                <a:rPr lang="ko-KR" altLang="en-US" sz="2000" b="1" spc="-150" dirty="0" smtClean="0">
                  <a:solidFill>
                    <a:schemeClr val="bg1"/>
                  </a:solidFill>
                  <a:latin typeface="나눔스퀘어 ExtraBold"/>
                  <a:ea typeface="나눔스퀘어 ExtraBold"/>
                </a:rPr>
                <a:t>의 변수중요도</a:t>
              </a:r>
              <a:endParaRPr lang="ko-KR" altLang="en-US" sz="2000" b="1" spc="-150" dirty="0">
                <a:solidFill>
                  <a:schemeClr val="bg1"/>
                </a:solidFill>
                <a:latin typeface="나눔스퀘어 ExtraBold"/>
                <a:ea typeface="나눔스퀘어 ExtraBold"/>
              </a:endParaRPr>
            </a:p>
          </p:txBody>
        </p:sp>
      </p:grpSp>
      <p:graphicFrame>
        <p:nvGraphicFramePr>
          <p:cNvPr id="14" name="표 29">
            <a:extLst>
              <a:ext uri="{FF2B5EF4-FFF2-40B4-BE49-F238E27FC236}">
                <a16:creationId xmlns:a16="http://schemas.microsoft.com/office/drawing/2014/main" xmlns="" id="{33AF213D-616D-4161-AA1E-8C6EE39A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28320147"/>
              </p:ext>
            </p:extLst>
          </p:nvPr>
        </p:nvGraphicFramePr>
        <p:xfrm>
          <a:off x="400926" y="2647361"/>
          <a:ext cx="6274515" cy="3566160"/>
        </p:xfrm>
        <a:graphic>
          <a:graphicData uri="http://schemas.openxmlformats.org/drawingml/2006/table">
            <a:tbl>
              <a:tblPr firstRow="1" bandRow="1"/>
              <a:tblGrid>
                <a:gridCol w="2091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1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1505">
                  <a:extLst>
                    <a:ext uri="{9D8B030D-6E8A-4147-A177-3AD203B41FA5}">
                      <a16:colId xmlns:a16="http://schemas.microsoft.com/office/drawing/2014/main" xmlns="" val="3044113300"/>
                    </a:ext>
                  </a:extLst>
                </a:gridCol>
              </a:tblGrid>
              <a:tr h="316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b="1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210 맨발의청춘 L"/>
                          <a:sym typeface="210 맨발의청춘 L"/>
                        </a:rPr>
                        <a:t>Model</a:t>
                      </a:r>
                      <a:endParaRPr lang="ko-KR" altLang="en-US" sz="1600" b="1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Test_accuracy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True_accuracy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0.695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0.698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0.841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0.842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87499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LightGBM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0.829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0.832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6046901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DNN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0.800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0.801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3203294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Stakcing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(level1: </a:t>
                      </a:r>
                      <a:r>
                        <a:rPr lang="en-US" altLang="ko-KR" sz="16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LightGBM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Level2: </a:t>
                      </a: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0.844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9510767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Voting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Xgboost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LightGBM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0.834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535" marR="90535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347564"/>
                  </a:ext>
                </a:extLst>
              </a:tr>
            </a:tbl>
          </a:graphicData>
        </a:graphic>
      </p:graphicFrame>
      <p:sp>
        <p:nvSpPr>
          <p:cNvPr id="17" name="TextBox 20">
            <a:extLst>
              <a:ext uri="{FF2B5EF4-FFF2-40B4-BE49-F238E27FC236}">
                <a16:creationId xmlns:a16="http://schemas.microsoft.com/office/drawing/2014/main" xmlns="" id="{84E15747-39AE-40D3-8E27-550C251D643B}"/>
              </a:ext>
            </a:extLst>
          </p:cNvPr>
          <p:cNvSpPr txBox="1"/>
          <p:nvPr/>
        </p:nvSpPr>
        <p:spPr>
          <a:xfrm>
            <a:off x="400926" y="1883982"/>
            <a:ext cx="4061694" cy="523220"/>
          </a:xfrm>
          <a:prstGeom prst="rect">
            <a:avLst/>
          </a:prstGeom>
          <a:solidFill>
            <a:srgbClr val="156F39"/>
          </a:solidFill>
          <a:ln>
            <a:solidFill>
              <a:srgbClr val="156F39"/>
            </a:solidFill>
          </a:ln>
        </p:spPr>
        <p:txBody>
          <a:bodyPr wrap="square">
            <a:spAutoFit/>
          </a:bodyPr>
          <a:lstStyle/>
          <a:p>
            <a:pPr marL="428400" indent="-428400">
              <a:buFont typeface="Wingdings"/>
              <a:buChar char="ü"/>
              <a:defRPr/>
            </a:pPr>
            <a:r>
              <a:rPr lang="ko-KR" altLang="en-US" sz="2800" b="1" spc="-150" dirty="0" err="1">
                <a:solidFill>
                  <a:schemeClr val="bg1"/>
                </a:solidFill>
                <a:latin typeface="나눔스퀘어 ExtraBold"/>
                <a:ea typeface="나눔스퀘어 ExtraBold"/>
              </a:rPr>
              <a:t>모델별</a:t>
            </a:r>
            <a:r>
              <a:rPr lang="ko-KR" altLang="en-US" sz="2800" b="1" spc="-15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 성능 비교</a:t>
            </a:r>
          </a:p>
        </p:txBody>
      </p:sp>
      <p:sp>
        <p:nvSpPr>
          <p:cNvPr id="2" name="화살표: 줄무늬가 있는 오른쪽 1">
            <a:extLst>
              <a:ext uri="{FF2B5EF4-FFF2-40B4-BE49-F238E27FC236}">
                <a16:creationId xmlns:a16="http://schemas.microsoft.com/office/drawing/2014/main" xmlns="" id="{C9F1964F-0E06-48B0-AD77-C363FC6DC7A9}"/>
              </a:ext>
            </a:extLst>
          </p:cNvPr>
          <p:cNvSpPr/>
          <p:nvPr/>
        </p:nvSpPr>
        <p:spPr>
          <a:xfrm>
            <a:off x="7117859" y="3533575"/>
            <a:ext cx="527752" cy="510988"/>
          </a:xfrm>
          <a:prstGeom prst="striped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42" name="AutoShape 6" descr="data:image/png;base64,iVBORw0KGgoAAAANSUhEUgAAAcMAAAD3CAYAAABhGj/RAAAABHNCSVQICAgIfAhkiAAAAAlwSFlzAAALEgAACxIB0t1+/AAAADh0RVh0U29mdHdhcmUAbWF0cGxvdGxpYiB2ZXJzaW9uMy4xLjMsIGh0dHA6Ly9tYXRwbG90bGliLm9yZy+AADFEAAAgAElEQVR4nO3de7yUZbn/8c+XJQIeAFmioKjo5iBpWkaZeawsrZ2paaabPAGiViqpGeYpT6Uphsp2K+oO00y32qafJnRA/WUHD8tf2yxT3KbFWUFBRFFYXL8/nnv0YZi11iyYWbMW832/XvNi5n7u557rXhwu7ud0KSIwMzOrZ91qHYCZmVmtORmamVndczI0M7O652RoZmZ1z8nQzMzq3ka1DsDWzZZbbhmDBw+udRhmZl3GU089tSgi+pfa5mTYRQ0ePJimpqZah2Fm1mVI+kdL23yY1MzM6p6ToZmZ1T0nQzMzq3s+Z9hFPTN3KYMn/KLWYZiZdZiXr/jXqo1dFytDSf0k9ap1HHmSGiT1K9Fe8konMzOrnqomQ0mH5N73k/Tx9P5LkrZL77eTNDxtHy6pl6QjJO0h6fbc/v0lDUivLXLtF+TebyLpQkm3SfqupMLK9zhgzzZiHSHpgPTav/Adki6Q9MFcv49LulTS1yR1z81hYq7PRpIOS/PskWu/J/eVOwLfKRHKDyX1bC1WMzOrrIocJpX0J+Dx9HElcHpk5TDGAPen9m2Ag4HHgN2AvwOzyZLUocAzwFbAImAJsBjonvuaUUAhSZwsabeIWAZ8JNfne8A9EXGJpE8DTZIWADsAp7Yxjb7AgPT+U8BQ4BagIb2QtG+a0wXArsD9kp4DegNv5Ma6GXgSWAH8TNIhEbG6aD4AR0jatahttzbiNDOzCqvUOcPFEXFKifZNJU1K7xuBgZImAPsA0wAi4l5JewA/Te3NwFqHDyNiEoCkTwHbATul1VvfXLedIuL3qf9MSfMi4vOSxrc1gYj4I/DH9B1HAv9dotsRwMURMRuYLenfgO8DmwGnpX2HAG9FxA3p8yDgF5JeBLYtGu++iDg73yDpjpZilDQOGAfQ0NtHU83MKqVSybCbpIvJktR/R0RhNbg8IsYDpBXQCcBUYMvCjpK6kSWZfydbkZ0HfAn4ANmKi1zfjwOTgcuAXmRJqCHX5XVJwyJiVjq0+VFJMyhvZVj4jk8CL0fE4hKbZwM7Ay+luHcmW+1ukeuzM/Dn3OcngdciYrKkabn2N4EvllgZ7kC2ul5LREwBpgD0GDjUhSjNzCqkIskwIj4F2bky4L8kPRcRL6S2y1K3AcBfI2KBpDdzux8PXA9cQ3bI9L7Uvj2wSRqjBzCe7FDrh8kOU+4GnAuMzY31bWBiOpe3Atg5IhaXszJM37MjcDbwlqTuEVGclG4AbpJ0BFkCnAS8CAwEBqc+bwOb5vbZHHgnnQdUoTEiFgDDyonLzMyqq6K3VkTEKkkzyVZ1L5Ct8DZ+f3O8k++frpzcNyJGp5XcYcA3yM4bzuD9BDMM+F3hEChwvqQPRURI7+WXQoIZVSK0h4FXW4td0oeAi8mS8xBgiqSvF83vbeA4SQ0R0ZzbdzCwf/r4OHCWpEnpPOFRwHzgCrJkjqTPAWe0Fg9wZUQ83EYfMzOrgGrcZ7gXcD5ARKyWNAZ4OiJ+l+vTDDRHxKuSxkraE1gQEf+TzoudnB8wIp4BkHRrRIxJbf+TNr+b7ytpLHBkUUzbAV8G5pUKOK3aRgPHRMRbwCJJb5Gt+Ir7bg5MJJ27S5YChXOVb0q6GZguaSVwf0TclPYtnCedDkwvinlBRDxQKj4zM6uuSl1NehvZ4cHNgGkR8XJuc/fi74mIS3PvV0tqAp7IfW7pfFhjcUNEHFX0+Rayq0Dz8Y0nu1L12VKDRsQK4PSitj+nfYu7N/D+arfQ93Xgntzn/6b0BTgV88Ft+9BUxRtQzczqSaXOGR7fyub5wFWSii9I+VVEXJP2by7athhYVmKsZemCmGJnRkTJRFcFy4E9S8QxOyJO6qAYzMysgpTdDtg5SdohIlosudGOcT4KLAB6kF3RmhfAZcXnM3P7DiS7GrTk9nbGsWNEvFSifRvgnRauYC1p5MiR4RJOZmblk/RURIwsta1TP5u0EokwjfNk7uP57dx3fiViSGOtlQhTe8lzmWZm1jHq4tmkZmZmrXEyNDOzuudkaGZmdc/J0MzM6p6ToZmZ1b1OfTWptaweKt1Xs6q1mVleXa0MJZ0j6RZJN0vq2/Yea+1/kKQZkqYX9pe0p6TRuT57pz7Fr8uKxrqwxPjHSdphXeZmZmbrri5WhpL6AHeQqxoB3CzpWxHxsqQG4DmyChTFToqI2ZL6kZWNujG1jyCrf9iLXKmp9DDxg0vEcHdR08dKPMVmCNnDys3MrAPVRTKMiKXAIanQ7j7p9TJQuKm/O/BURBzd2jC595sC1wIfa08YRZ9XRMQaDxSX9N12jGdmZhVSF8lQ0vHA7mTJ78/A/yOrl3ippMnAkrbGSA/jnpZqJd4OfDO3+WRJ+0XEl1r4/j7A60XNiyX9gjWT5CDgpvJmZWZmlbLBJ0NJ3wY+mT5+APhcUZcfAV8F9mjhIeBnRcRf01gfAC4B5gJHSCo8Xu2miJgk6QSg1OqyN7BlGv/MiHg2Ik4u0a+tuYwjlY5q6N2/vbubmVkLNvhkGBFXSrqarOI8ZCuvc8hWg8tSAV5IVeclHQjsHBGT8+NI+hLZYdFxEfGapJ2BT5GVhXolfddUYGpun8uAuyLiL7m2bYuSbgOwC9mKtWB6RFxbYi5TgCkAPQYO7bxPWDcz62I2+GSYDAaOSe+fAY4lu5hmONmqsE0R8TNJS4A7i2ocrgYuLzeQiJgLHCzp5og4SdJmwI0RUVYcZmZWefWSDAMYydrznSNpD+B7ubZNgI0lfSHXNjUi7oqIh4CH8gNI+lQa+/ftjKlwnLMZcNUKM7MaqpdkOBSYERE3trB9rVsh2mE1a96ykResfRVpQY/84dLc+7sj4kdtfakr3ZuZVU69JMPngFOKVnuQFe09bj3H/l9gWQvbrmlpW0QUX8hjZmY1UhfJMBUJPrxKY88B5rSwrfh2CjMz64Tq6nFsZmZmpTgZmplZ3XMyNDOzuudkaGZmdc/J0MzM6p6ToZmZ1b26uLViQ1TtSveuMm9m9aTuV4apxmFr2zeRtGWVvnut0hOSNpPUsxrfZ2ZmpdVNMpS0vaTrJN0uaVRu0+S0/QuSZqTX9FQDEbJKFV/NjbOPpLMlfSZ93ivte4mkHYv6fTWf8CRNlLRd7rtvLhHq0cAB6z1hMzMrWz0dJr0BGBMRCyVdJOkRYAXwYYCIeAB4AEDSsWTV7Et5gaz806L0uQ+wJdl/LBrS/uPIaif+Frhb0lcjYl7a3pAba2iJGoqDgLPXY55mZtZOdZEMJTUCr0TEwtR0G7BVRHxd0rSivv3JVoLnpETVD7gzbRsOnJa67p+SZilHRMRBaZ9FwAxJvwX2ASbl+r0QEYcVff/YdZ2nmZmtm7pIhsBrwA6SekXE22TV7g9Oye7DhU7pEOYNZFUotoiIgyUdAHwIICKeB74haWPgfuAfwIj8F6X6hK/lmp4EZkXENyTlEyFA/xIrw22BE0tNwpXuzcyqoy6SYUSEpPPICvOuBF4EhkVEc2FlKOkbZCu3k8kOg14saStSFfsiV5HVNTwQOAT4VW7bCqBX7vPmwNvpopj8IVIiYu92zsOV7s3MqqAukiFARDxG6coVU9KvMyNicq79WwCS9gTeSO8FfJcsmY4EmoAfAwNy37NKUkjaMiIWAaOAnsAVZMl2oqRtgVvbCHl6RFzbrkmamdk6qZtkCCDpOmBYUfNA4MGI+FvqcxZwELCK7OfzR+Di1PcE4JmIuFdSd+AC4LESX/VtslXom8B84CsRsbpwmDQi5pIrKCxpCHBKRPjCGTOzGqirZBgRpxe35S+gkfQJYLuI+Gyu7SyyC2p+nK9AHxErgQslHUyRiJgFfLa4vZJc6d7MrHLq5j7DMr0C7CRpR0kbpQtqdie7UKYlb7DmBTNmZtbF1NXKsAW3F95ExP9KupTsPr9BwELgloj4bUs7R8QfACQ1Aa+28V1XAwtKtM8Bbmpn3GZmViF1nwwj4r6iz0+S3Q7R3nHmldFnTgvtK8hu5jczsxrwYVIzM6t7ToZmZlb3nAzNzKzuORmamVndczI0M7O6V/dXk3ZV1ap07wr3ZlaPvDI0M7O652SYI2kLSRdIulHSvrn276XSTEiaIOlqSRNy22+V1Du97yNpv9y2/SRtnt6fUeI7z5A0I72GVHN+ZmZWmg+TrmkqWVWKvwPflzQaeAf4JPADSd2AG8l+bitz+zXw/n8s+gNfJKtyT3r/T2BZGudaAEnHADukPo+kX4/MCmPwy4j4U0VnZmZmLXIyTFK9wXcLSUjSjcCoiPi2pKmp27HAR9P7EZLuTjUGi30yV8h3X6BZ0utAn0KHiPippE2Bb6QxlwN3RcT0Ss/NzMxa52SYRMQKSb0kDQZmk5Vr2jUlxb1Sn9uA2wAkPUhW7b5gpKTCI9UeLpRjknQ1cG8as7iY7/VkhYGvA3oDkyStiIiHS8XoSvdmZtXhZLimMWRFffsA90fEmQCSbgFWFzpJuhhYEBHzc/sOIzsUOhvYR9JlqX1v4IqIWCSpuej7BgGPRsTbwNuSngYGtxScK92bmVWHk2FORCyUNBPYBRgmqVBs94mIeENSL+D7wN+ApZLOBa5Mfe6MiCUA6eKbhtT+3YhY1cJXngXcouxE4UbAi8DEik/MzMxa5WS4tifIkl3eNZLuAn4I3JgqWyDpUNY+9ElErJR0e0QcXbTp3aJ+zwCfk3QFMDUinqvUJMzMrHxOhms7FjgYyK/megFvR8SYfMeI+DmApDXak57FDRFxVOp/ApBPlP2Bj0nKJ8szI+LZloJ0pXszs8pxMlzb7sAxEfH6eo4TkmaUaP9WREwlu43DzMw6ASfDtf0auDOdx8ubEBH/08I+FwFL8w0RcXg1gjMzs8pzMiwSEXcCd7Zzn39UKRwzM+sAfhybmZnVPSdDMzOre06GZmZW95wMzcys7jkZmplZ3fPVpF1Ueyvdu4K9mVnLvDLshCQNqnUMZmb1xMmwhiRtL+k6SbdLGpXbNLlmQZmZ1SEfJq2tG4AxqVrGRZIeAVYAH65tWGZm9cUrwxqR1Ai8EhELU9NtwF8j4mDgj7WLzMys/jgZ1s5rwA6pRiLA54CD08O99yq1g6RxkpokNTW/tbRUFzMzWwc+TFojERGSziN7KPhKssK+wyKiWdK0FvZxpXszsypwMqyhiHgMKFXdYkpHx2JmVs+cDGtM0nXAsKLmgcCDNQjHzKwuORnWWEScXtzW0mHSPFe6NzOrHF9AY2Zmdc/JsHO6vdYBmJnVEyfDTigi7qt1DGZm9cTJ0MzM6p6ToZmZ1T0nQzMzq3tOhmZmVvecDM3MrO75pvsuypXuzcwqxytDMzOre06GVSTpmKLPt0rqLWk7Sbum1y6FMk6Svp4r6WRmZh3EybBKJHUHRhU1N5D9zIcAI9PrZODEtP2jQI+OitHMzDI+Z1g9WwNzS22IiIcL7yV9GHioo4IyM7O1eWVYPXsDja11kPQJoEdEPJdr/r6kL7XQ35XuzcyqwCvD6vki8JakXSLir8UbJY0CDgHGFG06NyKWlBrQle7NzKrDK8MqkHQg8HfgdOB7kjYt2n4r0AcYFRHLaxCimZnlOBlWmKQdyS6KuSSt8C4EvpXvExFjgE2B4UW7rwJWd0ScZmb2Ph8mrbz5wOiIWAkQEU8DT5fotymwcb4hIsZWPzwzMyvmZFhhEbECWFFG13nADZLeKGq/PSJ+0tbOH9y2D01+qoyZWUU4GXasi4ClsObFMGZmVltOhh0oIv5R6xjMzGxtvoDGzMzqnpOhmZnVPSdDMzOre06GZmZW95wMzcys7jkZmplZ3fOtFV3UM3OXMnjCL8ru/7Jv0Dcza5FXhjUgqYekzUu0969FPGZm9c7JMJH0MUkzil7TJX0z1+fu1P6l9Pm89OsNuT6bSPqKpM9L6pZrvyf3dfsCx5cI4z8qPjEzM2uTD5MmEfEEcHC+TZKA+4AfSvo34P60aRNJI4APps/9Uv9uwF3APcDOwJeBE1Of7kVf+TVJXyhq26ECUzEzs3ZyMmydgHfS+yXAVsDWwHO59rxPAo9GxO2Q1S2U9F/AK0Cvor43RMTkNb5MurfVYKRxwDiAht4+ompmVilOhq3bGpiT3m8EfBb4K9lq78vA1pJm8H6iGwH8Obd/EzA7Ih6QNC3XvgQ4tcTKcFNa4Ur3ZmbV4WQISPo22aqupe3TgQXA2RExT9LVwJbAwog4WtJdqevbrJnQNgfeldQzP15ENAG7VHIOZma27pwMgYi4UtJ1wEYRsSy/TdJWEfGKpC2Br0taBTwVEfMlPZO6NadfHwIuAX4maSOyc5DbAJ8nrR4lnQAc3UZIZ0bEs5WYm5mZtc3J8H2fBgYAtxS1TwEOi4hFwMWSPgAcl64ofVPSGOAkgIh4SdIfJT0ANADXRsTPAQqHSSNiKjC1MLiky4C7IuIv1ZycmZm1zMlwTeMlHVnUVlj1IWl74GrgTOBFYDPgC2S3RBwPEBE3ADdQZa50b2ZWOU6Ga7ouXaQCvHdrxbSiPqvSK9Kv76Zfzcysi3IyfN8LZFd4fqmo/cHCm4j4Z7rR/hRgMPAW8Chwchnjf7OF9h8B89sdrZmZVYyTYRIRzwNtHneMiGeAs9dh/JdaaH+xvWOZmVll+XFsZmZW95wMzcys7jkZmplZ3XMyNDOzuudkaGZmdc9Xk3ZRLVW6d0V7M7P288qwyiQdLmmSpLGSuqe2PVJ9RDMz6wScDNeDMt+UNCO9finpx5K2SdtHk5V1ugR4Dbgm7dqbrDZiYZxGSQ9IOrej52BmZj5Mur5OALaOiIMLDZJ2JnuqzEHAZ4CxEbGcrJLFiSVHgWOBnwD/Ut1wzcysFK8M119z0efVufdPAEcCSPoI2epwLRExiTIeySZpnKQmSU3Nby1dx3DNzKyYV4brZyrwTUm/JHtwt4CFQGEFeB1wmqQfAfOA01J7M2sn0Ta50r2ZWXU4Ga6HiAhJi4BzIuJpAElXRcS8tL1Z0r25XUZnhTBYzdrVMMzMrEacDNffVsDmuc87Fm1fBDxQ1LYXcBjZytHMzGrMyXAdSfo28EmgH3CIpLfTpm0kzSA7bPpVoC9wK7Ast3svsiLBeet06NTMzNafInzqqZok7Q/sERE/rOS4I0eOjKampkoOaWa2QZP0VESMLLXNK8PqewE4S9JBRe0zI+KqWgRkZmZrcjKssnQxzRdrHYeZmbXM9xmamVndczI0M7O652RoZmZ1z8nQzMzqnpOhmZnVPSdDMzOre761ootypXszs8pZr5WhpEGVCsTMzKxWykqGkraXdJ2k2yWNym2aXMa+m0j6YlHbPbn3O0naNb0+IGmj1H52mXNA0plFn8+WNCC930LSAbnXzql9O0kTc/v0S/tdLGmnFmL9WG6cfXKx3kOOpJMlzSh63VHUp6+kq9PriFz7rZJ6lzt3MzNbf+UeJr0BGBMRCyVdJOkRYAXw4TL23Rb4LPB/cm3dc+93ARrT+88CdwAPAvuw9sOs1yJpS+AjRc2DgJ7pfQ9gQO57LwH2AxrSC0ndySrNXwS8DvxA0lyyh22PyI3bn/crVHyRrBTTH4rmQ0TcBNyUxu4LnJXGzVsGXJHev5Vrb8Dncs3MOlSbyVBSI/BKRCxMTbcBW0XE1yWVU5Nva2BuSxsj4v7cd30e+H0ZY+Z9HdhZ0sCIWKtafEQsAO5K4x8B3F1ijF2AJyLiidTvP8gS7DXAfbmx3jtJl541+lypgCRtAewPHEz2n4GNgZ9IGhoRL6RulwKFFeCnJB2a21aSpHHAOICG3v1b62pmZu1QzsrwNWAHSb0i4m3gc8DBqUxROSvDvXl/5dciSV8GnomIpampl6RJwLSIeKSFfUYBW5DVBrxJ0sUR8VQLfXsApwKHlNi8ABiS+7wrMBQ4mqxeYfFYmwN9IuK11NRd0pHA02TV7kcDjwFnRcTytPL8GPA5SS9GxOqI+E4aqxEY3lYiBFe6NzOrljaTYarmfh5wp6SVwIvAsFTFvdWVobKy7p8AVkjaKiJeKdGnATgdGAZ8I7fp7YgY38rYOwADC30kHUeW6J6iqDZgiuMGYFX6nqeL5rhA0v+VdDewHFhCVoMQ4G3WdiFwfX4I4E2yRDiJ7DDnh4BTUmX7vAFAIRF2J1u13lHcyczMOk5Z5wwj4jHg8BKbprSx62iyc4UPAddK+mpE5JNUN+Be4O721vuLiH8AV6d6ge+tUCWNB2YB89LnXmQX+kwDfgP8SNIVZAkvP94UYIqkbhGxOjfeG/l+ks4AXo2Ih3PNqyJiRnr/+VzfjYB7I+Kw4vjTlbg/BL4LjJW0ICJ+2Z6fgZmZVUbZ9xlKuo5sVZU3kOxil1L9PwZ8PCJOSp//EziZbIUGQEo6h6crVX8REflq8O+WGdpfWPuc5IXAdOCfZOcUJ0fEn1IcJwIHUJQM07a7IuLoouYH07ZNyJL/7yLi2tYCSqvdL5NdfNNb0vnAjIhoStt3Ar4FnJZWpY8B50h6osw5m5lZBZWdDCPi9OK2Ng6TPk+WiAr7/xr4dQt9e5Ou7Mz1P6rM0A4DvsKayXNTUrKLiDWuSE3nPadLGlxirJ7FDWnFCNnh0gkRMaeMmCaTrXYLF+5sDFwmqTEifhkRfyc7f1n4jmbg+6lvGcPDB7ftQ5NvsDczq4iqPYEmdyFMOeYBP5NUvBq8OiJ+08a+uwInR8RL7QqwhTgk/Yrslom88RHxHFBOIoQsGQ+R9DSwlOyK0kHAJhWI0czMKkwR635RYrpV4Q2y2wjy5kXEDSV2Key3Y7nJS9IQ4ISi5gAui4h3JB0KnEJ28UrexRHxx1bG3QgYUOZKr60Y15iPpE3JVn4fJ0uM84H78rdmtDLWDsA/o43fmJEjR0ZTU9P6BW5mVkckPRURI0tuW59kaLXjZGhm1j6tJUM/6cTMzOqek6GZmdU9J0MzM6t7ToZmZlb3nAzNzKzuudJ9F+VK92ZmleOVoZmZ1T0nwyqT9B/pJvzi9gmpyv2EXJur3JuZ1YAPk1ZRKgC8HXCFpDMK1TBStY4byX7+K3O7uMq9mVkNOBlWgaTtyB7H1pus9NWngXskTQV+CRwDfDR1HyHp7twDwc3MrIM5GVbH4cDPCiWbgBmSHgWOBLaKiNuA2wAkPQjcn9t3pKQXUr3GNUgaB4wDaOjdv5rxm5nVFSfDCpN0DLANcKSkI0t02VnSFRGxVNLFwIKImJ/bPgxYBqyVDAsFiAF6DBzqh8qamVWIk2Hl3U/LdRshq7jxrqRJwN+ApZLOBa5M2++MiLUKD5uZWfU4GVZYRLwpaTlZJfuDgFVkP+fFwDnAP4GbgRsj4kmAVIZq79pEbGZmTobV8UWgETiwUJdQ0nDg2og4FBiT7xwRP099xhQP1BJXujczqxxfxl8dc4ARZFeKdpfUHzgAmFfTqMzMrCSvDKsgIp6SdAnwNWAw8CbwMHB6G7teBCytbnRmZlbMybBK0m0V7SpFX+p2CjMzqz4fJjUzs7rnZGhmZnXPydDMzOqek6GZmdU9J0MzM6t7vpq0i3KlezOzyvHKsAokbZMK914taXyu/Z7cexf3NTPrJLwyrI4FwGXpfb54b3dwcV8zs87GybDCJP0rcEhRG8APc03H4uK+ZmadhpNhhUXEL1LB3i+TPZ90RkQ8DiBpc0m7AnenAr/tKu5rZmbV4UNy1fFdoCdwE3C8pP1S+5ZkD+zuDdBKcd8BpQaVNE5Sk6Sm5rf8CFMzs0pxMqyOXSLixxGxALgFKCTDlyJiMrAsFfedB/xF0rnpPCJkxX0fLzVoREyJiJERMbJhkz5Vn4SZWb3wYdLqeEDSD4CHyGoXXljYkJLeZFzc18ys03AyrIKImJqK+Q4DvhYRr+a2raYCxX3NzKxynAyrJCKeB56v1viudG9mVjlOhh3rm21sX6/ivitXrmTOnDmsWLFiXYewFvTs2ZNBgwbRvXv3WodiZlXgZNiBIuKlNrav1+0Uc+bMYfPNN2fw4MGFexutAiKCxYsXM2fOHHbcccdah2NmVeCrSTcgK1asoLGx0YmwwiTR2NjoFbfZBszJcAPjRFgd/rmabdh8mHQDVqqqxfpwRQwz21B5ZWgVs3DhQs4666wO+a6xY8eyYMGCDvkuM9vwORlaxWy99dZMnDixQ75r1apVrFq1qkO+y8w2fD5MahUze/ZsLrvsMhYuXMjIkSPp06cPs2bNYtddd+Xdd9/l2Wef5dxzz2X77bfnM5/5DHvssQd9+/Zl1qxZXH755WyzzTb84Q9/4Nprr2WLLbbgjTfe4KKLLmL48OEcddRRDB06lBdeeIGDDjqIxx9/nAsuuIAzzjiDjTbaiNtvv53m5maWLVvGVVddRe/evdl3330ZMWIEPXr0YPHixUydOpWNN96Yhx9+mDvuuIO+ffsyZMgQTj31VM477zyWLl3Km2++ydixY9lnn31q/eM0sw7kZNhF5Svdd5Zzec3NzTQ3N7N06VJOPfVUGhsbOf/884kITjvtNH73u99xxx138J3vfIfZs2dz9913069fP/7yl79w5ZVXMmnSJM455xxmzpz5XgI79thjefDBB1m8eDGnnXYal19+OQCPPvool156KYMGDWLRokV069aNFStWMGfOHGbOnMnhhx/O3LlzeeSRR2hoaOCKK67gV7/6Ffvttx8TJ07k/vvvf++imOnTp7PZZptx+eWXs2rVKg455BCmT59eyx+lmXUwJ0OruIaGBhobG4HsZvXhw4e/9/6tt94CoH///vTr1w+AIUOG8NJLL/Hqq6+y/fbb06NHDwAaGxtZuTKrfRwR7L136ce3nnTSSUyYMIE999yTyZMns3z5cgB22mknGhoaABgwYABLlixh1qxZ7LbbbmtcHfrMM8/w9NNPM2HCBID3vt/M6oeTYRFJ5wDbAC9GxPWpbWpEnFDU73NA34j4aVH7VsAHck3/iIiXJO0LfCg35jkkCyUAAAdVSURBVGbAiYXPG7JStyXMnz+fuXPnsu222/LEE0+w++67079/f2bPns0777zz3sqwkJi6detGt27vn+JuaGh475zhkiVL2HPPPQGYOXMmRxxxRIuxDBkyhCeffJLm5ub3EuXQoUPp0aMHZ5xxRsXmbGZdi5NhImkAWbmlgiGSDgLOBPoW9e0DfAN4V9KjETEnt7kX79cjFHAWWeX7hvQq6AnsXtFJFOnow6cNDQ00NDSs8ciyQlvx+wEDBnDttdeyevVq5s2bx/XXX48krrzySk444QT69OnDsmXLuOaaawDWegza/vvvz/jx4znxxBMZO3Ysxx9/PBtvvDE77bTTe8m3VBx9+/blzDPPZNSoUWy11VYMHz6cU089lfHjxzN69Gh69OjBPvvsw6hRo6r6szKzzkURUesYOo2U5E4BVgKrgR9FxFJJ0yLiMEk9gMOB48ieM/o68EPgT8BPior0ImkwcGZEnC7pALKV4aS0rRG4KiJGr0usPQYOjYHHTwLeT3p/+9vfGDFixLoM1+EOPPBAfvOb39Q6jHbpSj9fM1ubpKciYmSpbV4ZrukSYGJE/FPSQOAK4FRgN0kzgO8DGwOHRsTKtM8oSfsAHwLmF413DDAt93l3SYemkk2vAZukcfOagS9Eif+lSBoHjANo6N1/feZZc37gtZl1Jk6Ga3oI+IGkJ8gOYT6Q2v8MnAMUVnGXljoPJumdiHgovd8O2DMivp/r8g6wXNLOwBDgjhbi+FdJv4+I1/ONETEFmALZynAd5tdp+GpNM+tMnAxzIuLnkn5NlgRPBHpK2ilt/jtwdRtDvAnvnX+8kaIivsBzEfEbScOAtu4YX6dkFxF+jmYV+HSC2YbNyTCRNBoYBQwnWwlOBGYD04E3ImIVsEjSJ4DvkB0uhewpPjdFxD1pnC8AxwOnRETJ54VFxCxglqQT03c2k11c8zZwfkQ8vS5z6NmzJ4sXL3bligorlHDq2bNnrUMxsyrxBTQ5knoCUyPi6Ba2C/g92Tm913L73AucHBFzJQ0C5haf8ytxAc3uZIdeTyicf0znKe+MiE+2FevIkSOjqalpjTYX960eF/c16/p8AU353gU+VOKiFsiS1gJJy4FPSHqE7FDnR4HNgTcAim6zaM1iYCDZRTV/BjYB9iW7sGaddO/e3cVnzczWgZNhTkSsBnZuo9tRZFeYjiY7tPkscFxELGtjvyeBv+a+a46kU4GTgAvJLq55jOy2DTMz60BOhu2UrvD83jrstxxYXtT2PHB2hUIzM7N15BJOZmZW93wBTRclaRnwfK3jWA9bAotqHcR68hw6B8+hc+gKc9ghIko+scSHSbuu51u6KqorkNTUleMHz6Gz8Bw6h64+Bx8mNTOzuudkaGZmdc/JsOuaUusA1lNXjx88h87Cc+gcuvQcfAGNmZnVPa8Mzcys7jkZmplZ3XMyNDOzuuf7DDs5SaOAr5A9FPyxiPhBe7Z3BmXMoQG4GBgZEQfXIMRWlRH/zcBqoB/w84hoqWhzzZQxh38n+/dgc2BWRHy3w4NsQzl/1iVtBPwYWBYRJ3dwiG0q4/fhT8Dj6eNK4PTiCji1VsYc/gW4ABBZebrzI2JehwfaXhHhVyd9kf3DNIP3L3S6HRhW7vbO8ConRuAwYC/gN7WOd13iz/XtBvyu1jGvzxzS9tuA4bWOe13mQPafqs8Ct9Q65nWZQ2f8O9CeOZAlwP8CGmsda3tfPkzauX0C+HWkP2XAz4ED2rG9M2gzxoiYFhF/7OjAytSen/HGZKW5Opuy5yCpD9ljtRZ2TGhla3MOacXyJDCrY0MrWzm/D90kXSzpPyUd0qHRlaetOXyUrCj6hZJulTSmg+NbZ06GnVsja9Y3fC21lbu9M+gKMbamPfFfAnS6w9SUMQdJQyT9BGgCro+IJR0YXzlanYOkPYABEfFARwfWDm3+PkTEpyLiImAccKKkoR0YXznamsNgYFfgnIgYA+whad+OC2/dORl2bovJzkMV9GPNlUdb2zuDrhBja8qKX9I3gT9FxO87KrB2aHMOEfG/ETEKGAGMkTSgA+MrR1tz+AowTNKNwOXA3pK+1oHxlaPsvwsRsQqYCXygA+Jqj7bm8BbZod530ucHgI90UGzrxcmwc3scOFCS0udDgd+2Y3tn0BVibE2b8acizW9ExE87Orgylf17kP4RbiA75NuZtDqHiPh2RJwcEacA5wG/j4gbahBna9r7d2Ev4OmqR9U+bc3hKeDjuc8fB57poNjWi68m7cQiYomkHwP3SFoFNEXEc+Vu7wzaGeO7HRhaWdqKX9IngHOBX0naKzV/JyJeqUG4JZUxhz2AM4E3gU2B+yLin7WJtrR2/jlalV6dSjlzkHQb8DawGTAtIl7u+EhbVsa/SfMlzZB0F9mfp5cjYmat4m0PP46tC5I0DTgiIpprHcu66upz6Orxg+fQWXgOnYOToZmZ1T2fMzQzs7rnZGhmZnXPydDMzOqek6GZmdU9J0MzM6t7/x8ZoQhqI94LOA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5555" y="1926225"/>
            <a:ext cx="3157535" cy="458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677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20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2231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67468" y="389120"/>
            <a:ext cx="24339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210 맨발의청춘 R"/>
                <a:ea typeface="210 맨발의청춘 R"/>
              </a:rPr>
              <a:t>결론 및 활용방안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E1C912-478A-4FE9-8FEF-020847F5B84B}"/>
              </a:ext>
            </a:extLst>
          </p:cNvPr>
          <p:cNvSpPr txBox="1"/>
          <p:nvPr/>
        </p:nvSpPr>
        <p:spPr>
          <a:xfrm>
            <a:off x="869212" y="1568974"/>
            <a:ext cx="10852785" cy="503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latin typeface="+mn-ea"/>
              </a:rPr>
              <a:t>역과 누적소요시간이 모형을 구축하는데 기여를 많이 함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>
                <a:latin typeface="+mn-ea"/>
              </a:rPr>
              <a:t>Test_accuracy</a:t>
            </a:r>
            <a:r>
              <a:rPr lang="ko-KR" altLang="en-US" dirty="0">
                <a:latin typeface="+mn-ea"/>
              </a:rPr>
              <a:t>가 가장 높은 </a:t>
            </a:r>
            <a:r>
              <a:rPr lang="en-US" altLang="ko-KR" dirty="0" err="1">
                <a:latin typeface="+mn-ea"/>
              </a:rPr>
              <a:t>LightGBM</a:t>
            </a:r>
            <a:r>
              <a:rPr lang="ko-KR" altLang="en-US" dirty="0">
                <a:latin typeface="+mn-ea"/>
              </a:rPr>
              <a:t>을 이용하여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~30</a:t>
            </a:r>
            <a:r>
              <a:rPr lang="ko-KR" altLang="en-US" dirty="0">
                <a:latin typeface="+mn-ea"/>
              </a:rPr>
              <a:t>일까지의 지연여부를 예측하였으나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높은 예측성능을 얻지 못함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latin typeface="+mn-ea"/>
              </a:rPr>
              <a:t>대체적으로 실제 값에 적용했을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학습했던 결과보다 낮은 것을 확인할 수 있음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latin typeface="+mn-ea"/>
              </a:rPr>
              <a:t>기관사 스케줄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열차의 세부정보 등 데이터 수집에 어려움을 겪은 부분도 한 </a:t>
            </a:r>
            <a:r>
              <a:rPr lang="ko-KR" altLang="en-US" dirty="0" err="1">
                <a:latin typeface="+mn-ea"/>
              </a:rPr>
              <a:t>몫한</a:t>
            </a:r>
            <a:r>
              <a:rPr lang="ko-KR" altLang="en-US" dirty="0">
                <a:latin typeface="+mn-ea"/>
              </a:rPr>
              <a:t> 것으로 보임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>
                <a:latin typeface="+mn-ea"/>
              </a:rPr>
              <a:t>Xgboost</a:t>
            </a:r>
            <a:r>
              <a:rPr lang="ko-KR" altLang="en-US" dirty="0">
                <a:latin typeface="+mn-ea"/>
              </a:rPr>
              <a:t>의 경우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다른 모형에 비해 학습 성능은 좋지 못했으나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실제 값에 적용했을 때의 결과가 가장 좋았음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latin typeface="+mn-ea"/>
              </a:rPr>
              <a:t>추가적으로 데이터를 수집하여 구축한 </a:t>
            </a:r>
            <a:r>
              <a:rPr lang="en-US" altLang="ko-KR" dirty="0" err="1">
                <a:latin typeface="+mn-ea"/>
              </a:rPr>
              <a:t>Xgboost</a:t>
            </a:r>
            <a:r>
              <a:rPr lang="ko-KR" altLang="en-US" dirty="0">
                <a:latin typeface="+mn-ea"/>
              </a:rPr>
              <a:t>에 적용할 필요가 </a:t>
            </a:r>
            <a:r>
              <a:rPr lang="ko-KR" altLang="en-US" dirty="0" err="1">
                <a:latin typeface="+mn-ea"/>
              </a:rPr>
              <a:t>있어보임</a:t>
            </a:r>
            <a:endParaRPr lang="ko-KR" altLang="en-US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latin typeface="+mn-ea"/>
              </a:rPr>
              <a:t>알고있는 정보가 상대적으로 적음에도 불구하고 </a:t>
            </a:r>
            <a:r>
              <a:rPr lang="en-US" altLang="ko-KR" dirty="0">
                <a:latin typeface="+mn-ea"/>
              </a:rPr>
              <a:t>0.73</a:t>
            </a:r>
            <a:r>
              <a:rPr lang="ko-KR" altLang="en-US" dirty="0">
                <a:latin typeface="+mn-ea"/>
              </a:rPr>
              <a:t>정도의 성능을 보이는 것을 보아</a:t>
            </a:r>
            <a:r>
              <a:rPr lang="en-US" altLang="ko-KR" dirty="0">
                <a:latin typeface="+mn-ea"/>
              </a:rPr>
              <a:t>,  </a:t>
            </a:r>
            <a:r>
              <a:rPr lang="ko-KR" altLang="en-US" dirty="0">
                <a:latin typeface="+mn-ea"/>
              </a:rPr>
              <a:t>분석목표를 바꾸어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번째 전 역의 지연 여부를 안다는 가정하에 예측한다고 한다면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모형의 성능은 더 높아질 것으로 예상됨</a:t>
            </a: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C2D459-8C78-432E-BA32-42876A2AD6FA}"/>
              </a:ext>
            </a:extLst>
          </p:cNvPr>
          <p:cNvSpPr txBox="1"/>
          <p:nvPr/>
        </p:nvSpPr>
        <p:spPr>
          <a:xfrm>
            <a:off x="1267468" y="998525"/>
            <a:ext cx="15648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방법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1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결론</a:t>
            </a:r>
          </a:p>
        </p:txBody>
      </p:sp>
      <p:sp>
        <p:nvSpPr>
          <p:cNvPr id="10244" name="AutoShape 4" descr="data:image/png;base64,iVBORw0KGgoAAAANSUhEUgAAAcMAAAD3CAYAAABhGj/RAAAABHNCSVQICAgIfAhkiAAAAAlwSFlzAAALEgAACxIB0t1+/AAAADh0RVh0U29mdHdhcmUAbWF0cGxvdGxpYiB2ZXJzaW9uMy4xLjMsIGh0dHA6Ly9tYXRwbG90bGliLm9yZy+AADFEAAAgAElEQVR4nO3de7yUZbn/8c+XJQIeAFmioKjo5iBpWkaZeawsrZ2paaabPAGiViqpGeYpT6Uphsp2K+oO00y32qafJnRA/WUHD8tf2yxT3KbFWUFBRFFYXL8/nnv0YZi11iyYWbMW832/XvNi5n7u557rXhwu7ud0KSIwMzOrZ91qHYCZmVmtORmamVndczI0M7O652RoZmZ1z8nQzMzq3ka1DsDWzZZbbhmDBw+udRhmZl3GU089tSgi+pfa5mTYRQ0ePJimpqZah2Fm1mVI+kdL23yY1MzM6p6ToZmZ1T0nQzMzq3s+Z9hFPTN3KYMn/KLWYZiZdZiXr/jXqo1dFytDSf0k9ap1HHmSGiT1K9Fe8konMzOrnqomQ0mH5N73k/Tx9P5LkrZL77eTNDxtHy6pl6QjJO0h6fbc/v0lDUivLXLtF+TebyLpQkm3SfqupMLK9zhgzzZiHSHpgPTav/Adki6Q9MFcv49LulTS1yR1z81hYq7PRpIOS/PskWu/J/eVOwLfKRHKDyX1bC1WMzOrrIocJpX0J+Dx9HElcHpk5TDGAPen9m2Ag4HHgN2AvwOzyZLUocAzwFbAImAJsBjonvuaUUAhSZwsabeIWAZ8JNfne8A9EXGJpE8DTZIWADsAp7Yxjb7AgPT+U8BQ4BagIb2QtG+a0wXArsD9kp4DegNv5Ma6GXgSWAH8TNIhEbG6aD4AR0jatahttzbiNDOzCqvUOcPFEXFKifZNJU1K7xuBgZImAPsA0wAi4l5JewA/Te3NwFqHDyNiEoCkTwHbATul1VvfXLedIuL3qf9MSfMi4vOSxrc1gYj4I/DH9B1HAv9dotsRwMURMRuYLenfgO8DmwGnpX2HAG9FxA3p8yDgF5JeBLYtGu++iDg73yDpjpZilDQOGAfQ0NtHU83MKqVSybCbpIvJktR/R0RhNbg8IsYDpBXQCcBUYMvCjpK6kSWZfydbkZ0HfAn4ANmKi1zfjwOTgcuAXmRJqCHX5XVJwyJiVjq0+VFJMyhvZVj4jk8CL0fE4hKbZwM7Ay+luHcmW+1ukeuzM/Dn3OcngdciYrKkabn2N4EvllgZ7kC2ul5LREwBpgD0GDjUhSjNzCqkIskwIj4F2bky4L8kPRcRL6S2y1K3AcBfI2KBpDdzux8PXA9cQ3bI9L7Uvj2wSRqjBzCe7FDrh8kOU+4GnAuMzY31bWBiOpe3Atg5IhaXszJM37MjcDbwlqTuEVGclG4AbpJ0BFkCnAS8CAwEBqc+bwOb5vbZHHgnnQdUoTEiFgDDyonLzMyqq6K3VkTEKkkzyVZ1L5Ct8DZ+f3O8k++frpzcNyJGp5XcYcA3yM4bzuD9BDMM+F3hEChwvqQPRURI7+WXQoIZVSK0h4FXW4td0oeAi8mS8xBgiqSvF83vbeA4SQ0R0ZzbdzCwf/r4OHCWpEnpPOFRwHzgCrJkjqTPAWe0Fg9wZUQ83EYfMzOrgGrcZ7gXcD5ARKyWNAZ4OiJ+l+vTDDRHxKuSxkraE1gQEf+TzoudnB8wIp4BkHRrRIxJbf+TNr+b7ytpLHBkUUzbAV8G5pUKOK3aRgPHRMRbwCJJb5Gt+Ir7bg5MJJ27S5YChXOVb0q6GZguaSVwf0TclPYtnCedDkwvinlBRDxQKj4zM6uuSl1NehvZ4cHNgGkR8XJuc/fi74mIS3PvV0tqAp7IfW7pfFhjcUNEHFX0+Rayq0Dz8Y0nu1L12VKDRsQK4PSitj+nfYu7N/D+arfQ93Xgntzn/6b0BTgV88Ft+9BUxRtQzczqSaXOGR7fyub5wFWSii9I+VVEXJP2by7athhYVmKsZemCmGJnRkTJRFcFy4E9S8QxOyJO6qAYzMysgpTdDtg5SdohIlosudGOcT4KLAB6kF3RmhfAZcXnM3P7DiS7GrTk9nbGsWNEvFSifRvgnRauYC1p5MiR4RJOZmblk/RURIwsta1TP5u0EokwjfNk7uP57dx3fiViSGOtlQhTe8lzmWZm1jHq4tmkZmZmrXEyNDOzuudkaGZmdc/J0MzM6p6ToZmZ1b1OfTWptaweKt1Xs6q1mVleXa0MJZ0j6RZJN0vq2/Yea+1/kKQZkqYX9pe0p6TRuT57pz7Fr8uKxrqwxPjHSdphXeZmZmbrri5WhpL6AHeQqxoB3CzpWxHxsqQG4DmyChTFToqI2ZL6kZWNujG1jyCrf9iLXKmp9DDxg0vEcHdR08dKPMVmCNnDys3MrAPVRTKMiKXAIanQ7j7p9TJQuKm/O/BURBzd2jC595sC1wIfa08YRZ9XRMQaDxSX9N12jGdmZhVSF8lQ0vHA7mTJ78/A/yOrl3ippMnAkrbGSA/jnpZqJd4OfDO3+WRJ+0XEl1r4/j7A60XNiyX9gjWT5CDgpvJmZWZmlbLBJ0NJ3wY+mT5+APhcUZcfAV8F9mjhIeBnRcRf01gfAC4B5gJHSCo8Xu2miJgk6QSg1OqyN7BlGv/MiHg2Ik4u0a+tuYwjlY5q6N2/vbubmVkLNvhkGBFXSrqarOI8ZCuvc8hWg8tSAV5IVeclHQjsHBGT8+NI+hLZYdFxEfGapJ2BT5GVhXolfddUYGpun8uAuyLiL7m2bYuSbgOwC9mKtWB6RFxbYi5TgCkAPQYO7bxPWDcz62I2+GSYDAaOSe+fAY4lu5hmONmqsE0R8TNJS4A7i2ocrgYuLzeQiJgLHCzp5og4SdJmwI0RUVYcZmZWefWSDAMYydrznSNpD+B7ubZNgI0lfSHXNjUi7oqIh4CH8gNI+lQa+/ftjKlwnLMZcNUKM7MaqpdkOBSYERE3trB9rVsh2mE1a96ykResfRVpQY/84dLc+7sj4kdtfakr3ZuZVU69JMPngFOKVnuQFe09bj3H/l9gWQvbrmlpW0QUX8hjZmY1UhfJMBUJPrxKY88B5rSwrfh2CjMz64Tq6nFsZmZmpTgZmplZ3XMyNDOzuudkaGZmdc/J0MzM6p6ToZmZ1b26uLViQ1TtSveuMm9m9aTuV4apxmFr2zeRtGWVvnut0hOSNpPUsxrfZ2ZmpdVNMpS0vaTrJN0uaVRu0+S0/QuSZqTX9FQDEbJKFV/NjbOPpLMlfSZ93ivte4mkHYv6fTWf8CRNlLRd7rtvLhHq0cAB6z1hMzMrWz0dJr0BGBMRCyVdJOkRYAXwYYCIeAB4AEDSsWTV7Et5gaz806L0uQ+wJdl/LBrS/uPIaif+Frhb0lcjYl7a3pAba2iJGoqDgLPXY55mZtZOdZEMJTUCr0TEwtR0G7BVRHxd0rSivv3JVoLnpETVD7gzbRsOnJa67p+SZilHRMRBaZ9FwAxJvwX2ASbl+r0QEYcVff/YdZ2nmZmtm7pIhsBrwA6SekXE22TV7g9Oye7DhU7pEOYNZFUotoiIgyUdAHwIICKeB74haWPgfuAfwIj8F6X6hK/lmp4EZkXENyTlEyFA/xIrw22BE0tNwpXuzcyqoy6SYUSEpPPICvOuBF4EhkVEc2FlKOkbZCu3k8kOg14saStSFfsiV5HVNTwQOAT4VW7bCqBX7vPmwNvpopj8IVIiYu92zsOV7s3MqqAukiFARDxG6coVU9KvMyNicq79WwCS9gTeSO8FfJcsmY4EmoAfAwNy37NKUkjaMiIWAaOAnsAVZMl2oqRtgVvbCHl6RFzbrkmamdk6qZtkCCDpOmBYUfNA4MGI+FvqcxZwELCK7OfzR+Di1PcE4JmIuFdSd+AC4LESX/VtslXom8B84CsRsbpwmDQi5pIrKCxpCHBKRPjCGTOzGqirZBgRpxe35S+gkfQJYLuI+Gyu7SyyC2p+nK9AHxErgQslHUyRiJgFfLa4vZJc6d7MrHLq5j7DMr0C7CRpR0kbpQtqdie7UKYlb7DmBTNmZtbF1NXKsAW3F95ExP9KupTsPr9BwELgloj4bUs7R8QfACQ1Aa+28V1XAwtKtM8Bbmpn3GZmViF1nwwj4r6iz0+S3Q7R3nHmldFnTgvtK8hu5jczsxrwYVIzM6t7ToZmZlb3nAzNzKzuORmamVndczI0M7O6V/dXk3ZV1ap07wr3ZlaPvDI0M7O652SYI2kLSRdIulHSvrn276XSTEiaIOlqSRNy22+V1Du97yNpv9y2/SRtnt6fUeI7z5A0I72GVHN+ZmZWmg+TrmkqWVWKvwPflzQaeAf4JPADSd2AG8l+bitz+zXw/n8s+gNfJKtyT3r/T2BZGudaAEnHADukPo+kX4/MCmPwy4j4U0VnZmZmLXIyTFK9wXcLSUjSjcCoiPi2pKmp27HAR9P7EZLuTjUGi30yV8h3X6BZ0utAn0KHiPippE2Bb6QxlwN3RcT0Ss/NzMxa52SYRMQKSb0kDQZmk5Vr2jUlxb1Sn9uA2wAkPUhW7b5gpKTCI9UeLpRjknQ1cG8as7iY7/VkhYGvA3oDkyStiIiHS8XoSvdmZtXhZLimMWRFffsA90fEmQCSbgFWFzpJuhhYEBHzc/sOIzsUOhvYR9JlqX1v4IqIWCSpuej7BgGPRsTbwNuSngYGtxScK92bmVWHk2FORCyUNBPYBRgmqVBs94mIeENSL+D7wN+ApZLOBa5Mfe6MiCUA6eKbhtT+3YhY1cJXngXcouxE4UbAi8DEik/MzMxa5WS4tifIkl3eNZLuAn4I3JgqWyDpUNY+9ElErJR0e0QcXbTp3aJ+zwCfk3QFMDUinqvUJMzMrHxOhms7FjgYyK/megFvR8SYfMeI+DmApDXak57FDRFxVOp/ApBPlP2Bj0nKJ8szI+LZloJ0pXszs8pxMlzb7sAxEfH6eo4TkmaUaP9WREwlu43DzMw6ASfDtf0auDOdx8ubEBH/08I+FwFL8w0RcXg1gjMzs8pzMiwSEXcCd7Zzn39UKRwzM+sAfhybmZnVPSdDMzOre06GZmZW95wMzcys7jkZmplZ3fPVpF1Ueyvdu4K9mVnLvDLshCQNqnUMZmb1xMmwhiRtL+k6SbdLGpXbNLlmQZmZ1SEfJq2tG4AxqVrGRZIeAVYAH65tWGZm9cUrwxqR1Ai8EhELU9NtwF8j4mDgj7WLzMys/jgZ1s5rwA6pRiLA54CD08O99yq1g6RxkpokNTW/tbRUFzMzWwc+TFojERGSziN7KPhKssK+wyKiWdK0FvZxpXszsypwMqyhiHgMKFXdYkpHx2JmVs+cDGtM0nXAsKLmgcCDNQjHzKwuORnWWEScXtzW0mHSPFe6NzOrHF9AY2Zmdc/JsHO6vdYBmJnVEyfDTigi7qt1DGZm9cTJ0MzM6p6ToZmZ1T0nQzMzq3tOhmZmVvecDM3MrO75pvsuypXuzcwqxytDMzOre06GVSTpmKLPt0rqLWk7Sbum1y6FMk6Svp4r6WRmZh3EybBKJHUHRhU1N5D9zIcAI9PrZODEtP2jQI+OitHMzDI+Z1g9WwNzS22IiIcL7yV9GHioo4IyM7O1eWVYPXsDja11kPQJoEdEPJdr/r6kL7XQ35XuzcyqwCvD6vki8JakXSLir8UbJY0CDgHGFG06NyKWlBrQle7NzKrDK8MqkHQg8HfgdOB7kjYt2n4r0AcYFRHLaxCimZnlOBlWmKQdyS6KuSSt8C4EvpXvExFjgE2B4UW7rwJWd0ScZmb2Ph8mrbz5wOiIWAkQEU8DT5fotymwcb4hIsZWPzwzMyvmZFhhEbECWFFG13nADZLeKGq/PSJ+0tbOH9y2D01+qoyZWUU4GXasi4ClsObFMGZmVltOhh0oIv5R6xjMzGxtvoDGzMzqnpOhmZnVPSdDMzOre06GZmZW95wMzcys7jkZmplZ3fOtFV3UM3OXMnjCL8ru/7Jv0Dcza5FXhjUgqYekzUu0969FPGZm9c7JMJH0MUkzil7TJX0z1+fu1P6l9Pm89OsNuT6bSPqKpM9L6pZrvyf3dfsCx5cI4z8qPjEzM2uTD5MmEfEEcHC+TZKA+4AfSvo34P60aRNJI4APps/9Uv9uwF3APcDOwJeBE1Of7kVf+TVJXyhq26ECUzEzs3ZyMmydgHfS+yXAVsDWwHO59rxPAo9GxO2Q1S2U9F/AK0Cvor43RMTkNb5MurfVYKRxwDiAht4+ompmVilOhq3bGpiT3m8EfBb4K9lq78vA1pJm8H6iGwH8Obd/EzA7Ih6QNC3XvgQ4tcTKcFNa4Ur3ZmbV4WQISPo22aqupe3TgQXA2RExT9LVwJbAwog4WtJdqevbrJnQNgfeldQzP15ENAG7VHIOZma27pwMgYi4UtJ1wEYRsSy/TdJWEfGKpC2Br0taBTwVEfMlPZO6NadfHwIuAX4maSOyc5DbAJ8nrR4lnQAc3UZIZ0bEs5WYm5mZtc3J8H2fBgYAtxS1TwEOi4hFwMWSPgAcl64ofVPSGOAkgIh4SdIfJT0ANADXRsTPAQqHSSNiKjC1MLiky4C7IuIv1ZycmZm1zMlwTeMlHVnUVlj1IWl74GrgTOBFYDPgC2S3RBwPEBE3ADdQZa50b2ZWOU6Ga7ouXaQCvHdrxbSiPqvSK9Kv76Zfzcysi3IyfN8LZFd4fqmo/cHCm4j4Z7rR/hRgMPAW8Chwchnjf7OF9h8B89sdrZmZVYyTYRIRzwNtHneMiGeAs9dh/JdaaH+xvWOZmVll+XFsZmZW95wMzcys7jkZmplZ3XMyNDOzuudkaGZmdc9Xk3ZRLVW6d0V7M7P288qwyiQdLmmSpLGSuqe2PVJ9RDMz6wScDNeDMt+UNCO9finpx5K2SdtHk5V1ugR4Dbgm7dqbrDZiYZxGSQ9IOrej52BmZj5Mur5OALaOiIMLDZJ2JnuqzEHAZ4CxEbGcrJLFiSVHgWOBnwD/Ut1wzcysFK8M119z0efVufdPAEcCSPoI2epwLRExiTIeySZpnKQmSU3Nby1dx3DNzKyYV4brZyrwTUm/JHtwt4CFQGEFeB1wmqQfAfOA01J7M2sn0Ta50r2ZWXU4Ga6HiAhJi4BzIuJpAElXRcS8tL1Z0r25XUZnhTBYzdrVMMzMrEacDNffVsDmuc87Fm1fBDxQ1LYXcBjZytHMzGrMyXAdSfo28EmgH3CIpLfTpm0kzSA7bPpVoC9wK7Ast3svsiLBeet06NTMzNafInzqqZok7Q/sERE/rOS4I0eOjKampkoOaWa2QZP0VESMLLXNK8PqewE4S9JBRe0zI+KqWgRkZmZrcjKssnQxzRdrHYeZmbXM9xmamVndczI0M7O652RoZmZ1z8nQzMzqnpOhmZnVPSdDMzOre761ootypXszs8pZr5WhpEGVCsTMzKxWykqGkraXdJ2k2yWNym2aXMa+m0j6YlHbPbn3O0naNb0+IGmj1H52mXNA0plFn8+WNCC930LSAbnXzql9O0kTc/v0S/tdLGmnFmL9WG6cfXKx3kOOpJMlzSh63VHUp6+kq9PriFz7rZJ6lzt3MzNbf+UeJr0BGBMRCyVdJOkRYAXw4TL23Rb4LPB/cm3dc+93ARrT+88CdwAPAvuw9sOs1yJpS+AjRc2DgJ7pfQ9gQO57LwH2AxrSC0ndySrNXwS8DvxA0lyyh22PyI3bn/crVHyRrBTTH4rmQ0TcBNyUxu4LnJXGzVsGXJHev5Vrb8Dncs3MOlSbyVBSI/BKRCxMTbcBW0XE1yWVU5Nva2BuSxsj4v7cd30e+H0ZY+Z9HdhZ0sCIWKtafEQsAO5K4x8B3F1ijF2AJyLiidTvP8gS7DXAfbmx3jtJl541+lypgCRtAewPHEz2n4GNgZ9IGhoRL6RulwKFFeCnJB2a21aSpHHAOICG3v1b62pmZu1QzsrwNWAHSb0i4m3gc8DBqUxROSvDvXl/5dciSV8GnomIpampl6RJwLSIeKSFfUYBW5DVBrxJ0sUR8VQLfXsApwKHlNi8ABiS+7wrMBQ4mqxeYfFYmwN9IuK11NRd0pHA02TV7kcDjwFnRcTytPL8GPA5SS9GxOqI+E4aqxEY3lYiBFe6NzOrljaTYarmfh5wp6SVwIvAsFTFvdWVobKy7p8AVkjaKiJeKdGnATgdGAZ8I7fp7YgY38rYOwADC30kHUeW6J6iqDZgiuMGYFX6nqeL5rhA0v+VdDewHFhCVoMQ4G3WdiFwfX4I4E2yRDiJ7DDnh4BTUmX7vAFAIRF2J1u13lHcyczMOk5Z5wwj4jHg8BKbprSx62iyc4UPAddK+mpE5JNUN+Be4O721vuLiH8AV6d6ge+tUCWNB2YB89LnXmQX+kwDfgP8SNIVZAkvP94UYIqkbhGxOjfeG/l+ks4AXo2Ih3PNqyJiRnr/+VzfjYB7I+Kw4vjTlbg/BL4LjJW0ICJ+2Z6fgZmZVUbZ9xlKuo5sVZU3kOxil1L9PwZ8PCJOSp//EziZbIUGQEo6h6crVX8REflq8O+WGdpfWPuc5IXAdOCfZOcUJ0fEn1IcJwIHUJQM07a7IuLoouYH07ZNyJL/7yLi2tYCSqvdL5NdfNNb0vnAjIhoStt3Ar4FnJZWpY8B50h6osw5m5lZBZWdDCPi9OK2Ng6TPk+WiAr7/xr4dQt9e5Ou7Mz1P6rM0A4DvsKayXNTUrKLiDWuSE3nPadLGlxirJ7FDWnFCNnh0gkRMaeMmCaTrXYLF+5sDFwmqTEifhkRfyc7f1n4jmbg+6lvGcPDB7ftQ5NvsDczq4iqPYEmdyFMOeYBP5NUvBq8OiJ+08a+uwInR8RL7QqwhTgk/Yrslom88RHxHFBOIoQsGQ+R9DSwlOyK0kHAJhWI0czMKkwR635RYrpV4Q2y2wjy5kXEDSV2Key3Y7nJS9IQ4ISi5gAui4h3JB0KnEJ28UrexRHxx1bG3QgYUOZKr60Y15iPpE3JVn4fJ0uM84H78rdmtDLWDsA/o43fmJEjR0ZTU9P6BW5mVkckPRURI0tuW59kaLXjZGhm1j6tJUM/6cTMzOqek6GZmdU9J0MzM6t7ToZmZlb3nAzNzKzuudJ9F+VK92ZmleOVoZmZ1T0nwyqT9B/pJvzi9gmpyv2EXJur3JuZ1YAPk1ZRKgC8HXCFpDMK1TBStY4byX7+K3O7uMq9mVkNOBlWgaTtyB7H1pus9NWngXskTQV+CRwDfDR1HyHp7twDwc3MrIM5GVbH4cDPCiWbgBmSHgWOBLaKiNuA2wAkPQjcn9t3pKQXUr3GNUgaB4wDaOjdv5rxm5nVFSfDCpN0DLANcKSkI0t02VnSFRGxVNLFwIKImJ/bPgxYBqyVDAsFiAF6DBzqh8qamVWIk2Hl3U/LdRshq7jxrqRJwN+ApZLOBa5M2++MiLUKD5uZWfU4GVZYRLwpaTlZJfuDgFVkP+fFwDnAP4GbgRsj4kmAVIZq79pEbGZmTobV8UWgETiwUJdQ0nDg2og4FBiT7xwRP099xhQP1BJXujczqxxfxl8dc4ARZFeKdpfUHzgAmFfTqMzMrCSvDKsgIp6SdAnwNWAw8CbwMHB6G7teBCytbnRmZlbMybBK0m0V7SpFX+p2CjMzqz4fJjUzs7rnZGhmZnXPydDMzOqek6GZmdU9J0MzM6t7vpq0i3KlezOzyvHKsAokbZMK914taXyu/Z7cexf3NTPrJLwyrI4FwGXpfb54b3dwcV8zs87GybDCJP0rcEhRG8APc03H4uK+ZmadhpNhhUXEL1LB3i+TPZ90RkQ8DiBpc0m7AnenAr/tKu5rZmbV4UNy1fFdoCdwE3C8pP1S+5ZkD+zuDdBKcd8BpQaVNE5Sk6Sm5rf8CFMzs0pxMqyOXSLixxGxALgFKCTDlyJiMrAsFfedB/xF0rnpPCJkxX0fLzVoREyJiJERMbJhkz5Vn4SZWb3wYdLqeEDSD4CHyGoXXljYkJLeZFzc18ys03AyrIKImJqK+Q4DvhYRr+a2raYCxX3NzKxynAyrJCKeB56v1viudG9mVjlOhh3rm21sX6/ivitXrmTOnDmsWLFiXYewFvTs2ZNBgwbRvXv3WodiZlXgZNiBIuKlNrav1+0Uc+bMYfPNN2fw4MGFexutAiKCxYsXM2fOHHbcccdah2NmVeCrSTcgK1asoLGx0YmwwiTR2NjoFbfZBszJcAPjRFgd/rmabdh8mHQDVqqqxfpwRQwz21B5ZWgVs3DhQs4666wO+a6xY8eyYMGCDvkuM9vwORlaxWy99dZMnDixQ75r1apVrFq1qkO+y8w2fD5MahUze/ZsLrvsMhYuXMjIkSPp06cPs2bNYtddd+Xdd9/l2Wef5dxzz2X77bfnM5/5DHvssQd9+/Zl1qxZXH755WyzzTb84Q9/4Nprr2WLLbbgjTfe4KKLLmL48OEcddRRDB06lBdeeIGDDjqIxx9/nAsuuIAzzjiDjTbaiNtvv53m5maWLVvGVVddRe/evdl3330ZMWIEPXr0YPHixUydOpWNN96Yhx9+mDvuuIO+ffsyZMgQTj31VM477zyWLl3Km2++ydixY9lnn31q/eM0sw7kZNhF5Svdd5Zzec3NzTQ3N7N06VJOPfVUGhsbOf/884kITjvtNH73u99xxx138J3vfIfZs2dz9913069fP/7yl79w5ZVXMmnSJM455xxmzpz5XgI79thjefDBB1m8eDGnnXYal19+OQCPPvool156KYMGDWLRokV069aNFStWMGfOHGbOnMnhhx/O3LlzeeSRR2hoaOCKK67gV7/6Ffvttx8TJ07k/vvvf++imOnTp7PZZptx+eWXs2rVKg455BCmT59eyx+lmXUwJ0OruIaGBhobG4HsZvXhw4e/9/6tt94CoH///vTr1w+AIUOG8NJLL/Hqq6+y/fbb06NHDwAaGxtZuTKrfRwR7L136ce3nnTSSUyYMIE999yTyZMns3z5cgB22mknGhoaABgwYABLlixh1qxZ7LbbbmtcHfrMM8/w9NNPM2HCBID3vt/M6oeTYRFJ5wDbAC9GxPWpbWpEnFDU73NA34j4aVH7VsAHck3/iIiXJO0LfCg35jkkCyUAAAdVSURBVGbAiYXPG7JStyXMnz+fuXPnsu222/LEE0+w++67079/f2bPns0777zz3sqwkJi6detGt27vn+JuaGh475zhkiVL2HPPPQGYOXMmRxxxRIuxDBkyhCeffJLm5ub3EuXQoUPp0aMHZ5xxRsXmbGZdi5NhImkAWbmlgiGSDgLOBPoW9e0DfAN4V9KjETEnt7kX79cjFHAWWeX7hvQq6AnsXtFJFOnow6cNDQ00NDSs8ciyQlvx+wEDBnDttdeyevVq5s2bx/XXX48krrzySk444QT69OnDsmXLuOaaawDWegza/vvvz/jx4znxxBMZO3Ysxx9/PBtvvDE77bTTe8m3VBx9+/blzDPPZNSoUWy11VYMHz6cU089lfHjxzN69Gh69OjBPvvsw6hRo6r6szKzzkURUesYOo2U5E4BVgKrgR9FxFJJ0yLiMEk9gMOB48ieM/o68EPgT8BPior0ImkwcGZEnC7pALKV4aS0rRG4KiJGr0usPQYOjYHHTwLeT3p/+9vfGDFixLoM1+EOPPBAfvOb39Q6jHbpSj9fM1ubpKciYmSpbV4ZrukSYGJE/FPSQOAK4FRgN0kzgO8DGwOHRsTKtM8oSfsAHwLmF413DDAt93l3SYemkk2vAZukcfOagS9Eif+lSBoHjANo6N1/feZZc37gtZl1Jk6Ga3oI+IGkJ8gOYT6Q2v8MnAMUVnGXljoPJumdiHgovd8O2DMivp/r8g6wXNLOwBDgjhbi+FdJv4+I1/ONETEFmALZynAd5tdp+GpNM+tMnAxzIuLnkn5NlgRPBHpK2ilt/jtwdRtDvAnvnX+8kaIivsBzEfEbScOAtu4YX6dkFxF+jmYV+HSC2YbNyTCRNBoYBQwnWwlOBGYD04E3ImIVsEjSJ4DvkB0uhewpPjdFxD1pnC8AxwOnRETJ54VFxCxglqQT03c2k11c8zZwfkQ8vS5z6NmzJ4sXL3bligorlHDq2bNnrUMxsyrxBTQ5knoCUyPi6Ba2C/g92Tm913L73AucHBFzJQ0C5haf8ytxAc3uZIdeTyicf0znKe+MiE+2FevIkSOjqalpjTYX960eF/c16/p8AU353gU+VOKiFsiS1gJJy4FPSHqE7FDnR4HNgTcAim6zaM1iYCDZRTV/BjYB9iW7sGaddO/e3cVnzczWgZNhTkSsBnZuo9tRZFeYjiY7tPkscFxELGtjvyeBv+a+a46kU4GTgAvJLq55jOy2DTMz60BOhu2UrvD83jrstxxYXtT2PHB2hUIzM7N15BJOZmZW93wBTRclaRnwfK3jWA9bAotqHcR68hw6B8+hc+gKc9ghIko+scSHSbuu51u6KqorkNTUleMHz6Gz8Bw6h64+Bx8mNTOzuudkaGZmdc/JsOuaUusA1lNXjx88h87Cc+gcuvQcfAGNmZnVPa8Mzcys7jkZmplZ3XMyNDOzuuf7DDs5SaOAr5A9FPyxiPhBe7Z3BmXMoQG4GBgZEQfXIMRWlRH/zcBqoB/w84hoqWhzzZQxh38n+/dgc2BWRHy3w4NsQzl/1iVtBPwYWBYRJ3dwiG0q4/fhT8Dj6eNK4PTiCji1VsYc/gW4ABBZebrzI2JehwfaXhHhVyd9kf3DNIP3L3S6HRhW7vbO8ConRuAwYC/gN7WOd13iz/XtBvyu1jGvzxzS9tuA4bWOe13mQPafqs8Ct9Q65nWZQ2f8O9CeOZAlwP8CGmsda3tfPkzauX0C+HWkP2XAz4ED2rG9M2gzxoiYFhF/7OjAytSen/HGZKW5Opuy5yCpD9ljtRZ2TGhla3MOacXyJDCrY0MrWzm/D90kXSzpPyUd0qHRlaetOXyUrCj6hZJulTSmg+NbZ06GnVsja9Y3fC21lbu9M+gKMbamPfFfAnS6w9SUMQdJQyT9BGgCro+IJR0YXzlanYOkPYABEfFARwfWDm3+PkTEpyLiImAccKKkoR0YXznamsNgYFfgnIgYA+whad+OC2/dORl2bovJzkMV9GPNlUdb2zuDrhBja8qKX9I3gT9FxO87KrB2aHMOEfG/ETEKGAGMkTSgA+MrR1tz+AowTNKNwOXA3pK+1oHxlaPsvwsRsQqYCXygA+Jqj7bm8BbZod530ucHgI90UGzrxcmwc3scOFCS0udDgd+2Y3tn0BVibE2b8acizW9ExE87Orgylf17kP4RbiA75NuZtDqHiPh2RJwcEacA5wG/j4gbahBna9r7d2Ev4OmqR9U+bc3hKeDjuc8fB57poNjWi68m7cQiYomkHwP3SFoFNEXEc+Vu7wzaGeO7HRhaWdqKX9IngHOBX0naKzV/JyJeqUG4JZUxhz2AM4E3gU2B+yLin7WJtrR2/jlalV6dSjlzkHQb8DawGTAtIl7u+EhbVsa/SfMlzZB0F9mfp5cjYmat4m0PP46tC5I0DTgiIpprHcu66upz6Orxg+fQWXgOnYOToZmZ1T2fMzQzs7rnZGhmZnXPydDMzOqek6GZmdU9J0MzM6t7/x8ZoQhqI94LOA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6" name="AutoShape 6" descr="data:image/png;base64,iVBORw0KGgoAAAANSUhEUgAAAcMAAAD3CAYAAABhGj/RAAAABHNCSVQICAgIfAhkiAAAAAlwSFlzAAALEgAACxIB0t1+/AAAADh0RVh0U29mdHdhcmUAbWF0cGxvdGxpYiB2ZXJzaW9uMy4xLjMsIGh0dHA6Ly9tYXRwbG90bGliLm9yZy+AADFEAAAgAElEQVR4nO3de7yUZbn/8c+XJQIeAFmioKjo5iBpWkaZeawsrZ2paaabPAGiViqpGeYpT6Uphsp2K+oO00y32qafJnRA/WUHD8tf2yxT3KbFWUFBRFFYXL8/nnv0YZi11iyYWbMW832/XvNi5n7u557rXhwu7ud0KSIwMzOrZ91qHYCZmVmtORmamVndczI0M7O652RoZmZ1z8nQzMzq3ka1DsDWzZZbbhmDBw+udRhmZl3GU089tSgi+pfa5mTYRQ0ePJimpqZah2Fm1mVI+kdL23yY1MzM6p6ToZmZ1T0nQzMzq3s+Z9hFPTN3KYMn/KLWYZiZdZiXr/jXqo1dFytDSf0k9ap1HHmSGiT1K9Fe8konMzOrnqomQ0mH5N73k/Tx9P5LkrZL77eTNDxtHy6pl6QjJO0h6fbc/v0lDUivLXLtF+TebyLpQkm3SfqupMLK9zhgzzZiHSHpgPTav/Adki6Q9MFcv49LulTS1yR1z81hYq7PRpIOS/PskWu/J/eVOwLfKRHKDyX1bC1WMzOrrIocJpX0J+Dx9HElcHpk5TDGAPen9m2Ag4HHgN2AvwOzyZLUocAzwFbAImAJsBjonvuaUUAhSZwsabeIWAZ8JNfne8A9EXGJpE8DTZIWADsAp7Yxjb7AgPT+U8BQ4BagIb2QtG+a0wXArsD9kp4DegNv5Ma6GXgSWAH8TNIhEbG6aD4AR0jatahttzbiNDOzCqvUOcPFEXFKifZNJU1K7xuBgZImAPsA0wAi4l5JewA/Te3NwFqHDyNiEoCkTwHbATul1VvfXLedIuL3qf9MSfMi4vOSxrc1gYj4I/DH9B1HAv9dotsRwMURMRuYLenfgO8DmwGnpX2HAG9FxA3p8yDgF5JeBLYtGu++iDg73yDpjpZilDQOGAfQ0NtHU83MKqVSybCbpIvJktR/R0RhNbg8IsYDpBXQCcBUYMvCjpK6kSWZfydbkZ0HfAn4ANmKi1zfjwOTgcuAXmRJqCHX5XVJwyJiVjq0+VFJMyhvZVj4jk8CL0fE4hKbZwM7Ay+luHcmW+1ukeuzM/Dn3OcngdciYrKkabn2N4EvllgZ7kC2ul5LREwBpgD0GDjUhSjNzCqkIskwIj4F2bky4L8kPRcRL6S2y1K3AcBfI2KBpDdzux8PXA9cQ3bI9L7Uvj2wSRqjBzCe7FDrh8kOU+4GnAuMzY31bWBiOpe3Atg5IhaXszJM37MjcDbwlqTuEVGclG4AbpJ0BFkCnAS8CAwEBqc+bwOb5vbZHHgnnQdUoTEiFgDDyonLzMyqq6K3VkTEKkkzyVZ1L5Ct8DZ+f3O8k++frpzcNyJGp5XcYcA3yM4bzuD9BDMM+F3hEChwvqQPRURI7+WXQoIZVSK0h4FXW4td0oeAi8mS8xBgiqSvF83vbeA4SQ0R0ZzbdzCwf/r4OHCWpEnpPOFRwHzgCrJkjqTPAWe0Fg9wZUQ83EYfMzOrgGrcZ7gXcD5ARKyWNAZ4OiJ+l+vTDDRHxKuSxkraE1gQEf+TzoudnB8wIp4BkHRrRIxJbf+TNr+b7ytpLHBkUUzbAV8G5pUKOK3aRgPHRMRbwCJJb5Gt+Ir7bg5MJJ27S5YChXOVb0q6GZguaSVwf0TclPYtnCedDkwvinlBRDxQKj4zM6uuSl1NehvZ4cHNgGkR8XJuc/fi74mIS3PvV0tqAp7IfW7pfFhjcUNEHFX0+Rayq0Dz8Y0nu1L12VKDRsQK4PSitj+nfYu7N/D+arfQ93Xgntzn/6b0BTgV88Ft+9BUxRtQzczqSaXOGR7fyub5wFWSii9I+VVEXJP2by7athhYVmKsZemCmGJnRkTJRFcFy4E9S8QxOyJO6qAYzMysgpTdDtg5SdohIlosudGOcT4KLAB6kF3RmhfAZcXnM3P7DiS7GrTk9nbGsWNEvFSifRvgnRauYC1p5MiR4RJOZmblk/RURIwsta1TP5u0EokwjfNk7uP57dx3fiViSGOtlQhTe8lzmWZm1jHq4tmkZmZmrXEyNDOzuudkaGZmdc/J0MzM6p6ToZmZ1b1OfTWptaweKt1Xs6q1mVleXa0MJZ0j6RZJN0vq2/Yea+1/kKQZkqYX9pe0p6TRuT57pz7Fr8uKxrqwxPjHSdphXeZmZmbrri5WhpL6AHeQqxoB3CzpWxHxsqQG4DmyChTFToqI2ZL6kZWNujG1jyCrf9iLXKmp9DDxg0vEcHdR08dKPMVmCNnDys3MrAPVRTKMiKXAIanQ7j7p9TJQuKm/O/BURBzd2jC595sC1wIfa08YRZ9XRMQaDxSX9N12jGdmZhVSF8lQ0vHA7mTJ78/A/yOrl3ippMnAkrbGSA/jnpZqJd4OfDO3+WRJ+0XEl1r4/j7A60XNiyX9gjWT5CDgpvJmZWZmlbLBJ0NJ3wY+mT5+APhcUZcfAV8F9mjhIeBnRcRf01gfAC4B5gJHSCo8Xu2miJgk6QSg1OqyN7BlGv/MiHg2Ik4u0a+tuYwjlY5q6N2/vbubmVkLNvhkGBFXSrqarOI8ZCuvc8hWg8tSAV5IVeclHQjsHBGT8+NI+hLZYdFxEfGapJ2BT5GVhXolfddUYGpun8uAuyLiL7m2bYuSbgOwC9mKtWB6RFxbYi5TgCkAPQYO7bxPWDcz62I2+GSYDAaOSe+fAY4lu5hmONmqsE0R8TNJS4A7i2ocrgYuLzeQiJgLHCzp5og4SdJmwI0RUVYcZmZWefWSDAMYydrznSNpD+B7ubZNgI0lfSHXNjUi7oqIh4CH8gNI+lQa+/ftjKlwnLMZcNUKM7MaqpdkOBSYERE3trB9rVsh2mE1a96ykResfRVpQY/84dLc+7sj4kdtfakr3ZuZVU69JMPngFOKVnuQFe09bj3H/l9gWQvbrmlpW0QUX8hjZmY1UhfJMBUJPrxKY88B5rSwrfh2CjMz64Tq6nFsZmZmpTgZmplZ3XMyNDOzuudkaGZmdc/J0MzM6p6ToZmZ1b26uLViQ1TtSveuMm9m9aTuV4apxmFr2zeRtGWVvnut0hOSNpPUsxrfZ2ZmpdVNMpS0vaTrJN0uaVRu0+S0/QuSZqTX9FQDEbJKFV/NjbOPpLMlfSZ93ivte4mkHYv6fTWf8CRNlLRd7rtvLhHq0cAB6z1hMzMrWz0dJr0BGBMRCyVdJOkRYAXwYYCIeAB4AEDSsWTV7Et5gaz806L0uQ+wJdl/LBrS/uPIaif+Frhb0lcjYl7a3pAba2iJGoqDgLPXY55mZtZOdZEMJTUCr0TEwtR0G7BVRHxd0rSivv3JVoLnpETVD7gzbRsOnJa67p+SZilHRMRBaZ9FwAxJvwX2ASbl+r0QEYcVff/YdZ2nmZmtm7pIhsBrwA6SekXE22TV7g9Oye7DhU7pEOYNZFUotoiIgyUdAHwIICKeB74haWPgfuAfwIj8F6X6hK/lmp4EZkXENyTlEyFA/xIrw22BE0tNwpXuzcyqoy6SYUSEpPPICvOuBF4EhkVEc2FlKOkbZCu3k8kOg14saStSFfsiV5HVNTwQOAT4VW7bCqBX7vPmwNvpopj8IVIiYu92zsOV7s3MqqAukiFARDxG6coVU9KvMyNicq79WwCS9gTeSO8FfJcsmY4EmoAfAwNy37NKUkjaMiIWAaOAnsAVZMl2oqRtgVvbCHl6RFzbrkmamdk6qZtkCCDpOmBYUfNA4MGI+FvqcxZwELCK7OfzR+Di1PcE4JmIuFdSd+AC4LESX/VtslXom8B84CsRsbpwmDQi5pIrKCxpCHBKRPjCGTOzGqirZBgRpxe35S+gkfQJYLuI+Gyu7SyyC2p+nK9AHxErgQslHUyRiJgFfLa4vZJc6d7MrHLq5j7DMr0C7CRpR0kbpQtqdie7UKYlb7DmBTNmZtbF1NXKsAW3F95ExP9KupTsPr9BwELgloj4bUs7R8QfACQ1Aa+28V1XAwtKtM8Bbmpn3GZmViF1nwwj4r6iz0+S3Q7R3nHmldFnTgvtK8hu5jczsxrwYVIzM6t7ToZmZlb3nAzNzKzuORmamVndczI0M7O6V/dXk3ZV1ap07wr3ZlaPvDI0M7O652SYI2kLSRdIulHSvrn276XSTEiaIOlqSRNy22+V1Du97yNpv9y2/SRtnt6fUeI7z5A0I72GVHN+ZmZWmg+TrmkqWVWKvwPflzQaeAf4JPADSd2AG8l+bitz+zXw/n8s+gNfJKtyT3r/T2BZGudaAEnHADukPo+kX4/MCmPwy4j4U0VnZmZmLXIyTFK9wXcLSUjSjcCoiPi2pKmp27HAR9P7EZLuTjUGi30yV8h3X6BZ0utAn0KHiPippE2Bb6QxlwN3RcT0Ss/NzMxa52SYRMQKSb0kDQZmk5Vr2jUlxb1Sn9uA2wAkPUhW7b5gpKTCI9UeLpRjknQ1cG8as7iY7/VkhYGvA3oDkyStiIiHS8XoSvdmZtXhZLimMWRFffsA90fEmQCSbgFWFzpJuhhYEBHzc/sOIzsUOhvYR9JlqX1v4IqIWCSpuej7BgGPRsTbwNuSngYGtxScK92bmVWHk2FORCyUNBPYBRgmqVBs94mIeENSL+D7wN+ApZLOBa5Mfe6MiCUA6eKbhtT+3YhY1cJXngXcouxE4UbAi8DEik/MzMxa5WS4tifIkl3eNZLuAn4I3JgqWyDpUNY+9ElErJR0e0QcXbTp3aJ+zwCfk3QFMDUinqvUJMzMrHxOhms7FjgYyK/megFvR8SYfMeI+DmApDXak57FDRFxVOp/ApBPlP2Bj0nKJ8szI+LZloJ0pXszs8pxMlzb7sAxEfH6eo4TkmaUaP9WREwlu43DzMw6ASfDtf0auDOdx8ubEBH/08I+FwFL8w0RcXg1gjMzs8pzMiwSEXcCd7Zzn39UKRwzM+sAfhybmZnVPSdDMzOre06GZmZW95wMzcys7jkZmplZ3fPVpF1Ueyvdu4K9mVnLvDLshCQNqnUMZmb1xMmwhiRtL+k6SbdLGpXbNLlmQZmZ1SEfJq2tG4AxqVrGRZIeAVYAH65tWGZm9cUrwxqR1Ai8EhELU9NtwF8j4mDgj7WLzMys/jgZ1s5rwA6pRiLA54CD08O99yq1g6RxkpokNTW/tbRUFzMzWwc+TFojERGSziN7KPhKssK+wyKiWdK0FvZxpXszsypwMqyhiHgMKFXdYkpHx2JmVs+cDGtM0nXAsKLmgcCDNQjHzKwuORnWWEScXtzW0mHSPFe6NzOrHF9AY2Zmdc/JsHO6vdYBmJnVEyfDTigi7qt1DGZm9cTJ0MzM6p6ToZmZ1T0nQzMzq3tOhmZmVvecDM3MrO75pvsuypXuzcwqxytDMzOre06GVSTpmKLPt0rqLWk7Sbum1y6FMk6Svp4r6WRmZh3EybBKJHUHRhU1N5D9zIcAI9PrZODEtP2jQI+OitHMzDI+Z1g9WwNzS22IiIcL7yV9GHioo4IyM7O1eWVYPXsDja11kPQJoEdEPJdr/r6kL7XQ35XuzcyqwCvD6vki8JakXSLir8UbJY0CDgHGFG06NyKWlBrQle7NzKrDK8MqkHQg8HfgdOB7kjYt2n4r0AcYFRHLaxCimZnlOBlWmKQdyS6KuSSt8C4EvpXvExFjgE2B4UW7rwJWd0ScZmb2Ph8mrbz5wOiIWAkQEU8DT5fotymwcb4hIsZWPzwzMyvmZFhhEbECWFFG13nADZLeKGq/PSJ+0tbOH9y2D01+qoyZWUU4GXasi4ClsObFMGZmVltOhh0oIv5R6xjMzGxtvoDGzMzqnpOhmZnVPSdDMzOre06GZmZW95wMzcys7jkZmplZ3fOtFV3UM3OXMnjCL8ru/7Jv0Dcza5FXhjUgqYekzUu0969FPGZm9c7JMJH0MUkzil7TJX0z1+fu1P6l9Pm89OsNuT6bSPqKpM9L6pZrvyf3dfsCx5cI4z8qPjEzM2uTD5MmEfEEcHC+TZKA+4AfSvo34P60aRNJI4APps/9Uv9uwF3APcDOwJeBE1Of7kVf+TVJXyhq26ECUzEzs3ZyMmydgHfS+yXAVsDWwHO59rxPAo9GxO2Q1S2U9F/AK0Cvor43RMTkNb5MurfVYKRxwDiAht4+ompmVilOhq3bGpiT3m8EfBb4K9lq78vA1pJm8H6iGwH8Obd/EzA7Ih6QNC3XvgQ4tcTKcFNa4Ur3ZmbV4WQISPo22aqupe3TgQXA2RExT9LVwJbAwog4WtJdqevbrJnQNgfeldQzP15ENAG7VHIOZma27pwMgYi4UtJ1wEYRsSy/TdJWEfGKpC2Br0taBTwVEfMlPZO6NadfHwIuAX4maSOyc5DbAJ8nrR4lnQAc3UZIZ0bEs5WYm5mZtc3J8H2fBgYAtxS1TwEOi4hFwMWSPgAcl64ofVPSGOAkgIh4SdIfJT0ANADXRsTPAQqHSSNiKjC1MLiky4C7IuIv1ZycmZm1zMlwTeMlHVnUVlj1IWl74GrgTOBFYDPgC2S3RBwPEBE3ADdQZa50b2ZWOU6Ga7ouXaQCvHdrxbSiPqvSK9Kv76Zfzcysi3IyfN8LZFd4fqmo/cHCm4j4Z7rR/hRgMPAW8Chwchnjf7OF9h8B89sdrZmZVYyTYRIRzwNtHneMiGeAs9dh/JdaaH+xvWOZmVll+XFsZmZW95wMzcys7jkZmplZ3XMyNDOzuudkaGZmdc9Xk3ZRLVW6d0V7M7P288qwyiQdLmmSpLGSuqe2PVJ9RDMz6wScDNeDMt+UNCO9finpx5K2SdtHk5V1ugR4Dbgm7dqbrDZiYZxGSQ9IOrej52BmZj5Mur5OALaOiIMLDZJ2JnuqzEHAZ4CxEbGcrJLFiSVHgWOBnwD/Ut1wzcysFK8M119z0efVufdPAEcCSPoI2epwLRExiTIeySZpnKQmSU3Nby1dx3DNzKyYV4brZyrwTUm/JHtwt4CFQGEFeB1wmqQfAfOA01J7M2sn0Ta50r2ZWXU4Ga6HiAhJi4BzIuJpAElXRcS8tL1Z0r25XUZnhTBYzdrVMMzMrEacDNffVsDmuc87Fm1fBDxQ1LYXcBjZytHMzGrMyXAdSfo28EmgH3CIpLfTpm0kzSA7bPpVoC9wK7Ast3svsiLBeet06NTMzNafInzqqZok7Q/sERE/rOS4I0eOjKampkoOaWa2QZP0VESMLLXNK8PqewE4S9JBRe0zI+KqWgRkZmZrcjKssnQxzRdrHYeZmbXM9xmamVndczI0M7O652RoZmZ1z8nQzMzqnpOhmZnVPSdDMzOre761ootypXszs8pZr5WhpEGVCsTMzKxWykqGkraXdJ2k2yWNym2aXMa+m0j6YlHbPbn3O0naNb0+IGmj1H52mXNA0plFn8+WNCC930LSAbnXzql9O0kTc/v0S/tdLGmnFmL9WG6cfXKx3kOOpJMlzSh63VHUp6+kq9PriFz7rZJ6lzt3MzNbf+UeJr0BGBMRCyVdJOkRYAXw4TL23Rb4LPB/cm3dc+93ARrT+88CdwAPAvuw9sOs1yJpS+AjRc2DgJ7pfQ9gQO57LwH2AxrSC0ndySrNXwS8DvxA0lyyh22PyI3bn/crVHyRrBTTH4rmQ0TcBNyUxu4LnJXGzVsGXJHev5Vrb8Dncs3MOlSbyVBSI/BKRCxMTbcBW0XE1yWVU5Nva2BuSxsj4v7cd30e+H0ZY+Z9HdhZ0sCIWKtafEQsAO5K4x8B3F1ijF2AJyLiidTvP8gS7DXAfbmx3jtJl541+lypgCRtAewPHEz2n4GNgZ9IGhoRL6RulwKFFeCnJB2a21aSpHHAOICG3v1b62pmZu1QzsrwNWAHSb0i4m3gc8DBqUxROSvDvXl/5dciSV8GnomIpampl6RJwLSIeKSFfUYBW5DVBrxJ0sUR8VQLfXsApwKHlNi8ABiS+7wrMBQ4mqxeYfFYmwN9IuK11NRd0pHA02TV7kcDjwFnRcTytPL8GPA5SS9GxOqI+E4aqxEY3lYiBFe6NzOrljaTYarmfh5wp6SVwIvAsFTFvdWVobKy7p8AVkjaKiJeKdGnATgdGAZ8I7fp7YgY38rYOwADC30kHUeW6J6iqDZgiuMGYFX6nqeL5rhA0v+VdDewHFhCVoMQ4G3WdiFwfX4I4E2yRDiJ7DDnh4BTUmX7vAFAIRF2J1u13lHcyczMOk5Z5wwj4jHg8BKbprSx62iyc4UPAddK+mpE5JNUN+Be4O721vuLiH8AV6d6ge+tUCWNB2YB89LnXmQX+kwDfgP8SNIVZAkvP94UYIqkbhGxOjfeG/l+ks4AXo2Ih3PNqyJiRnr/+VzfjYB7I+Kw4vjTlbg/BL4LjJW0ICJ+2Z6fgZmZVUbZ9xlKuo5sVZU3kOxil1L9PwZ8PCJOSp//EziZbIUGQEo6h6crVX8REflq8O+WGdpfWPuc5IXAdOCfZOcUJ0fEn1IcJwIHUJQM07a7IuLoouYH07ZNyJL/7yLi2tYCSqvdL5NdfNNb0vnAjIhoStt3Ar4FnJZWpY8B50h6osw5m5lZBZWdDCPi9OK2Ng6TPk+WiAr7/xr4dQt9e5Ou7Mz1P6rM0A4DvsKayXNTUrKLiDWuSE3nPadLGlxirJ7FDWnFCNnh0gkRMaeMmCaTrXYLF+5sDFwmqTEifhkRfyc7f1n4jmbg+6lvGcPDB7ftQ5NvsDczq4iqPYEmdyFMOeYBP5NUvBq8OiJ+08a+uwInR8RL7QqwhTgk/Yrslom88RHxHFBOIoQsGQ+R9DSwlOyK0kHAJhWI0czMKkwR635RYrpV4Q2y2wjy5kXEDSV2Key3Y7nJS9IQ4ISi5gAui4h3JB0KnEJ28UrexRHxx1bG3QgYUOZKr60Y15iPpE3JVn4fJ0uM84H78rdmtDLWDsA/o43fmJEjR0ZTU9P6BW5mVkckPRURI0tuW59kaLXjZGhm1j6tJUM/6cTMzOqek6GZmdU9J0MzM6t7ToZmZlb3nAzNzKzuudJ9F+VK92ZmleOVoZmZ1T0nwyqT9B/pJvzi9gmpyv2EXJur3JuZ1YAPk1ZRKgC8HXCFpDMK1TBStY4byX7+K3O7uMq9mVkNOBlWgaTtyB7H1pus9NWngXskTQV+CRwDfDR1HyHp7twDwc3MrIM5GVbH4cDPCiWbgBmSHgWOBLaKiNuA2wAkPQjcn9t3pKQXUr3GNUgaB4wDaOjdv5rxm5nVFSfDCpN0DLANcKSkI0t02VnSFRGxVNLFwIKImJ/bPgxYBqyVDAsFiAF6DBzqh8qamVWIk2Hl3U/LdRshq7jxrqRJwN+ApZLOBa5M2++MiLUKD5uZWfU4GVZYRLwpaTlZJfuDgFVkP+fFwDnAP4GbgRsj4kmAVIZq79pEbGZmTobV8UWgETiwUJdQ0nDg2og4FBiT7xwRP099xhQP1BJXujczqxxfxl8dc4ARZFeKdpfUHzgAmFfTqMzMrCSvDKsgIp6SdAnwNWAw8CbwMHB6G7teBCytbnRmZlbMybBK0m0V7SpFX+p2CjMzqz4fJjUzs7rnZGhmZnXPydDMzOqek6GZmdU9J0MzM6t7vpq0i3KlezOzyvHKsAokbZMK914taXyu/Z7cexf3NTPrJLwyrI4FwGXpfb54b3dwcV8zs87GybDCJP0rcEhRG8APc03H4uK+ZmadhpNhhUXEL1LB3i+TPZ90RkQ8DiBpc0m7AnenAr/tKu5rZmbV4UNy1fFdoCdwE3C8pP1S+5ZkD+zuDdBKcd8BpQaVNE5Sk6Sm5rf8CFMzs0pxMqyOXSLixxGxALgFKCTDlyJiMrAsFfedB/xF0rnpPCJkxX0fLzVoREyJiJERMbJhkz5Vn4SZWb3wYdLqeEDSD4CHyGoXXljYkJLeZFzc18ys03AyrIKImJqK+Q4DvhYRr+a2raYCxX3NzKxynAyrJCKeB56v1viudG9mVjlOhh3rm21sX6/ivitXrmTOnDmsWLFiXYewFvTs2ZNBgwbRvXv3WodiZlXgZNiBIuKlNrav1+0Uc+bMYfPNN2fw4MGFexutAiKCxYsXM2fOHHbcccdah2NmVeCrSTcgK1asoLGx0YmwwiTR2NjoFbfZBszJcAPjRFgd/rmabdh8mHQDVqqqxfpwRQwz21B5ZWgVs3DhQs4666wO+a6xY8eyYMGCDvkuM9vwORlaxWy99dZMnDixQ75r1apVrFq1qkO+y8w2fD5MahUze/ZsLrvsMhYuXMjIkSPp06cPs2bNYtddd+Xdd9/l2Wef5dxzz2X77bfnM5/5DHvssQd9+/Zl1qxZXH755WyzzTb84Q9/4Nprr2WLLbbgjTfe4KKLLmL48OEcddRRDB06lBdeeIGDDjqIxx9/nAsuuIAzzjiDjTbaiNtvv53m5maWLVvGVVddRe/evdl3330ZMWIEPXr0YPHixUydOpWNN96Yhx9+mDvuuIO+ffsyZMgQTj31VM477zyWLl3Km2++ydixY9lnn31q/eM0sw7kZNhF5Svdd5Zzec3NzTQ3N7N06VJOPfVUGhsbOf/884kITjvtNH73u99xxx138J3vfIfZs2dz9913069fP/7yl79w5ZVXMmnSJM455xxmzpz5XgI79thjefDBB1m8eDGnnXYal19+OQCPPvool156KYMGDWLRokV069aNFStWMGfOHGbOnMnhhx/O3LlzeeSRR2hoaOCKK67gV7/6Ffvttx8TJ07k/vvvf++imOnTp7PZZptx+eWXs2rVKg455BCmT59eyx+lmXUwJ0OruIaGBhobG4HsZvXhw4e/9/6tt94CoH///vTr1w+AIUOG8NJLL/Hqq6+y/fbb06NHDwAaGxtZuTKrfRwR7L136ce3nnTSSUyYMIE999yTyZMns3z5cgB22mknGhoaABgwYABLlixh1qxZ7LbbbmtcHfrMM8/w9NNPM2HCBID3vt/M6oeTYRFJ5wDbAC9GxPWpbWpEnFDU73NA34j4aVH7VsAHck3/iIiXJO0LfCg35jkkCyUAAAdVSURBVGbAiYXPG7JStyXMnz+fuXPnsu222/LEE0+w++67079/f2bPns0777zz3sqwkJi6detGt27vn+JuaGh475zhkiVL2HPPPQGYOXMmRxxxRIuxDBkyhCeffJLm5ub3EuXQoUPp0aMHZ5xxRsXmbGZdi5NhImkAWbmlgiGSDgLOBPoW9e0DfAN4V9KjETEnt7kX79cjFHAWWeX7hvQq6AnsXtFJFOnow6cNDQ00NDSs8ciyQlvx+wEDBnDttdeyevVq5s2bx/XXX48krrzySk444QT69OnDsmXLuOaaawDWegza/vvvz/jx4znxxBMZO3Ysxx9/PBtvvDE77bTTe8m3VBx9+/blzDPPZNSoUWy11VYMHz6cU089lfHjxzN69Gh69OjBPvvsw6hRo6r6szKzzkURUesYOo2U5E4BVgKrgR9FxFJJ0yLiMEk9gMOB48ieM/o68EPgT8BPior0ImkwcGZEnC7pALKV4aS0rRG4KiJGr0usPQYOjYHHTwLeT3p/+9vfGDFixLoM1+EOPPBAfvOb39Q6jHbpSj9fM1ubpKciYmSpbV4ZrukSYGJE/FPSQOAK4FRgN0kzgO8DGwOHRsTKtM8oSfsAHwLmF413DDAt93l3SYemkk2vAZukcfOagS9Eif+lSBoHjANo6N1/feZZc37gtZl1Jk6Ga3oI+IGkJ8gOYT6Q2v8MnAMUVnGXljoPJumdiHgovd8O2DMivp/r8g6wXNLOwBDgjhbi+FdJv4+I1/ONETEFmALZynAd5tdp+GpNM+tMnAxzIuLnkn5NlgRPBHpK2ilt/jtwdRtDvAnvnX+8kaIivsBzEfEbScOAtu4YX6dkFxF+jmYV+HSC2YbNyTCRNBoYBQwnWwlOBGYD04E3ImIVsEjSJ4DvkB0uhewpPjdFxD1pnC8AxwOnRETJ54VFxCxglqQT03c2k11c8zZwfkQ8vS5z6NmzJ4sXL3bligorlHDq2bNnrUMxsyrxBTQ5knoCUyPi6Ba2C/g92Tm913L73AucHBFzJQ0C5haf8ytxAc3uZIdeTyicf0znKe+MiE+2FevIkSOjqalpjTYX960eF/c16/p8AU353gU+VOKiFsiS1gJJy4FPSHqE7FDnR4HNgTcAim6zaM1iYCDZRTV/BjYB9iW7sGaddO/e3cVnzczWgZNhTkSsBnZuo9tRZFeYjiY7tPkscFxELGtjvyeBv+a+a46kU4GTgAvJLq55jOy2DTMz60BOhu2UrvD83jrstxxYXtT2PHB2hUIzM7N15BJOZmZW93wBTRclaRnwfK3jWA9bAotqHcR68hw6B8+hc+gKc9ghIko+scSHSbuu51u6KqorkNTUleMHz6Gz8Bw6h64+Bx8mNTOzuudkaGZmdc/JsOuaUusA1lNXjx88h87Cc+gcuvQcfAGNmZnVPa8Mzcys7jkZmplZ3XMyNDOzuuf7DDs5SaOAr5A9FPyxiPhBe7Z3BmXMoQG4GBgZEQfXIMRWlRH/zcBqoB/w84hoqWhzzZQxh38n+/dgc2BWRHy3w4NsQzl/1iVtBPwYWBYRJ3dwiG0q4/fhT8Dj6eNK4PTiCji1VsYc/gW4ABBZebrzI2JehwfaXhHhVyd9kf3DNIP3L3S6HRhW7vbO8ConRuAwYC/gN7WOd13iz/XtBvyu1jGvzxzS9tuA4bWOe13mQPafqs8Ct9Q65nWZQ2f8O9CeOZAlwP8CGmsda3tfPkzauX0C+HWkP2XAz4ED2rG9M2gzxoiYFhF/7OjAytSen/HGZKW5Opuy5yCpD9ljtRZ2TGhla3MOacXyJDCrY0MrWzm/D90kXSzpPyUd0qHRlaetOXyUrCj6hZJulTSmg+NbZ06GnVsja9Y3fC21lbu9M+gKMbamPfFfAnS6w9SUMQdJQyT9BGgCro+IJR0YXzlanYOkPYABEfFARwfWDm3+PkTEpyLiImAccKKkoR0YXznamsNgYFfgnIgYA+whad+OC2/dORl2bovJzkMV9GPNlUdb2zuDrhBja8qKX9I3gT9FxO87KrB2aHMOEfG/ETEKGAGMkTSgA+MrR1tz+AowTNKNwOXA3pK+1oHxlaPsvwsRsQqYCXygA+Jqj7bm8BbZod530ucHgI90UGzrxcmwc3scOFCS0udDgd+2Y3tn0BVibE2b8acizW9ExE87Orgylf17kP4RbiA75NuZtDqHiPh2RJwcEacA5wG/j4gbahBna9r7d2Ev4OmqR9U+bc3hKeDjuc8fB57poNjWi68m7cQiYomkHwP3SFoFNEXEc+Vu7wzaGeO7HRhaWdqKX9IngHOBX0naKzV/JyJeqUG4JZUxhz2AM4E3gU2B+yLin7WJtrR2/jlalV6dSjlzkHQb8DawGTAtIl7u+EhbVsa/SfMlzZB0F9mfp5cjYmat4m0PP46tC5I0DTgiIpprHcu66upz6Orxg+fQWXgOnYOToZmZ1T2fMzQzs7rnZGhmZnXPydDMzOqek6GZmdU9J0MzM6t7/x8ZoQhqI94LOA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03452" y="440572"/>
            <a:ext cx="731520" cy="694812"/>
          </a:xfrm>
          <a:prstGeom prst="ellipse">
            <a:avLst/>
          </a:prstGeom>
          <a:solidFill>
            <a:schemeClr val="bg1"/>
          </a:solidFill>
          <a:ln w="114300">
            <a:solidFill>
              <a:srgbClr val="203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6959" y="581669"/>
            <a:ext cx="532231" cy="4457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210 맨발의청춘 B"/>
                <a:ea typeface="210 맨발의청춘 B"/>
              </a:rPr>
              <a:t>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67468" y="389120"/>
            <a:ext cx="24339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bg1"/>
                </a:solidFill>
                <a:latin typeface="210 맨발의청춘 R"/>
                <a:ea typeface="210 맨발의청춘 R"/>
              </a:rPr>
              <a:t>결론 및 활용방안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E1C912-478A-4FE9-8FEF-020847F5B84B}"/>
              </a:ext>
            </a:extLst>
          </p:cNvPr>
          <p:cNvSpPr txBox="1"/>
          <p:nvPr/>
        </p:nvSpPr>
        <p:spPr>
          <a:xfrm>
            <a:off x="869212" y="1568974"/>
            <a:ext cx="1085278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 smtClean="0">
                <a:latin typeface="+mn-ea"/>
              </a:rPr>
              <a:t>원하는 열차의 </a:t>
            </a:r>
            <a:r>
              <a:rPr lang="en-US" altLang="ko-KR" b="1" dirty="0" smtClean="0">
                <a:latin typeface="+mn-ea"/>
              </a:rPr>
              <a:t>5</a:t>
            </a:r>
            <a:r>
              <a:rPr lang="ko-KR" altLang="en-US" b="1" dirty="0" smtClean="0">
                <a:latin typeface="+mn-ea"/>
              </a:rPr>
              <a:t>번째 전 정거장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약 </a:t>
            </a:r>
            <a:r>
              <a:rPr lang="en-US" altLang="ko-KR" b="1" dirty="0" smtClean="0">
                <a:latin typeface="+mn-ea"/>
              </a:rPr>
              <a:t>10~15</a:t>
            </a:r>
            <a:r>
              <a:rPr lang="ko-KR" altLang="en-US" b="1" dirty="0" smtClean="0">
                <a:latin typeface="+mn-ea"/>
              </a:rPr>
              <a:t>분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에서의 지연여부가 매우 중요한 요소인 반면 날씨데이터는 지연에 전혀 영향을 미치지 않는다</a:t>
            </a:r>
            <a:r>
              <a:rPr lang="en-US" altLang="ko-KR" b="1" dirty="0" smtClean="0">
                <a:latin typeface="+mn-ea"/>
              </a:rPr>
              <a:t>. -&gt; </a:t>
            </a:r>
            <a:r>
              <a:rPr lang="ko-KR" altLang="en-US" b="1" dirty="0" smtClean="0">
                <a:latin typeface="+mn-ea"/>
              </a:rPr>
              <a:t>열차 시스템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역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열차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승객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요소가 중요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일부 구간에서 지연열차들이 유난히 지연 정도를 회복하는 것을 볼 수 있었다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. -&gt; </a:t>
            </a: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구간별 지연회복률 을 구할 수 있다면 예측 정확도 향상에 큰 기여를 할 듯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.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 dirty="0" smtClean="0">
                <a:latin typeface="+mn-ea"/>
              </a:rPr>
              <a:t>9</a:t>
            </a:r>
            <a:r>
              <a:rPr lang="ko-KR" altLang="en-US" b="1" dirty="0" smtClean="0">
                <a:latin typeface="+mn-ea"/>
              </a:rPr>
              <a:t>번째 전 역 지연여부를 변수로 사용하면 예측 정확도가 </a:t>
            </a:r>
            <a:r>
              <a:rPr lang="en-US" altLang="ko-KR" b="1" dirty="0" smtClean="0">
                <a:latin typeface="+mn-ea"/>
              </a:rPr>
              <a:t>70</a:t>
            </a:r>
            <a:r>
              <a:rPr lang="ko-KR" altLang="en-US" b="1" dirty="0" smtClean="0">
                <a:latin typeface="+mn-ea"/>
              </a:rPr>
              <a:t>퍼센트 정도까지 떨어지므로 더 긴 시간을 예측하기 위해선 역의 복잡도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지연회복률 등의 변수가 필요하다고 생각한다</a:t>
            </a:r>
            <a:r>
              <a:rPr lang="en-US" altLang="ko-KR" b="1" dirty="0" smtClean="0">
                <a:latin typeface="+mn-ea"/>
              </a:rPr>
              <a:t>.</a:t>
            </a:r>
            <a:r>
              <a:rPr lang="ko-KR" altLang="en-US" b="1" dirty="0" smtClean="0">
                <a:latin typeface="+mn-ea"/>
              </a:rPr>
              <a:t> </a:t>
            </a:r>
            <a:endParaRPr lang="en-US" altLang="ko-KR" b="1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 smtClean="0">
                <a:latin typeface="+mn-ea"/>
              </a:rPr>
              <a:t>Xgboost</a:t>
            </a:r>
            <a:r>
              <a:rPr lang="ko-KR" altLang="en-US" dirty="0" smtClean="0">
                <a:latin typeface="+mn-ea"/>
              </a:rPr>
              <a:t>가 가장 높은 예측 정확도를 보였으며 </a:t>
            </a:r>
            <a:r>
              <a:rPr lang="en-US" altLang="ko-KR" dirty="0" err="1" smtClean="0">
                <a:latin typeface="+mn-ea"/>
              </a:rPr>
              <a:t>Dnn</a:t>
            </a:r>
            <a:r>
              <a:rPr lang="ko-KR" altLang="en-US" dirty="0" smtClean="0">
                <a:latin typeface="+mn-ea"/>
              </a:rPr>
              <a:t>이 기존보다 높은 점수를 갖게 튜닝된다면 앙상블 </a:t>
            </a:r>
            <a:r>
              <a:rPr lang="ko-KR" altLang="en-US" dirty="0" err="1" smtClean="0">
                <a:latin typeface="+mn-ea"/>
              </a:rPr>
              <a:t>적용시</a:t>
            </a:r>
            <a:r>
              <a:rPr lang="ko-KR" altLang="en-US" dirty="0" smtClean="0">
                <a:latin typeface="+mn-ea"/>
              </a:rPr>
              <a:t> 더 좋은 성능을 얻을 수 있을 것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프로젝트는 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분 이상 늦었을 경우 지연으로 책정하고 지연확률을 백분위로 제시했다면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실제 활용 시 더 나아가 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분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, 3</a:t>
            </a: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분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, 5</a:t>
            </a:r>
            <a:r>
              <a:rPr lang="ko-KR" altLang="en-US" dirty="0" smtClean="0">
                <a:solidFill>
                  <a:srgbClr val="404040"/>
                </a:solidFill>
                <a:latin typeface="+mn-ea"/>
              </a:rPr>
              <a:t>분 이상 지연을 색으로 나타내어 직관적으로 제시할 수 있음</a:t>
            </a:r>
            <a:r>
              <a:rPr lang="en-US" altLang="ko-KR" dirty="0" smtClean="0">
                <a:solidFill>
                  <a:srgbClr val="404040"/>
                </a:solidFill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endParaRPr lang="ko-KR" altLang="en-US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C2D459-8C78-432E-BA32-42876A2AD6FA}"/>
              </a:ext>
            </a:extLst>
          </p:cNvPr>
          <p:cNvSpPr txBox="1"/>
          <p:nvPr/>
        </p:nvSpPr>
        <p:spPr>
          <a:xfrm>
            <a:off x="1267468" y="998525"/>
            <a:ext cx="17107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방법 </a:t>
            </a:r>
            <a:r>
              <a:rPr lang="en-US" altLang="ko-KR" spc="-150" dirty="0" smtClean="0">
                <a:solidFill>
                  <a:srgbClr val="00002F"/>
                </a:solidFill>
                <a:latin typeface="나눔스퀘어 ExtraBold"/>
                <a:ea typeface="나눔스퀘어 ExtraBold"/>
              </a:rPr>
              <a:t>2</a:t>
            </a:r>
            <a:r>
              <a:rPr lang="ko-KR" altLang="en-US" spc="-150" dirty="0" smtClean="0">
                <a:solidFill>
                  <a:srgbClr val="00002F"/>
                </a:solidFill>
                <a:latin typeface="나눔스퀘어 ExtraBold"/>
                <a:ea typeface="나눔스퀘어 ExtraBold"/>
              </a:rPr>
              <a:t>의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결론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5459730"/>
            <a:ext cx="12192000" cy="1787096"/>
            <a:chOff x="0" y="4541259"/>
            <a:chExt cx="12192000" cy="1787096"/>
          </a:xfrm>
        </p:grpSpPr>
        <p:pic>
          <p:nvPicPr>
            <p:cNvPr id="36" name="그림 35" descr="텍스트이(가) 표시된 사진  높은 신뢰도로 생성된 설명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286739" y="4541259"/>
              <a:ext cx="1548803" cy="1548803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694676"/>
              <a:ext cx="1633679" cy="1633679"/>
            </a:xfrm>
            <a:prstGeom prst="rect">
              <a:avLst/>
            </a:prstGeom>
          </p:spPr>
        </p:pic>
        <p:sp>
          <p:nvSpPr>
            <p:cNvPr id="38" name="직사각형 37"/>
            <p:cNvSpPr/>
            <p:nvPr/>
          </p:nvSpPr>
          <p:spPr>
            <a:xfrm>
              <a:off x="0" y="5908041"/>
              <a:ext cx="1219200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306200" y="793649"/>
            <a:ext cx="8807820" cy="5270702"/>
            <a:chOff x="1306200" y="793649"/>
            <a:chExt cx="8807820" cy="5270702"/>
          </a:xfrm>
        </p:grpSpPr>
        <p:grpSp>
          <p:nvGrpSpPr>
            <p:cNvPr id="34" name="그룹 33"/>
            <p:cNvGrpSpPr/>
            <p:nvPr/>
          </p:nvGrpSpPr>
          <p:grpSpPr>
            <a:xfrm>
              <a:off x="1306200" y="793649"/>
              <a:ext cx="8807820" cy="5270702"/>
              <a:chOff x="1183641" y="865301"/>
              <a:chExt cx="8807820" cy="527070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3921120" y="1227066"/>
                <a:ext cx="2494279" cy="118778"/>
              </a:xfrm>
              <a:prstGeom prst="rect">
                <a:avLst/>
              </a:prstGeom>
              <a:solidFill>
                <a:srgbClr val="203A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13691034">
                <a:off x="7543898" y="4295020"/>
                <a:ext cx="2493184" cy="119276"/>
              </a:xfrm>
              <a:prstGeom prst="rect">
                <a:avLst/>
              </a:prstGeom>
              <a:solidFill>
                <a:srgbClr val="203A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595122" y="1238040"/>
                <a:ext cx="2494279" cy="1187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977641" y="3381858"/>
                <a:ext cx="111760" cy="23266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977641" y="1164751"/>
                <a:ext cx="111760" cy="23266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4033521" y="3381858"/>
                <a:ext cx="3881120" cy="10953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 rot="19091034">
                <a:off x="1818094" y="4252590"/>
                <a:ext cx="2493184" cy="1192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7904480" y="1198880"/>
                <a:ext cx="111760" cy="23266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" name="타원 1"/>
              <p:cNvSpPr/>
              <p:nvPr/>
            </p:nvSpPr>
            <p:spPr>
              <a:xfrm>
                <a:off x="7589520" y="865301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3657600" y="3056261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gradFill flip="none" rotWithShape="1">
                  <a:gsLst>
                    <a:gs pos="0">
                      <a:srgbClr val="C00000"/>
                    </a:gs>
                    <a:gs pos="100000">
                      <a:srgbClr val="FFC000"/>
                    </a:gs>
                  </a:gsLst>
                  <a:lin ang="189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1656080" y="4780998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3667761" y="5390526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183641" y="924691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 rot="16200000">
                <a:off x="9252962" y="4950754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3691034">
                <a:off x="5873478" y="2385834"/>
                <a:ext cx="2493184" cy="119276"/>
              </a:xfrm>
              <a:prstGeom prst="rect">
                <a:avLst/>
              </a:prstGeom>
              <a:solidFill>
                <a:srgbClr val="203A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 rot="16200000">
                <a:off x="5838819" y="931669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589520" y="3056260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gradFill flip="none" rotWithShape="1">
                  <a:gsLst>
                    <a:gs pos="0">
                      <a:srgbClr val="C00000">
                        <a:alpha val="100000"/>
                      </a:srgbClr>
                    </a:gs>
                    <a:gs pos="100000">
                      <a:srgbClr val="203A7B">
                        <a:alpha val="100000"/>
                      </a:srgbClr>
                    </a:gs>
                  </a:gsLst>
                  <a:lin ang="189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3667761" y="924690"/>
                <a:ext cx="731520" cy="745477"/>
              </a:xfrm>
              <a:prstGeom prst="ellipse">
                <a:avLst/>
              </a:prstGeom>
              <a:solidFill>
                <a:schemeClr val="bg1"/>
              </a:solidFill>
              <a:ln w="114300">
                <a:gradFill flip="none" rotWithShape="1">
                  <a:gsLst>
                    <a:gs pos="0">
                      <a:srgbClr val="FFC000">
                        <a:alpha val="100000"/>
                      </a:srgbClr>
                    </a:gs>
                    <a:gs pos="100000">
                      <a:srgbClr val="203A7B">
                        <a:alpha val="100000"/>
                      </a:srgbClr>
                    </a:gs>
                  </a:gsLst>
                  <a:lin ang="189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409708" y="1031217"/>
              <a:ext cx="529582" cy="4510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 dirty="0">
                  <a:latin typeface="210 맨발의청춘 B"/>
                  <a:ea typeface="210 맨발의청춘 B"/>
                </a:rPr>
                <a:t>01</a:t>
              </a:r>
              <a:endParaRPr lang="ko-KR" altLang="en-US" sz="2400" dirty="0">
                <a:latin typeface="210 맨발의청춘 B"/>
                <a:ea typeface="210 맨발의청춘 B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66062" y="1014741"/>
              <a:ext cx="5714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400" dirty="0">
                  <a:latin typeface="210 맨발의청춘 B"/>
                  <a:ea typeface="210 맨발의청춘 B"/>
                </a:rPr>
                <a:t>02</a:t>
              </a:r>
              <a:endParaRPr lang="ko-KR" altLang="en-US" sz="2400" dirty="0">
                <a:latin typeface="210 맨발의청춘 B"/>
                <a:ea typeface="210 맨발의청춘 B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439550" y="1593463"/>
            <a:ext cx="2695253" cy="1509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300">
                <a:latin typeface="210 맨발의청춘 R"/>
                <a:ea typeface="210 맨발의청춘 R"/>
              </a:rPr>
              <a:t>문제 정의 및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300">
                <a:latin typeface="210 맨발의청춘 R"/>
                <a:ea typeface="210 맨발의청춘 R"/>
              </a:rPr>
              <a:t>	분석 목표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latin typeface="210 맨발의청춘 L"/>
              <a:ea typeface="210 맨발의청춘 L"/>
            </a:endParaRPr>
          </a:p>
        </p:txBody>
      </p:sp>
      <p:sp>
        <p:nvSpPr>
          <p:cNvPr id="51" name="TextBox 41"/>
          <p:cNvSpPr txBox="1"/>
          <p:nvPr/>
        </p:nvSpPr>
        <p:spPr>
          <a:xfrm>
            <a:off x="3879650" y="5488268"/>
            <a:ext cx="527735" cy="4523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210 맨발의청춘 B"/>
                <a:ea typeface="210 맨발의청춘 B"/>
              </a:rPr>
              <a:t>04</a:t>
            </a:r>
          </a:p>
        </p:txBody>
      </p:sp>
      <p:sp>
        <p:nvSpPr>
          <p:cNvPr id="52" name="TextBox 41"/>
          <p:cNvSpPr txBox="1"/>
          <p:nvPr/>
        </p:nvSpPr>
        <p:spPr>
          <a:xfrm>
            <a:off x="7786021" y="3157673"/>
            <a:ext cx="527733" cy="44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210 맨발의청춘 B"/>
                <a:ea typeface="210 맨발의청춘 B"/>
              </a:rPr>
              <a:t>03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4263712" y="1543456"/>
            <a:ext cx="2695253" cy="1140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300">
                <a:latin typeface="210 맨발의청춘 R"/>
                <a:ea typeface="210 맨발의청춘 R"/>
              </a:rPr>
              <a:t>데이터 수집 및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300">
                <a:latin typeface="210 맨발의청춘 R"/>
                <a:ea typeface="210 맨발의청춘 R"/>
              </a:rPr>
              <a:t>	     전처리 </a:t>
            </a:r>
          </a:p>
        </p:txBody>
      </p:sp>
      <p:sp>
        <p:nvSpPr>
          <p:cNvPr id="55" name="TextBox 43"/>
          <p:cNvSpPr txBox="1"/>
          <p:nvPr/>
        </p:nvSpPr>
        <p:spPr>
          <a:xfrm>
            <a:off x="5893594" y="3615141"/>
            <a:ext cx="1861816" cy="61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2300">
                <a:latin typeface="210 맨발의청춘 R"/>
                <a:ea typeface="210 맨발의청춘 R"/>
              </a:rPr>
              <a:t>데이터 분석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4665029" y="5362979"/>
            <a:ext cx="2516659" cy="609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300" dirty="0">
                <a:latin typeface="210 맨발의청춘 R"/>
                <a:ea typeface="210 맨발의청춘 R"/>
              </a:rPr>
              <a:t>결론 및 활용방안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920" y="375519"/>
            <a:ext cx="731520" cy="674546"/>
            <a:chOff x="1306200" y="853039"/>
            <a:chExt cx="731520" cy="745477"/>
          </a:xfrm>
        </p:grpSpPr>
        <p:sp>
          <p:nvSpPr>
            <p:cNvPr id="25" name="타원 24"/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9708" y="991120"/>
              <a:ext cx="534662" cy="4974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atin typeface="210 맨발의청춘 B"/>
                  <a:ea typeface="210 맨발의청춘 B"/>
                </a:rPr>
                <a:t>01</a:t>
              </a:r>
              <a:endParaRPr lang="ko-KR" altLang="en-US" sz="2400">
                <a:latin typeface="210 맨발의청춘 B"/>
                <a:ea typeface="210 맨발의청춘 B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67468" y="389120"/>
            <a:ext cx="31197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latin typeface="210 맨발의청춘 R"/>
                <a:ea typeface="210 맨발의청춘 R"/>
              </a:rPr>
              <a:t>문제 정의 및 분석목표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DFCD475-8B7B-4815-9CDF-E2D23E1E5740}"/>
              </a:ext>
            </a:extLst>
          </p:cNvPr>
          <p:cNvGrpSpPr/>
          <p:nvPr/>
        </p:nvGrpSpPr>
        <p:grpSpPr>
          <a:xfrm>
            <a:off x="451216" y="1490174"/>
            <a:ext cx="12209824" cy="5216485"/>
            <a:chOff x="451216" y="1328809"/>
            <a:chExt cx="12209824" cy="521648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DCD7B8AF-7E39-4F03-BF36-B9EF6EEEC2ED}"/>
                </a:ext>
              </a:extLst>
            </p:cNvPr>
            <p:cNvGrpSpPr/>
            <p:nvPr/>
          </p:nvGrpSpPr>
          <p:grpSpPr>
            <a:xfrm>
              <a:off x="451216" y="1328809"/>
              <a:ext cx="4728754" cy="5216485"/>
              <a:chOff x="486050" y="1286316"/>
              <a:chExt cx="4728754" cy="521648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xmlns="" id="{D80B259F-ED44-42EB-94E0-999880204716}"/>
                  </a:ext>
                </a:extLst>
              </p:cNvPr>
              <p:cNvGrpSpPr/>
              <p:nvPr/>
            </p:nvGrpSpPr>
            <p:grpSpPr>
              <a:xfrm>
                <a:off x="486050" y="1286316"/>
                <a:ext cx="4728754" cy="5216485"/>
                <a:chOff x="653143" y="330875"/>
                <a:chExt cx="4728754" cy="5216485"/>
              </a:xfrm>
            </p:grpSpPr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xmlns="" id="{7835D8A4-808A-4E37-96BE-30D191E98D9F}"/>
                    </a:ext>
                  </a:extLst>
                </p:cNvPr>
                <p:cNvSpPr/>
                <p:nvPr/>
              </p:nvSpPr>
              <p:spPr>
                <a:xfrm>
                  <a:off x="653143" y="330875"/>
                  <a:ext cx="4728754" cy="5216485"/>
                </a:xfrm>
                <a:prstGeom prst="roundRect">
                  <a:avLst>
                    <a:gd name="adj" fmla="val 2702"/>
                  </a:avLst>
                </a:prstGeom>
                <a:solidFill>
                  <a:srgbClr val="FFC000"/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pic>
              <p:nvPicPr>
                <p:cNvPr id="29" name="그림 13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720826" y="1402401"/>
                  <a:ext cx="4556848" cy="4053196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20"/>
              <p:cNvSpPr txBox="1"/>
              <p:nvPr/>
            </p:nvSpPr>
            <p:spPr>
              <a:xfrm>
                <a:off x="644508" y="1544548"/>
                <a:ext cx="41584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28400" indent="-428400">
                  <a:buFont typeface="Wingdings"/>
                  <a:buChar char="ü"/>
                  <a:defRPr/>
                </a:pPr>
                <a:r>
                  <a:rPr lang="ko-KR" altLang="en-US" sz="1600" b="1" spc="-150" dirty="0">
                    <a:solidFill>
                      <a:srgbClr val="00002F"/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2000" b="1" spc="-150" dirty="0">
                    <a:solidFill>
                      <a:srgbClr val="00002F"/>
                    </a:solidFill>
                    <a:latin typeface="나눔스퀘어 ExtraBold"/>
                    <a:ea typeface="나눔스퀘어 ExtraBold"/>
                  </a:rPr>
                  <a:t>1</a:t>
                </a:r>
                <a:r>
                  <a:rPr lang="ko-KR" altLang="en-US" sz="2000" b="1" spc="-150" dirty="0">
                    <a:solidFill>
                      <a:srgbClr val="00002F"/>
                    </a:solidFill>
                    <a:latin typeface="나눔스퀘어 ExtraBold"/>
                    <a:ea typeface="나눔스퀘어 ExtraBold"/>
                  </a:rPr>
                  <a:t>호선 지하철의 출근시간 지연 발생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7E7FF47A-F8E6-4910-8A0F-9689B57249BC}"/>
                </a:ext>
              </a:extLst>
            </p:cNvPr>
            <p:cNvGrpSpPr/>
            <p:nvPr/>
          </p:nvGrpSpPr>
          <p:grpSpPr>
            <a:xfrm>
              <a:off x="4918432" y="1364669"/>
              <a:ext cx="7742608" cy="5124722"/>
              <a:chOff x="5179179" y="689152"/>
              <a:chExt cx="7742608" cy="5124722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xmlns="" id="{F4EEF0C0-9ECF-44FB-8B71-78F4A6CDDA75}"/>
                  </a:ext>
                </a:extLst>
              </p:cNvPr>
              <p:cNvSpPr/>
              <p:nvPr/>
            </p:nvSpPr>
            <p:spPr>
              <a:xfrm>
                <a:off x="5869577" y="689152"/>
                <a:ext cx="6313080" cy="5124722"/>
              </a:xfrm>
              <a:prstGeom prst="roundRect">
                <a:avLst>
                  <a:gd name="adj" fmla="val 2785"/>
                </a:avLst>
              </a:prstGeom>
              <a:solidFill>
                <a:schemeClr val="bg1"/>
              </a:solidFill>
              <a:ln w="76200">
                <a:solidFill>
                  <a:schemeClr val="accent1">
                    <a:shade val="2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xmlns="" id="{D8FF9028-B100-4A51-B655-682864307716}"/>
                  </a:ext>
                </a:extLst>
              </p:cNvPr>
              <p:cNvGrpSpPr/>
              <p:nvPr/>
            </p:nvGrpSpPr>
            <p:grpSpPr>
              <a:xfrm>
                <a:off x="5179179" y="1273855"/>
                <a:ext cx="7742608" cy="4133056"/>
                <a:chOff x="5179179" y="1273855"/>
                <a:chExt cx="7742608" cy="4133056"/>
              </a:xfrm>
            </p:grpSpPr>
            <p:pic>
              <p:nvPicPr>
                <p:cNvPr id="30" name="그림 14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6142469" y="1273855"/>
                  <a:ext cx="5792600" cy="4133056"/>
                </a:xfrm>
                <a:prstGeom prst="rect">
                  <a:avLst/>
                </a:prstGeom>
              </p:spPr>
            </p:pic>
            <p:sp>
              <p:nvSpPr>
                <p:cNvPr id="32" name="빼기 기호 31"/>
                <p:cNvSpPr/>
                <p:nvPr/>
              </p:nvSpPr>
              <p:spPr>
                <a:xfrm>
                  <a:off x="5179179" y="1758489"/>
                  <a:ext cx="7742608" cy="749840"/>
                </a:xfrm>
                <a:prstGeom prst="mathMinus">
                  <a:avLst>
                    <a:gd name="adj1" fmla="val 23520"/>
                  </a:avLst>
                </a:prstGeom>
                <a:solidFill>
                  <a:srgbClr val="FFC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 dirty="0"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33" name="빼기 기호 32"/>
                <p:cNvSpPr/>
                <p:nvPr/>
              </p:nvSpPr>
              <p:spPr>
                <a:xfrm>
                  <a:off x="5869577" y="2009091"/>
                  <a:ext cx="2563389" cy="749840"/>
                </a:xfrm>
                <a:prstGeom prst="mathMinus">
                  <a:avLst>
                    <a:gd name="adj1" fmla="val 23520"/>
                  </a:avLst>
                </a:prstGeom>
                <a:solidFill>
                  <a:srgbClr val="FFC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altLang="ko-KR"/>
                </a:p>
              </p:txBody>
            </p:sp>
          </p:grp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9AAA2DA-208C-46CE-9DD9-1C41D08E85EA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1)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67468" y="389120"/>
            <a:ext cx="31197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latin typeface="210 맨발의청춘 R"/>
                <a:ea typeface="210 맨발의청춘 R"/>
              </a:rPr>
              <a:t>문제 정의 및 분석목표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112C799F-2BAE-4A22-9608-0E5DA1E10A4A}"/>
              </a:ext>
            </a:extLst>
          </p:cNvPr>
          <p:cNvGrpSpPr/>
          <p:nvPr/>
        </p:nvGrpSpPr>
        <p:grpSpPr>
          <a:xfrm>
            <a:off x="151438" y="1361973"/>
            <a:ext cx="3638337" cy="5216485"/>
            <a:chOff x="325167" y="1478703"/>
            <a:chExt cx="3638337" cy="521648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EC12D245-D971-4BE0-AC94-425CDF299609}"/>
                </a:ext>
              </a:extLst>
            </p:cNvPr>
            <p:cNvSpPr/>
            <p:nvPr/>
          </p:nvSpPr>
          <p:spPr>
            <a:xfrm>
              <a:off x="325167" y="1478703"/>
              <a:ext cx="3638337" cy="5216485"/>
            </a:xfrm>
            <a:prstGeom prst="roundRect">
              <a:avLst>
                <a:gd name="adj" fmla="val 2702"/>
              </a:avLst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xmlns="" id="{BB90029F-898D-4080-BCA6-77CCCEB5E8AB}"/>
                </a:ext>
              </a:extLst>
            </p:cNvPr>
            <p:cNvSpPr txBox="1"/>
            <p:nvPr/>
          </p:nvSpPr>
          <p:spPr>
            <a:xfrm>
              <a:off x="583745" y="1667270"/>
              <a:ext cx="28563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28400" indent="-428400">
                <a:buFont typeface="Wingdings"/>
                <a:buChar char="ü"/>
                <a:defRPr/>
              </a:pPr>
              <a:r>
                <a:rPr lang="ko-KR" altLang="en-US" sz="1600" b="1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 </a:t>
              </a:r>
              <a:r>
                <a:rPr lang="en-US" altLang="ko-KR" sz="2000" b="1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1</a:t>
              </a:r>
              <a:r>
                <a:rPr lang="ko-KR" altLang="en-US" sz="2000" b="1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호선 지하철의 노선도</a:t>
              </a:r>
            </a:p>
          </p:txBody>
        </p:sp>
        <p:pic>
          <p:nvPicPr>
            <p:cNvPr id="35" name="그림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320"/>
            <a:stretch>
              <a:fillRect/>
            </a:stretch>
          </p:blipFill>
          <p:spPr>
            <a:xfrm>
              <a:off x="453592" y="2249104"/>
              <a:ext cx="3408506" cy="4347062"/>
            </a:xfrm>
            <a:prstGeom prst="rect">
              <a:avLst/>
            </a:prstGeom>
            <a:ln w="76200">
              <a:noFill/>
            </a:ln>
          </p:spPr>
        </p:pic>
      </p:grpSp>
      <p:grpSp>
        <p:nvGrpSpPr>
          <p:cNvPr id="42" name="그룹 4"/>
          <p:cNvGrpSpPr/>
          <p:nvPr/>
        </p:nvGrpSpPr>
        <p:grpSpPr>
          <a:xfrm>
            <a:off x="462920" y="375519"/>
            <a:ext cx="731520" cy="674546"/>
            <a:chOff x="1306200" y="853039"/>
            <a:chExt cx="731520" cy="745477"/>
          </a:xfrm>
        </p:grpSpPr>
        <p:sp>
          <p:nvSpPr>
            <p:cNvPr id="43" name="타원 24"/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25"/>
            <p:cNvSpPr txBox="1"/>
            <p:nvPr/>
          </p:nvSpPr>
          <p:spPr>
            <a:xfrm>
              <a:off x="1409708" y="991120"/>
              <a:ext cx="534662" cy="4974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atin typeface="210 맨발의청춘 B"/>
                  <a:ea typeface="210 맨발의청춘 B"/>
                </a:rPr>
                <a:t>01</a:t>
              </a:r>
              <a:endParaRPr lang="ko-KR" altLang="en-US" sz="2400">
                <a:latin typeface="210 맨발의청춘 B"/>
                <a:ea typeface="210 맨발의청춘 B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3A6EDDF0-9437-4796-98ED-9662AE56929C}"/>
              </a:ext>
            </a:extLst>
          </p:cNvPr>
          <p:cNvGrpSpPr/>
          <p:nvPr/>
        </p:nvGrpSpPr>
        <p:grpSpPr>
          <a:xfrm>
            <a:off x="3974459" y="4970382"/>
            <a:ext cx="8066103" cy="1631216"/>
            <a:chOff x="4316035" y="1165253"/>
            <a:chExt cx="7881995" cy="163121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5D3501C7-5CD3-46EB-8F8E-AE1A97F2F7F9}"/>
                </a:ext>
              </a:extLst>
            </p:cNvPr>
            <p:cNvSpPr/>
            <p:nvPr/>
          </p:nvSpPr>
          <p:spPr>
            <a:xfrm>
              <a:off x="4316035" y="1165253"/>
              <a:ext cx="7818417" cy="1548033"/>
            </a:xfrm>
            <a:prstGeom prst="roundRect">
              <a:avLst>
                <a:gd name="adj" fmla="val 7981"/>
              </a:avLst>
            </a:prstGeom>
            <a:solidFill>
              <a:schemeClr val="bg1"/>
            </a:solidFill>
            <a:ln w="76200">
              <a:solidFill>
                <a:srgbClr val="00206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20"/>
            <p:cNvSpPr txBox="1"/>
            <p:nvPr/>
          </p:nvSpPr>
          <p:spPr>
            <a:xfrm>
              <a:off x="4491826" y="1165253"/>
              <a:ext cx="7706204" cy="163121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endParaRPr lang="en-US" altLang="ko-KR" sz="2000" spc="-150" dirty="0">
                <a:solidFill>
                  <a:srgbClr val="00002F"/>
                </a:solidFill>
                <a:latin typeface="나눔스퀘어 ExtraBold"/>
                <a:ea typeface="나눔스퀘어 ExtraBold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lang="ko-KR" altLang="en-US" sz="2000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노선의 대부분이 경기</a:t>
              </a:r>
              <a:r>
                <a:rPr lang="en-US" altLang="ko-KR" sz="2000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,</a:t>
              </a:r>
              <a:r>
                <a:rPr lang="ko-KR" altLang="en-US" sz="2000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 충남지역</a:t>
              </a:r>
              <a:endParaRPr lang="en-US" altLang="ko-KR" sz="2000" spc="-150" dirty="0">
                <a:solidFill>
                  <a:srgbClr val="00002F"/>
                </a:solidFill>
                <a:latin typeface="나눔스퀘어 ExtraBold"/>
                <a:ea typeface="나눔스퀘어 ExtraBold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endParaRPr lang="en-US" altLang="ko-KR" sz="2000" spc="-150" dirty="0">
                <a:solidFill>
                  <a:srgbClr val="00002F"/>
                </a:solidFill>
                <a:latin typeface="나눔스퀘어 ExtraBold"/>
                <a:ea typeface="나눔스퀘어 ExtraBold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  <a:defRPr/>
              </a:pPr>
              <a:r>
                <a:rPr lang="ko-KR" altLang="en-US" sz="2000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먼 거리를 이동하는 직장인</a:t>
              </a:r>
              <a:r>
                <a:rPr lang="en-US" altLang="ko-KR" sz="2000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,</a:t>
              </a:r>
              <a:r>
                <a:rPr lang="ko-KR" altLang="en-US" sz="2000" spc="-150" dirty="0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 대학생들에게 지연여부는 중요한 문제</a:t>
              </a:r>
              <a:endParaRPr lang="en-US" altLang="ko-KR" sz="2000" spc="-150" dirty="0">
                <a:solidFill>
                  <a:srgbClr val="00002F"/>
                </a:solidFill>
                <a:latin typeface="나눔스퀘어 ExtraBold"/>
                <a:ea typeface="나눔스퀘어 ExtraBold"/>
              </a:endParaRPr>
            </a:p>
            <a:p>
              <a:pPr marL="457200" indent="-457200">
                <a:buFont typeface="+mj-lt"/>
                <a:buAutoNum type="arabicParenR"/>
                <a:defRPr/>
              </a:pPr>
              <a:endParaRPr lang="ko-KR" altLang="en-US" sz="2000" spc="-150" dirty="0">
                <a:solidFill>
                  <a:srgbClr val="00002F"/>
                </a:solidFill>
                <a:latin typeface="나눔스퀘어 ExtraBold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C4A96B4-583F-486C-8930-A7170EEF9168}"/>
              </a:ext>
            </a:extLst>
          </p:cNvPr>
          <p:cNvGrpSpPr/>
          <p:nvPr/>
        </p:nvGrpSpPr>
        <p:grpSpPr>
          <a:xfrm>
            <a:off x="3918200" y="1399921"/>
            <a:ext cx="8080258" cy="3186404"/>
            <a:chOff x="4028568" y="1390253"/>
            <a:chExt cx="8080258" cy="318640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C1C996A4-23F8-4102-893C-C3C3090D9BB3}"/>
                </a:ext>
              </a:extLst>
            </p:cNvPr>
            <p:cNvGrpSpPr/>
            <p:nvPr/>
          </p:nvGrpSpPr>
          <p:grpSpPr>
            <a:xfrm>
              <a:off x="4028568" y="1390253"/>
              <a:ext cx="8080258" cy="3186404"/>
              <a:chOff x="5637806" y="3437903"/>
              <a:chExt cx="7284676" cy="318640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DB69A50B-C3F2-47FA-BE58-87DA1E3E15AC}"/>
                  </a:ext>
                </a:extLst>
              </p:cNvPr>
              <p:cNvGrpSpPr/>
              <p:nvPr/>
            </p:nvGrpSpPr>
            <p:grpSpPr>
              <a:xfrm>
                <a:off x="5705894" y="3437903"/>
                <a:ext cx="7216588" cy="3186404"/>
                <a:chOff x="4415117" y="3334299"/>
                <a:chExt cx="7216588" cy="3186404"/>
              </a:xfrm>
            </p:grpSpPr>
            <p:sp>
              <p:nvSpPr>
                <p:cNvPr id="37" name="사각형: 둥근 모서리 36"/>
                <p:cNvSpPr/>
                <p:nvPr/>
              </p:nvSpPr>
              <p:spPr>
                <a:xfrm>
                  <a:off x="4415117" y="3334299"/>
                  <a:ext cx="7216588" cy="3186404"/>
                </a:xfrm>
                <a:prstGeom prst="roundRect">
                  <a:avLst>
                    <a:gd name="adj" fmla="val 2319"/>
                  </a:avLst>
                </a:prstGeom>
                <a:solidFill>
                  <a:schemeClr val="bg1"/>
                </a:solidFill>
                <a:ln w="76200">
                  <a:solidFill>
                    <a:schemeClr val="accent1">
                      <a:shade val="20000"/>
                    </a:schemeClr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/>
                </a:p>
              </p:txBody>
            </p:sp>
            <p:sp>
              <p:nvSpPr>
                <p:cNvPr id="41" name="TextBox 20"/>
                <p:cNvSpPr txBox="1"/>
                <p:nvPr/>
              </p:nvSpPr>
              <p:spPr>
                <a:xfrm>
                  <a:off x="6804863" y="6156384"/>
                  <a:ext cx="428114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ko-KR" altLang="en-US" sz="1200" spc="-150" dirty="0">
                      <a:solidFill>
                        <a:srgbClr val="A6A6A6"/>
                      </a:solidFill>
                      <a:latin typeface="나눔스퀘어 ExtraBold"/>
                      <a:ea typeface="나눔스퀘어 ExtraBold"/>
                    </a:rPr>
                    <a:t>출처</a:t>
                  </a:r>
                  <a:r>
                    <a:rPr lang="en-US" altLang="ko-KR" sz="1200" spc="-150" dirty="0">
                      <a:solidFill>
                        <a:srgbClr val="A6A6A6"/>
                      </a:solidFill>
                      <a:latin typeface="나눔스퀘어 ExtraBold"/>
                      <a:ea typeface="나눔스퀘어 ExtraBold"/>
                    </a:rPr>
                    <a:t>-</a:t>
                  </a:r>
                  <a:r>
                    <a:rPr lang="ko-KR" altLang="en-US" sz="1200" spc="-150" dirty="0">
                      <a:solidFill>
                        <a:srgbClr val="A6A6A6"/>
                      </a:solidFill>
                      <a:latin typeface="나눔스퀘어 ExtraBold"/>
                      <a:ea typeface="나눔스퀘어 ExtraBold"/>
                    </a:rPr>
                    <a:t>http://www.joongboo.com/news/articleView.html?idxno=363413729</a:t>
                  </a:r>
                </a:p>
              </p:txBody>
            </p:sp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4897937" y="4970030"/>
                  <a:ext cx="6299999" cy="1104900"/>
                </a:xfrm>
                <a:prstGeom prst="rect">
                  <a:avLst/>
                </a:prstGeom>
              </p:spPr>
            </p:pic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4898641" y="3861588"/>
                  <a:ext cx="6514897" cy="927572"/>
                </a:xfrm>
                <a:prstGeom prst="rect">
                  <a:avLst/>
                </a:prstGeom>
              </p:spPr>
            </p:pic>
          </p:grpSp>
          <p:sp>
            <p:nvSpPr>
              <p:cNvPr id="46" name="직사각형 45"/>
              <p:cNvSpPr/>
              <p:nvPr/>
            </p:nvSpPr>
            <p:spPr>
              <a:xfrm>
                <a:off x="5637806" y="4787269"/>
                <a:ext cx="618292" cy="12305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</a:rPr>
                  <a:t>①</a:t>
                </a:r>
              </a:p>
              <a:p>
                <a:pPr algn="ctr"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algn="ctr"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algn="ctr"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algn="ctr"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</a:rPr>
                  <a:t>②</a:t>
                </a:r>
              </a:p>
              <a:p>
                <a:pPr algn="ctr"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algn="ctr"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  <a:p>
                <a:pPr algn="ctr">
                  <a:defRPr/>
                </a:pPr>
                <a:endParaRPr lang="en-US" altLang="ko-KR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66A44B1-2676-4908-9CBF-E310989687D1}"/>
                </a:ext>
              </a:extLst>
            </p:cNvPr>
            <p:cNvSpPr txBox="1"/>
            <p:nvPr/>
          </p:nvSpPr>
          <p:spPr>
            <a:xfrm>
              <a:off x="4290018" y="1515594"/>
              <a:ext cx="201496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28400" indent="-428400">
                <a:buFont typeface="Wingdings"/>
                <a:buChar char="ü"/>
                <a:defRPr/>
              </a:pPr>
              <a:r>
                <a:rPr lang="ko-KR" altLang="en-US" sz="2000" b="1" spc="-150" dirty="0" err="1">
                  <a:solidFill>
                    <a:srgbClr val="00002F"/>
                  </a:solidFill>
                  <a:latin typeface="나눔스퀘어 ExtraBold"/>
                  <a:ea typeface="나눔스퀘어 ExtraBold"/>
                </a:rPr>
                <a:t>기사발췌</a:t>
              </a:r>
              <a:endParaRPr lang="ko-KR" altLang="en-US" sz="2000" b="1" spc="-150" dirty="0">
                <a:solidFill>
                  <a:srgbClr val="00002F"/>
                </a:solidFill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45FDB46-85A1-4D6C-A50E-24121EB7264B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1)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문제 정의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67468" y="389120"/>
            <a:ext cx="31197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latin typeface="210 맨발의청춘 R"/>
                <a:ea typeface="210 맨발의청춘 R"/>
              </a:rPr>
              <a:t>문제 정의 및 분석목표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1382548" y="1379458"/>
            <a:ext cx="9844960" cy="58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ko-KR" sz="1900" dirty="0">
                <a:solidFill>
                  <a:srgbClr val="404040"/>
                </a:solidFill>
              </a:rPr>
              <a:t>두 가지 상황을 가정하여, 각 </a:t>
            </a:r>
            <a:r>
              <a:rPr lang="ko-KR" altLang="ko-KR" sz="1900" dirty="0" err="1">
                <a:solidFill>
                  <a:srgbClr val="404040"/>
                </a:solidFill>
              </a:rPr>
              <a:t>역별</a:t>
            </a:r>
            <a:r>
              <a:rPr lang="ko-KR" altLang="ko-KR" sz="1900" dirty="0">
                <a:solidFill>
                  <a:srgbClr val="404040"/>
                </a:solidFill>
              </a:rPr>
              <a:t> 시간에 따른 1호선 지하철의 지연여부를 예측하고자 함</a:t>
            </a:r>
          </a:p>
        </p:txBody>
      </p:sp>
      <p:sp>
        <p:nvSpPr>
          <p:cNvPr id="48" name="TextBox 20"/>
          <p:cNvSpPr txBox="1"/>
          <p:nvPr/>
        </p:nvSpPr>
        <p:spPr>
          <a:xfrm>
            <a:off x="1810566" y="2181585"/>
            <a:ext cx="8120182" cy="2265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70000"/>
              </a:lnSpc>
              <a:spcBef>
                <a:spcPts val="1000"/>
              </a:spcBef>
              <a:buAutoNum type="arabicParenR"/>
              <a:defRPr/>
            </a:pPr>
            <a:r>
              <a:rPr lang="ko-KR" altLang="ko-KR" sz="1900" b="1" dirty="0">
                <a:solidFill>
                  <a:srgbClr val="3057B9"/>
                </a:solidFill>
              </a:rPr>
              <a:t>2019년 11월 1일~24일 데이터를 통해 25일~30일의 지연여부 예측</a:t>
            </a:r>
            <a:endParaRPr lang="en-US" altLang="ko-KR" sz="1900" b="1" dirty="0">
              <a:solidFill>
                <a:srgbClr val="3057B9"/>
              </a:solidFill>
            </a:endParaRPr>
          </a:p>
          <a:p>
            <a:pPr marL="457200" indent="-457200">
              <a:lnSpc>
                <a:spcPct val="170000"/>
              </a:lnSpc>
              <a:spcBef>
                <a:spcPts val="1000"/>
              </a:spcBef>
              <a:buFontTx/>
              <a:buAutoNum type="arabicParenR"/>
              <a:defRPr/>
            </a:pPr>
            <a:r>
              <a:rPr lang="ko-KR" altLang="ko-KR" sz="1900" b="1" dirty="0">
                <a:solidFill>
                  <a:srgbClr val="3057B9"/>
                </a:solidFill>
              </a:rPr>
              <a:t>실시간으로 데이터 수집이 가능하여 </a:t>
            </a:r>
            <a:r>
              <a:rPr lang="ko-KR" altLang="ko-KR" sz="1900" b="1" dirty="0" err="1">
                <a:solidFill>
                  <a:srgbClr val="3057B9"/>
                </a:solidFill>
              </a:rPr>
              <a:t>n번째</a:t>
            </a:r>
            <a:r>
              <a:rPr lang="ko-KR" altLang="ko-KR" sz="1900" b="1" dirty="0">
                <a:solidFill>
                  <a:srgbClr val="3057B9"/>
                </a:solidFill>
              </a:rPr>
              <a:t> 전 역의 지연 여부를 알고 있는 상태에서</a:t>
            </a:r>
            <a:r>
              <a:rPr lang="ko-KR" altLang="en-US" sz="1900" b="1" dirty="0">
                <a:solidFill>
                  <a:srgbClr val="3057B9"/>
                </a:solidFill>
              </a:rPr>
              <a:t> </a:t>
            </a:r>
            <a:r>
              <a:rPr lang="ko-KR" altLang="ko-KR" sz="1900" b="1" dirty="0">
                <a:solidFill>
                  <a:srgbClr val="3057B9"/>
                </a:solidFill>
              </a:rPr>
              <a:t>25일~30일의 지연여부 예측 </a:t>
            </a:r>
          </a:p>
          <a:p>
            <a:pPr marL="457200" indent="-457200">
              <a:lnSpc>
                <a:spcPct val="170000"/>
              </a:lnSpc>
              <a:spcBef>
                <a:spcPts val="1000"/>
              </a:spcBef>
              <a:buAutoNum type="arabicParenR"/>
              <a:defRPr/>
            </a:pPr>
            <a:endParaRPr lang="ko-KR" altLang="ko-KR" sz="1900" b="1" dirty="0">
              <a:solidFill>
                <a:srgbClr val="3057B9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1708782" y="4221905"/>
            <a:ext cx="8538482" cy="1930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7620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20"/>
          <p:cNvSpPr txBox="1"/>
          <p:nvPr/>
        </p:nvSpPr>
        <p:spPr>
          <a:xfrm>
            <a:off x="2197021" y="4713409"/>
            <a:ext cx="7431140" cy="12823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900" dirty="0"/>
              <a:t>지연이란 계획시간에 오지않는 것이기 때문에 계획시간에서 </a:t>
            </a:r>
            <a:r>
              <a:rPr lang="en-US" altLang="ko-KR" sz="1900" dirty="0"/>
              <a:t>1</a:t>
            </a:r>
            <a:r>
              <a:rPr lang="ko-KR" altLang="en-US" sz="1900" dirty="0"/>
              <a:t>분이라도 벗어났다면 지연으로 판단함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  <a:endParaRPr lang="en-US" altLang="ko-KR" sz="1900" dirty="0">
              <a:solidFill>
                <a:schemeClr val="tx1"/>
              </a:solidFill>
            </a:endParaRPr>
          </a:p>
          <a:p>
            <a:pPr marL="342900" lvl="0" indent="-342900">
              <a:lnSpc>
                <a:spcPct val="14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900" dirty="0">
                <a:solidFill>
                  <a:schemeClr val="tx1"/>
                </a:solidFill>
              </a:rPr>
              <a:t>해당 역에 열차가 </a:t>
            </a:r>
            <a:r>
              <a:rPr lang="en-US" altLang="ko-KR" sz="1900" dirty="0">
                <a:solidFill>
                  <a:schemeClr val="tx1"/>
                </a:solidFill>
              </a:rPr>
              <a:t>60</a:t>
            </a:r>
            <a:r>
              <a:rPr lang="ko-KR" altLang="en-US" sz="1900" dirty="0">
                <a:solidFill>
                  <a:schemeClr val="tx1"/>
                </a:solidFill>
              </a:rPr>
              <a:t>초 이상 늦게 도착했을 경우를 지연이라고 정의</a:t>
            </a:r>
            <a:endParaRPr lang="en-US" altLang="ko-KR" sz="1900" dirty="0">
              <a:solidFill>
                <a:schemeClr val="tx1"/>
              </a:solidFill>
            </a:endParaRPr>
          </a:p>
        </p:txBody>
      </p:sp>
      <p:sp>
        <p:nvSpPr>
          <p:cNvPr id="52" name="TextBox 20"/>
          <p:cNvSpPr txBox="1"/>
          <p:nvPr/>
        </p:nvSpPr>
        <p:spPr>
          <a:xfrm>
            <a:off x="1756456" y="4214666"/>
            <a:ext cx="2851034" cy="585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320" indent="-271320">
              <a:lnSpc>
                <a:spcPct val="170000"/>
              </a:lnSpc>
              <a:spcBef>
                <a:spcPts val="1000"/>
              </a:spcBef>
              <a:buFont typeface="Wingdings"/>
              <a:buChar char="ü"/>
              <a:defRPr/>
            </a:pPr>
            <a:r>
              <a:rPr lang="ko-KR" altLang="en-US" sz="1900" dirty="0">
                <a:solidFill>
                  <a:srgbClr val="203A7B"/>
                </a:solidFill>
              </a:rPr>
              <a:t>열차의 지연 판단기준</a:t>
            </a:r>
          </a:p>
        </p:txBody>
      </p:sp>
      <p:grpSp>
        <p:nvGrpSpPr>
          <p:cNvPr id="53" name="그룹 4"/>
          <p:cNvGrpSpPr/>
          <p:nvPr/>
        </p:nvGrpSpPr>
        <p:grpSpPr>
          <a:xfrm>
            <a:off x="462920" y="375519"/>
            <a:ext cx="731520" cy="674546"/>
            <a:chOff x="1306200" y="853039"/>
            <a:chExt cx="731520" cy="745477"/>
          </a:xfrm>
        </p:grpSpPr>
        <p:sp>
          <p:nvSpPr>
            <p:cNvPr id="54" name="타원 24"/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25"/>
            <p:cNvSpPr txBox="1"/>
            <p:nvPr/>
          </p:nvSpPr>
          <p:spPr>
            <a:xfrm>
              <a:off x="1409708" y="991121"/>
              <a:ext cx="534662" cy="4974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atin typeface="210 맨발의청춘 B"/>
                  <a:ea typeface="210 맨발의청춘 B"/>
                </a:rPr>
                <a:t>01</a:t>
              </a:r>
              <a:endParaRPr lang="ko-KR" altLang="en-US" sz="2400">
                <a:latin typeface="210 맨발의청춘 B"/>
                <a:ea typeface="210 맨발의청춘 B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0773C1B-F8BA-4092-9BC9-91EA8E605E84}"/>
              </a:ext>
            </a:extLst>
          </p:cNvPr>
          <p:cNvSpPr txBox="1"/>
          <p:nvPr/>
        </p:nvSpPr>
        <p:spPr>
          <a:xfrm>
            <a:off x="1267468" y="998525"/>
            <a:ext cx="1212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목표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67468" y="389120"/>
            <a:ext cx="31197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latin typeface="210 맨발의청춘 R"/>
                <a:ea typeface="210 맨발의청춘 R"/>
              </a:rPr>
              <a:t>문제 정의 및 분석목표</a:t>
            </a:r>
          </a:p>
        </p:txBody>
      </p:sp>
      <p:grpSp>
        <p:nvGrpSpPr>
          <p:cNvPr id="53" name="그룹 4"/>
          <p:cNvGrpSpPr/>
          <p:nvPr/>
        </p:nvGrpSpPr>
        <p:grpSpPr>
          <a:xfrm>
            <a:off x="462920" y="375519"/>
            <a:ext cx="731520" cy="674546"/>
            <a:chOff x="1306200" y="853039"/>
            <a:chExt cx="731520" cy="745477"/>
          </a:xfrm>
        </p:grpSpPr>
        <p:sp>
          <p:nvSpPr>
            <p:cNvPr id="54" name="타원 24"/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25"/>
            <p:cNvSpPr txBox="1"/>
            <p:nvPr/>
          </p:nvSpPr>
          <p:spPr>
            <a:xfrm>
              <a:off x="1409708" y="991118"/>
              <a:ext cx="534662" cy="4974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atin typeface="210 맨발의청춘 B"/>
                  <a:ea typeface="210 맨발의청춘 B"/>
                </a:rPr>
                <a:t>01</a:t>
              </a:r>
              <a:endParaRPr lang="ko-KR" altLang="en-US" sz="2400">
                <a:latin typeface="210 맨발의청춘 B"/>
                <a:ea typeface="210 맨발의청춘 B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359C71B-A391-4E34-B6D9-C9E22F83CB7E}"/>
              </a:ext>
            </a:extLst>
          </p:cNvPr>
          <p:cNvSpPr txBox="1"/>
          <p:nvPr/>
        </p:nvSpPr>
        <p:spPr>
          <a:xfrm>
            <a:off x="1267468" y="998525"/>
            <a:ext cx="2013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분석 프로세스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604B683-3305-4F1F-82C3-AA5F68D91B01}"/>
              </a:ext>
            </a:extLst>
          </p:cNvPr>
          <p:cNvGrpSpPr/>
          <p:nvPr/>
        </p:nvGrpSpPr>
        <p:grpSpPr>
          <a:xfrm>
            <a:off x="1194440" y="2247236"/>
            <a:ext cx="10328797" cy="2958686"/>
            <a:chOff x="1267468" y="2408601"/>
            <a:chExt cx="10328797" cy="295868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B427A377-A993-499C-9942-303108956596}"/>
                </a:ext>
              </a:extLst>
            </p:cNvPr>
            <p:cNvGrpSpPr/>
            <p:nvPr/>
          </p:nvGrpSpPr>
          <p:grpSpPr>
            <a:xfrm>
              <a:off x="1267468" y="2408601"/>
              <a:ext cx="7774881" cy="2958686"/>
              <a:chOff x="3797708" y="1646600"/>
              <a:chExt cx="7774881" cy="295868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3797708" y="2912969"/>
                <a:ext cx="2209846" cy="16923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333000" indent="-333000">
                  <a:buFont typeface="Wingdings"/>
                  <a:buChar char="ü"/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한국철도공사</a:t>
                </a:r>
              </a:p>
              <a:p>
                <a:pPr marL="257040" indent="-257040">
                  <a:buFont typeface="Wingdings"/>
                  <a:buChar char="ü"/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 marL="333000" indent="-333000">
                  <a:buFont typeface="Wingdings"/>
                  <a:buChar char="ü"/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기상청</a:t>
                </a:r>
              </a:p>
              <a:p>
                <a:pPr marL="257040" indent="-257040">
                  <a:buFont typeface="Wingdings"/>
                  <a:buChar char="ü"/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  <a:p>
                <a:pPr marL="333000" indent="-333000">
                  <a:buFont typeface="Wingdings"/>
                  <a:buChar char="ü"/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지하철 노선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478156" y="2936695"/>
                <a:ext cx="2209846" cy="1007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marL="333000" indent="-333000">
                  <a:lnSpc>
                    <a:spcPct val="120000"/>
                  </a:lnSpc>
                  <a:buFont typeface="Wingdings"/>
                  <a:buChar char="ü"/>
                  <a:defRPr/>
                </a:pPr>
                <a:r>
                  <a:rPr lang="ko-KR" altLang="en-US" dirty="0">
                    <a:solidFill>
                      <a:schemeClr val="dk1"/>
                    </a:solidFill>
                  </a:rPr>
                  <a:t>데이터 정리</a:t>
                </a:r>
                <a:endParaRPr lang="en-US" altLang="ko-KR" dirty="0">
                  <a:solidFill>
                    <a:schemeClr val="dk1"/>
                  </a:solidFill>
                </a:endParaRPr>
              </a:p>
              <a:p>
                <a:pPr marL="333000" indent="-333000">
                  <a:lnSpc>
                    <a:spcPct val="120000"/>
                  </a:lnSpc>
                  <a:buFont typeface="Wingdings"/>
                  <a:buChar char="ü"/>
                  <a:defRPr/>
                </a:pPr>
                <a:endParaRPr lang="ko-KR" altLang="en-US" dirty="0">
                  <a:solidFill>
                    <a:schemeClr val="dk1"/>
                  </a:solidFill>
                </a:endParaRPr>
              </a:p>
              <a:p>
                <a:pPr marL="333000" indent="-333000">
                  <a:buFont typeface="Wingdings"/>
                  <a:buChar char="ü"/>
                  <a:defRPr/>
                </a:pPr>
                <a:r>
                  <a:rPr lang="ko-KR" altLang="en-US" dirty="0" err="1">
                    <a:solidFill>
                      <a:schemeClr val="dk1"/>
                    </a:solidFill>
                  </a:rPr>
                  <a:t>결측치</a:t>
                </a:r>
                <a:r>
                  <a:rPr lang="ko-KR" altLang="en-US" dirty="0">
                    <a:solidFill>
                      <a:schemeClr val="dk1"/>
                    </a:solidFill>
                  </a:rPr>
                  <a:t> 제거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9158604" y="2936695"/>
                <a:ext cx="2413985" cy="14790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333000" indent="-333000">
                  <a:buFont typeface="Wingdings"/>
                  <a:buChar char="ü"/>
                  <a:defRPr/>
                </a:pPr>
                <a:r>
                  <a:rPr lang="ko-KR" altLang="en-US" b="1" dirty="0" err="1">
                    <a:solidFill>
                      <a:schemeClr val="dk1"/>
                    </a:solidFill>
                  </a:rPr>
                  <a:t>머신러닝</a:t>
                </a:r>
                <a:endParaRPr lang="en-US" altLang="ko-KR" b="1" dirty="0">
                  <a:solidFill>
                    <a:schemeClr val="dk1"/>
                  </a:solidFill>
                </a:endParaRPr>
              </a:p>
              <a:p>
                <a:pPr marL="333000" indent="-333000">
                  <a:buFont typeface="Wingdings"/>
                  <a:buChar char="ü"/>
                  <a:defRPr/>
                </a:pPr>
                <a:endParaRPr lang="en-US" altLang="ko-KR" b="1" dirty="0">
                  <a:solidFill>
                    <a:schemeClr val="dk1"/>
                  </a:solidFill>
                </a:endParaRPr>
              </a:p>
              <a:p>
                <a:pPr marL="333000" indent="-333000">
                  <a:buFont typeface="Wingdings"/>
                  <a:buChar char="ü"/>
                  <a:defRPr/>
                </a:pPr>
                <a:r>
                  <a:rPr lang="ko-KR" altLang="en-US" b="1" dirty="0">
                    <a:solidFill>
                      <a:schemeClr val="dk1"/>
                    </a:solidFill>
                  </a:rPr>
                  <a:t>딥러닝</a:t>
                </a:r>
                <a:endParaRPr lang="en-US" altLang="ko-KR" b="1" dirty="0">
                  <a:solidFill>
                    <a:schemeClr val="dk1"/>
                  </a:solidFill>
                </a:endParaRPr>
              </a:p>
              <a:p>
                <a:pPr marL="333000" indent="-333000">
                  <a:buFont typeface="Wingdings"/>
                  <a:buChar char="ü"/>
                  <a:defRPr/>
                </a:pPr>
                <a:endParaRPr lang="en-US" altLang="ko-KR" b="1" dirty="0">
                  <a:solidFill>
                    <a:schemeClr val="dk1"/>
                  </a:solidFill>
                </a:endParaRPr>
              </a:p>
              <a:p>
                <a:pPr marL="333000" indent="-333000">
                  <a:buFont typeface="Wingdings"/>
                  <a:buChar char="ü"/>
                  <a:defRPr/>
                </a:pPr>
                <a:r>
                  <a:rPr lang="en-US" altLang="ko-KR" b="1" dirty="0">
                    <a:solidFill>
                      <a:schemeClr val="dk1"/>
                    </a:solidFill>
                  </a:rPr>
                  <a:t>Voting/Stacking</a:t>
                </a:r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>
                <a:off x="5766955" y="2249631"/>
                <a:ext cx="562840" cy="0"/>
              </a:xfrm>
              <a:prstGeom prst="straightConnector1">
                <a:avLst/>
              </a:prstGeom>
              <a:ln w="12700">
                <a:solidFill>
                  <a:srgbClr val="00002F">
                    <a:alpha val="63000"/>
                  </a:srgb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/>
              <p:nvPr/>
            </p:nvCxnSpPr>
            <p:spPr>
              <a:xfrm>
                <a:off x="8363528" y="2223655"/>
                <a:ext cx="562840" cy="0"/>
              </a:xfrm>
              <a:prstGeom prst="straightConnector1">
                <a:avLst/>
              </a:prstGeom>
              <a:ln w="12700">
                <a:solidFill>
                  <a:srgbClr val="00002F">
                    <a:alpha val="63000"/>
                  </a:srgb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타원 24"/>
              <p:cNvSpPr/>
              <p:nvPr/>
            </p:nvSpPr>
            <p:spPr>
              <a:xfrm>
                <a:off x="4006219" y="1646600"/>
                <a:ext cx="1491493" cy="1134092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2" name="TextBox 25"/>
              <p:cNvSpPr txBox="1"/>
              <p:nvPr/>
            </p:nvSpPr>
            <p:spPr>
              <a:xfrm>
                <a:off x="4119250" y="1840792"/>
                <a:ext cx="1267559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2200" dirty="0">
                    <a:latin typeface="210 맨발의청춘 B"/>
                    <a:ea typeface="210 맨발의청춘 B"/>
                  </a:rPr>
                  <a:t>데이터 </a:t>
                </a:r>
                <a:endParaRPr lang="en-US" altLang="ko-KR" sz="2200" dirty="0">
                  <a:latin typeface="210 맨발의청춘 B"/>
                  <a:ea typeface="210 맨발의청춘 B"/>
                </a:endParaRPr>
              </a:p>
              <a:p>
                <a:pPr lvl="0" algn="ctr">
                  <a:defRPr/>
                </a:pPr>
                <a:r>
                  <a:rPr lang="ko-KR" altLang="en-US" sz="2200" dirty="0">
                    <a:latin typeface="210 맨발의청춘 B"/>
                    <a:ea typeface="210 맨발의청춘 B"/>
                  </a:rPr>
                  <a:t>수집</a:t>
                </a:r>
              </a:p>
            </p:txBody>
          </p:sp>
          <p:sp>
            <p:nvSpPr>
              <p:cNvPr id="73" name="타원 24"/>
              <p:cNvSpPr/>
              <p:nvPr/>
            </p:nvSpPr>
            <p:spPr>
              <a:xfrm>
                <a:off x="6610800" y="1647004"/>
                <a:ext cx="1491493" cy="1134092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4" name="TextBox 25"/>
              <p:cNvSpPr txBox="1"/>
              <p:nvPr/>
            </p:nvSpPr>
            <p:spPr>
              <a:xfrm>
                <a:off x="6695256" y="1997649"/>
                <a:ext cx="1318223" cy="419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2200">
                    <a:latin typeface="210 맨발의청춘 B"/>
                    <a:ea typeface="210 맨발의청춘 B"/>
                  </a:rPr>
                  <a:t>전처리</a:t>
                </a:r>
              </a:p>
            </p:txBody>
          </p:sp>
          <p:sp>
            <p:nvSpPr>
              <p:cNvPr id="75" name="타원 24"/>
              <p:cNvSpPr/>
              <p:nvPr/>
            </p:nvSpPr>
            <p:spPr>
              <a:xfrm>
                <a:off x="9164716" y="1657543"/>
                <a:ext cx="1491493" cy="1134092"/>
              </a:xfrm>
              <a:prstGeom prst="ellipse">
                <a:avLst/>
              </a:prstGeom>
              <a:solidFill>
                <a:schemeClr val="bg1"/>
              </a:solidFill>
              <a:ln w="114300"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6" name="TextBox 25"/>
              <p:cNvSpPr txBox="1"/>
              <p:nvPr/>
            </p:nvSpPr>
            <p:spPr>
              <a:xfrm>
                <a:off x="9371983" y="2015078"/>
                <a:ext cx="1085165" cy="421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2200" dirty="0">
                    <a:latin typeface="210 맨발의청춘 B"/>
                    <a:ea typeface="210 맨발의청춘 B"/>
                  </a:rPr>
                  <a:t>분석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C3E3C76C-9865-4ED0-BD58-1177DEFE48A2}"/>
                </a:ext>
              </a:extLst>
            </p:cNvPr>
            <p:cNvSpPr/>
            <p:nvPr/>
          </p:nvSpPr>
          <p:spPr>
            <a:xfrm>
              <a:off x="9182280" y="3687753"/>
              <a:ext cx="2413985" cy="370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33000" indent="-333000">
                <a:buFont typeface="Wingdings"/>
                <a:buChar char="ü"/>
                <a:defRPr/>
              </a:pPr>
              <a:r>
                <a:rPr lang="ko-KR" altLang="en-US" b="1">
                  <a:solidFill>
                    <a:schemeClr val="dk1"/>
                  </a:solidFill>
                </a:rPr>
                <a:t>정확도 측정</a:t>
              </a:r>
              <a:endParaRPr lang="en-US" altLang="ko-KR" b="1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xmlns="" id="{16D312E0-4815-4E6E-A783-ECC46EE8A682}"/>
                </a:ext>
              </a:extLst>
            </p:cNvPr>
            <p:cNvCxnSpPr/>
            <p:nvPr/>
          </p:nvCxnSpPr>
          <p:spPr>
            <a:xfrm>
              <a:off x="8387204" y="2974713"/>
              <a:ext cx="562840" cy="0"/>
            </a:xfrm>
            <a:prstGeom prst="straightConnector1">
              <a:avLst/>
            </a:prstGeom>
            <a:ln w="12700">
              <a:solidFill>
                <a:srgbClr val="00002F">
                  <a:alpha val="63000"/>
                </a:srgb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4">
              <a:extLst>
                <a:ext uri="{FF2B5EF4-FFF2-40B4-BE49-F238E27FC236}">
                  <a16:creationId xmlns:a16="http://schemas.microsoft.com/office/drawing/2014/main" xmlns="" id="{6462DB83-E5C5-4944-AEB2-D40D1F4540A9}"/>
                </a:ext>
              </a:extLst>
            </p:cNvPr>
            <p:cNvSpPr/>
            <p:nvPr/>
          </p:nvSpPr>
          <p:spPr>
            <a:xfrm>
              <a:off x="9188392" y="2408601"/>
              <a:ext cx="1491493" cy="1134092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203A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xmlns="" id="{6D4B91CD-6916-4603-95DA-78B9487EF527}"/>
                </a:ext>
              </a:extLst>
            </p:cNvPr>
            <p:cNvSpPr txBox="1"/>
            <p:nvPr/>
          </p:nvSpPr>
          <p:spPr>
            <a:xfrm>
              <a:off x="9391555" y="2758029"/>
              <a:ext cx="108516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200" dirty="0">
                  <a:latin typeface="210 맨발의청춘 B"/>
                  <a:ea typeface="210 맨발의청춘 B"/>
                </a:rPr>
                <a:t>평가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920" y="413619"/>
            <a:ext cx="731520" cy="674546"/>
            <a:chOff x="1306200" y="853039"/>
            <a:chExt cx="731520" cy="745477"/>
          </a:xfrm>
        </p:grpSpPr>
        <p:sp>
          <p:nvSpPr>
            <p:cNvPr id="25" name="타원 24"/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9708" y="981630"/>
              <a:ext cx="534662" cy="49642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atin typeface="210 맨발의청춘 B"/>
                  <a:ea typeface="210 맨발의청춘 B"/>
                </a:rPr>
                <a:t>02</a:t>
              </a:r>
              <a:endParaRPr lang="ko-KR" altLang="en-US" sz="2400">
                <a:latin typeface="210 맨발의청춘 B"/>
                <a:ea typeface="210 맨발의청춘 B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67468" y="389120"/>
            <a:ext cx="31197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수집 및 전처리</a:t>
            </a:r>
          </a:p>
        </p:txBody>
      </p:sp>
      <p:graphicFrame>
        <p:nvGraphicFramePr>
          <p:cNvPr id="28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2913180"/>
              </p:ext>
            </p:extLst>
          </p:nvPr>
        </p:nvGraphicFramePr>
        <p:xfrm>
          <a:off x="398929" y="1376832"/>
          <a:ext cx="11394050" cy="4405207"/>
        </p:xfrm>
        <a:graphic>
          <a:graphicData uri="http://schemas.openxmlformats.org/drawingml/2006/table">
            <a:tbl>
              <a:tblPr firstRow="1" bandRow="1"/>
              <a:tblGrid>
                <a:gridCol w="21433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0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60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spc="0">
                          <a:solidFill>
                            <a:srgbClr val="808080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제공처</a:t>
                      </a:r>
                      <a:endParaRPr lang="ko-KR" altLang="en-US" sz="2000" spc="0">
                        <a:solidFill>
                          <a:srgbClr val="80808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spc="0">
                          <a:solidFill>
                            <a:srgbClr val="808080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상세정보</a:t>
                      </a:r>
                      <a:endParaRPr lang="ko-KR" altLang="en-US" sz="2000" spc="0">
                        <a:solidFill>
                          <a:srgbClr val="80808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891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pc="0">
                          <a:solidFill>
                            <a:srgbClr val="595959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한국철도공사</a:t>
                      </a:r>
                      <a:endParaRPr lang="ko-KR" altLang="en-US" spc="0">
                        <a:solidFill>
                          <a:srgbClr val="595959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57040" indent="-257040">
                        <a:lnSpc>
                          <a:spcPct val="14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altLang="ko-KR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11</a:t>
                      </a:r>
                      <a:r>
                        <a:rPr lang="ko-KR" altLang="en-US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월 한달 간 </a:t>
                      </a:r>
                      <a:r>
                        <a:rPr lang="en-US" altLang="ko-KR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</a:t>
                      </a:r>
                      <a:r>
                        <a:rPr lang="ko-KR" altLang="en-US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호선 열차의 계획 </a:t>
                      </a:r>
                      <a:r>
                        <a:rPr lang="en-US" altLang="ko-KR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/</a:t>
                      </a:r>
                      <a:r>
                        <a:rPr lang="ko-KR" altLang="en-US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실제 출도착 정보</a:t>
                      </a:r>
                      <a:endParaRPr lang="ko-KR" altLang="en-US" sz="1600" b="1" spc="0">
                        <a:solidFill>
                          <a:srgbClr val="203A7B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  <a:p>
                      <a:pPr marL="0" indent="0">
                        <a:lnSpc>
                          <a:spcPct val="14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  운행일자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요일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열차번호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역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출도착구분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계획도착일시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실제도착일시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계획출발일시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실제출발일시</a:t>
                      </a:r>
                    </a:p>
                    <a:p>
                      <a:pPr>
                        <a:buFont typeface="Arial"/>
                        <a:buNone/>
                        <a:defRPr/>
                      </a:pPr>
                      <a:r>
                        <a:rPr lang="ko-KR" altLang="en-US" sz="1400" spc="0">
                          <a:noFill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ㅎㄹㅎㄹ</a:t>
                      </a:r>
                      <a:endParaRPr lang="ko-KR" altLang="en-US" sz="1600" b="0" spc="0">
                        <a:solidFill>
                          <a:schemeClr val="dk1"/>
                        </a:solidFill>
                        <a:latin typeface="210 맨발의청춘 L"/>
                        <a:ea typeface="210 맨발의청춘 L"/>
                        <a:cs typeface="210 맨발의청춘 L"/>
                        <a:sym typeface="210 맨발의청춘 L"/>
                      </a:endParaRPr>
                    </a:p>
                    <a:p>
                      <a:pPr marL="257040" indent="-257040">
                        <a:lnSpc>
                          <a:spcPct val="14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일 별 시간에 따른 승하차 인원수</a:t>
                      </a:r>
                      <a:endParaRPr lang="ko-KR" altLang="en-US" sz="1600" b="1" spc="0">
                        <a:solidFill>
                          <a:schemeClr val="dk1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  <a:p>
                      <a:pPr marL="0" indent="0">
                        <a:lnSpc>
                          <a:spcPct val="14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60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   운행일자</a:t>
                      </a:r>
                      <a:r>
                        <a:rPr lang="en-US" altLang="ko-KR" sz="160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역</a:t>
                      </a:r>
                      <a:r>
                        <a:rPr lang="en-US" altLang="ko-KR" sz="160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승차인원</a:t>
                      </a:r>
                      <a:r>
                        <a:rPr lang="en-US" altLang="ko-KR" sz="160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spc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하차인원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8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pc="0">
                          <a:solidFill>
                            <a:srgbClr val="595959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기상청</a:t>
                      </a:r>
                      <a:endParaRPr lang="ko-KR" altLang="en-US" spc="0">
                        <a:solidFill>
                          <a:srgbClr val="595959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57040" indent="-257040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altLang="ko-KR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2018/2019</a:t>
                      </a:r>
                      <a:r>
                        <a:rPr lang="ko-KR" altLang="en-US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년 </a:t>
                      </a:r>
                      <a:r>
                        <a:rPr lang="en-US" altLang="ko-KR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11</a:t>
                      </a:r>
                      <a:r>
                        <a:rPr lang="ko-KR" altLang="en-US" sz="1600" b="1" spc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월 날씨</a:t>
                      </a:r>
                      <a:endParaRPr lang="ko-KR" altLang="en-US" sz="1600" b="1" spc="0">
                        <a:solidFill>
                          <a:schemeClr val="dk1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   기온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(°C),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풍속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(m/s),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풍향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(16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방위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습도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(%),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증기압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(hPa),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이슬점온도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(°C),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현지기압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(hPa), </a:t>
                      </a:r>
                      <a:endParaRPr lang="ko-KR" altLang="en-US" sz="1600" b="0" spc="0">
                        <a:solidFill>
                          <a:schemeClr val="dk1"/>
                        </a:solidFill>
                        <a:effectLst/>
                        <a:latin typeface="210 맨발의청춘 L"/>
                        <a:ea typeface="210 맨발의청춘 L"/>
                        <a:cs typeface="210 맨발의청춘 L"/>
                        <a:sym typeface="210 맨발의청춘 L"/>
                      </a:endParaRPr>
                    </a:p>
                    <a:p>
                      <a:pPr marL="0" indent="0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   해면기압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(hPa),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전운량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(10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분위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중하층운량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(10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분위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시정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(10m), </a:t>
                      </a:r>
                      <a:r>
                        <a:rPr lang="ko-KR" altLang="en-US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지면온도</a:t>
                      </a:r>
                      <a:r>
                        <a:rPr lang="en-US" altLang="ko-KR" sz="1600" b="0" spc="0">
                          <a:solidFill>
                            <a:schemeClr val="dk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(°C)</a:t>
                      </a:r>
                      <a:endParaRPr lang="en-US" altLang="ko-KR" sz="1600" b="0" spc="0">
                        <a:solidFill>
                          <a:schemeClr val="dk1"/>
                        </a:solidFill>
                        <a:latin typeface="210 맨발의청춘 L"/>
                        <a:ea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12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pc="0" dirty="0">
                          <a:solidFill>
                            <a:srgbClr val="595959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지하철 노선도</a:t>
                      </a:r>
                      <a:endParaRPr lang="ko-KR" altLang="en-US" spc="0" dirty="0">
                        <a:solidFill>
                          <a:srgbClr val="595959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2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altLang="ko-KR" sz="1600" spc="0" dirty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</a:t>
                      </a:r>
                      <a:r>
                        <a:rPr lang="ko-KR" altLang="en-US" sz="1600" b="1" spc="0" dirty="0">
                          <a:solidFill>
                            <a:srgbClr val="203A7B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호선 환승역 수</a:t>
                      </a:r>
                      <a:endParaRPr lang="ko-KR" altLang="en-US" sz="1600" b="1" spc="0" dirty="0">
                        <a:solidFill>
                          <a:schemeClr val="dk1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600" spc="0" dirty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    역</a:t>
                      </a:r>
                      <a:r>
                        <a:rPr lang="en-US" altLang="ko-KR" sz="1600" spc="0" dirty="0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, </a:t>
                      </a:r>
                      <a:r>
                        <a:rPr lang="ko-KR" altLang="en-US" sz="1600" spc="0" dirty="0" err="1">
                          <a:solidFill>
                            <a:schemeClr val="dk1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환승가능수</a:t>
                      </a:r>
                      <a:endParaRPr lang="ko-KR" altLang="en-US" sz="1600" spc="0" dirty="0">
                        <a:solidFill>
                          <a:schemeClr val="dk1"/>
                        </a:solidFill>
                        <a:latin typeface="210 맨발의청춘 L"/>
                        <a:ea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9" name="TextBox 12"/>
          <p:cNvSpPr txBox="1"/>
          <p:nvPr/>
        </p:nvSpPr>
        <p:spPr>
          <a:xfrm>
            <a:off x="518183" y="5925303"/>
            <a:ext cx="11178743" cy="98794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28480" lvl="0" indent="-228480">
              <a:lnSpc>
                <a:spcPct val="130000"/>
              </a:lnSpc>
              <a:buFont typeface="Wingdings"/>
              <a:buChar char="ü"/>
              <a:defRPr/>
            </a:pPr>
            <a:r>
              <a:rPr lang="en-US" altLang="ko-KR" sz="1600">
                <a:solidFill>
                  <a:schemeClr val="tx1"/>
                </a:solidFill>
                <a:latin typeface="210 맨발의청춘 L"/>
                <a:ea typeface="210 맨발의청춘 L"/>
                <a:cs typeface="210 맨발의청춘 L"/>
                <a:sym typeface="210 맨발의청춘 L"/>
              </a:rPr>
              <a:t>1</a:t>
            </a:r>
            <a:r>
              <a:rPr lang="ko-KR" altLang="en-US" sz="1600">
                <a:solidFill>
                  <a:schemeClr val="tx1"/>
                </a:solidFill>
                <a:latin typeface="210 맨발의청춘 L"/>
                <a:ea typeface="210 맨발의청춘 L"/>
                <a:cs typeface="210 맨발의청춘 L"/>
                <a:sym typeface="210 맨발의청춘 L"/>
              </a:rPr>
              <a:t>호선 열차시간표에 따른 열차기종, 연식, 고장횟수, 고장난 날짜 정보와 기관사 스케줄(기관사명, 날짜와 시간, 승차한 역, 하차한 역, 운행한 행) 정보를 요구했으나 한국철도공사의 내규로 인해 거절됨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A23BDCC-75DB-4743-9736-15FF41F448DB}"/>
              </a:ext>
            </a:extLst>
          </p:cNvPr>
          <p:cNvSpPr txBox="1"/>
          <p:nvPr/>
        </p:nvSpPr>
        <p:spPr>
          <a:xfrm>
            <a:off x="1267468" y="998525"/>
            <a:ext cx="14029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1)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데이터 수집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920" y="413619"/>
            <a:ext cx="731520" cy="674546"/>
            <a:chOff x="1306200" y="853039"/>
            <a:chExt cx="731520" cy="745477"/>
          </a:xfrm>
        </p:grpSpPr>
        <p:sp>
          <p:nvSpPr>
            <p:cNvPr id="25" name="타원 24"/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9708" y="981630"/>
              <a:ext cx="534662" cy="49642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atin typeface="210 맨발의청춘 B"/>
                  <a:ea typeface="210 맨발의청춘 B"/>
                </a:rPr>
                <a:t>02</a:t>
              </a:r>
              <a:endParaRPr lang="ko-KR" altLang="en-US" sz="2400">
                <a:latin typeface="210 맨발의청춘 B"/>
                <a:ea typeface="210 맨발의청춘 B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67468" y="389120"/>
            <a:ext cx="31197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수집 및 전처리</a:t>
            </a:r>
          </a:p>
        </p:txBody>
      </p:sp>
      <p:graphicFrame>
        <p:nvGraphicFramePr>
          <p:cNvPr id="28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7547550"/>
              </p:ext>
            </p:extLst>
          </p:nvPr>
        </p:nvGraphicFramePr>
        <p:xfrm>
          <a:off x="398975" y="1355183"/>
          <a:ext cx="11394050" cy="5123333"/>
        </p:xfrm>
        <a:graphic>
          <a:graphicData uri="http://schemas.openxmlformats.org/drawingml/2006/table">
            <a:tbl>
              <a:tblPr firstRow="1" bandRow="1"/>
              <a:tblGrid>
                <a:gridCol w="1557426">
                  <a:extLst>
                    <a:ext uri="{9D8B030D-6E8A-4147-A177-3AD203B41FA5}">
                      <a16:colId xmlns:a16="http://schemas.microsoft.com/office/drawing/2014/main" xmlns="" val="3103988328"/>
                    </a:ext>
                  </a:extLst>
                </a:gridCol>
                <a:gridCol w="1557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6534">
                  <a:extLst>
                    <a:ext uri="{9D8B030D-6E8A-4147-A177-3AD203B41FA5}">
                      <a16:colId xmlns:a16="http://schemas.microsoft.com/office/drawing/2014/main" xmlns="" val="1864162589"/>
                    </a:ext>
                  </a:extLst>
                </a:gridCol>
                <a:gridCol w="6092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67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spc="0" dirty="0">
                          <a:solidFill>
                            <a:schemeClr val="tx1"/>
                          </a:solidFill>
                          <a:latin typeface="210 맨발의청춘 L"/>
                          <a:cs typeface="210 맨발의청춘 L"/>
                          <a:sym typeface="210 맨발의청춘 L"/>
                        </a:rPr>
                        <a:t>방법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000" spc="0" dirty="0">
                          <a:solidFill>
                            <a:schemeClr val="tx1"/>
                          </a:solidFill>
                          <a:latin typeface="210 맨발의청춘 L"/>
                          <a:cs typeface="210 맨발의청춘 L"/>
                          <a:sym typeface="210 맨발의청춘 L"/>
                        </a:rPr>
                        <a:t>변수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D9D9D9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파생변수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2000" dirty="0"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정의</a:t>
                      </a:r>
                      <a:endParaRPr lang="ko-KR" altLang="en-US" sz="2000" dirty="0">
                        <a:effectLst/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8193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cs typeface="210 맨발의청춘 L"/>
                          <a:sym typeface="210 맨발의청춘 L"/>
                        </a:rPr>
                        <a:t>방법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cs typeface="210 맨발의청춘 L"/>
                          <a:sym typeface="210 맨발의청춘 L"/>
                        </a:rPr>
                        <a:t>1,2</a:t>
                      </a:r>
                      <a:endParaRPr lang="ko-KR" altLang="en-US" sz="1800" dirty="0">
                        <a:solidFill>
                          <a:srgbClr val="404040"/>
                        </a:solidFill>
                        <a:effectLst/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cs typeface="210 맨발의청춘 L"/>
                          <a:sym typeface="210 맨발의청춘 L"/>
                        </a:rPr>
                        <a:t>종속변수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>
                          <a:solidFill>
                            <a:srgbClr val="404040"/>
                          </a:solidFill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210 맨발의청춘 L"/>
                          <a:sym typeface="210 맨발의청춘 L"/>
                        </a:rPr>
                        <a:t>지연여부</a:t>
                      </a: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실제도착시간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–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계획도착시간≥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이면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아니면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0</a:t>
                      </a:r>
                      <a:endParaRPr lang="en-US" altLang="ko-KR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8255324"/>
                  </a:ext>
                </a:extLst>
              </a:tr>
              <a:tr h="428193">
                <a:tc rowSpan="6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cs typeface="210 맨발의청춘 L"/>
                          <a:sym typeface="210 맨발의청춘 L"/>
                        </a:rPr>
                        <a:t>방법 </a:t>
                      </a:r>
                      <a:r>
                        <a:rPr lang="en-US" altLang="ko-KR" sz="18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cs typeface="210 맨발의청춘 L"/>
                          <a:sym typeface="210 맨발의청춘 L"/>
                        </a:rPr>
                        <a:t>1</a:t>
                      </a:r>
                      <a:endParaRPr lang="ko-KR" altLang="en-US" sz="1800" dirty="0">
                        <a:solidFill>
                          <a:srgbClr val="404040"/>
                        </a:solidFill>
                        <a:effectLst/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8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독립변수</a:t>
                      </a:r>
                      <a:endParaRPr lang="ko-KR" altLang="en-US" sz="1800" dirty="0">
                        <a:solidFill>
                          <a:srgbClr val="404040"/>
                        </a:solidFill>
                        <a:effectLst/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210 맨발의청춘 L"/>
                          <a:sym typeface="210 맨발의청춘 L"/>
                        </a:rPr>
                        <a:t>급행여부</a:t>
                      </a:r>
                      <a:endParaRPr lang="ko-KR" altLang="en-US" sz="1500" dirty="0">
                        <a:solidFill>
                          <a:srgbClr val="404040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 err="1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출도착구분을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기준으로 분리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ea typeface="210 맨발의청춘 L"/>
                          <a:cs typeface="210 맨발의청춘 L"/>
                          <a:sym typeface="210 맨발의청춘 L"/>
                        </a:rPr>
                        <a:t/>
                      </a:r>
                      <a:b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ea typeface="210 맨발의청춘 L"/>
                          <a:cs typeface="210 맨발의청춘 L"/>
                          <a:sym typeface="210 맨발의청춘 L"/>
                        </a:rPr>
                      </a:b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통과인 부분이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보다 큰 경우를 급행으로 판단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 err="1">
                          <a:solidFill>
                            <a:srgbClr val="40404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210 맨발의청춘 L"/>
                          <a:sym typeface="210 맨발의청춘 L"/>
                        </a:rPr>
                        <a:t>출발행</a:t>
                      </a:r>
                      <a:endParaRPr lang="ko-KR" altLang="en-US" sz="1500" dirty="0">
                        <a:solidFill>
                          <a:srgbClr val="40404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시발에 해당하는 역을 운행일자와 열차번호에 맞춰 </a:t>
                      </a:r>
                      <a:r>
                        <a:rPr lang="ko-KR" altLang="en-US" sz="1400" dirty="0" err="1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채워넣음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263040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 err="1">
                          <a:solidFill>
                            <a:srgbClr val="40404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210 맨발의청춘 L"/>
                          <a:sym typeface="210 맨발의청춘 L"/>
                        </a:rPr>
                        <a:t>종착행</a:t>
                      </a:r>
                      <a:endParaRPr lang="ko-KR" altLang="en-US" sz="1500" dirty="0">
                        <a:solidFill>
                          <a:srgbClr val="40404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종착에 해당하는 역을 운행일자와 열차번호에 맞춰 </a:t>
                      </a:r>
                      <a:r>
                        <a:rPr lang="ko-KR" altLang="en-US" sz="1400" dirty="0" err="1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채워넣음</a:t>
                      </a:r>
                      <a:endParaRPr lang="ko-KR" altLang="en-US" sz="1400" dirty="0">
                        <a:solidFill>
                          <a:srgbClr val="404040"/>
                        </a:solidFill>
                        <a:effectLst/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8178368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210 맨발의청춘 L"/>
                          <a:sym typeface="210 맨발의청춘 L"/>
                        </a:rPr>
                        <a:t>방향</a:t>
                      </a:r>
                      <a:endParaRPr lang="ko-KR" altLang="en-US" sz="1500" dirty="0">
                        <a:solidFill>
                          <a:srgbClr val="404040"/>
                        </a:solidFill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상행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하행으로 분류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6131365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 err="1">
                          <a:solidFill>
                            <a:srgbClr val="40404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210 맨발의청춘 L"/>
                          <a:sym typeface="210 맨발의청춘 L"/>
                        </a:rPr>
                        <a:t>역간소요시간</a:t>
                      </a:r>
                      <a:endParaRPr lang="ko-KR" altLang="en-US" sz="1500" dirty="0">
                        <a:solidFill>
                          <a:srgbClr val="404040"/>
                        </a:solidFill>
                        <a:effectLst/>
                        <a:latin typeface="210 맨발의청춘 L" panose="02020603020101020101" pitchFamily="18" charset="-127"/>
                        <a:ea typeface="210 맨발의청춘 L" panose="02020603020101020101" pitchFamily="18" charset="-127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현역의 계획도전일시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이전역의 </a:t>
                      </a:r>
                      <a:r>
                        <a:rPr lang="ko-KR" altLang="en-US" sz="1400" dirty="0" err="1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계획출발일시</a:t>
                      </a:r>
                      <a:endParaRPr lang="ko-KR" altLang="en-US" sz="1400" dirty="0">
                        <a:solidFill>
                          <a:srgbClr val="404040"/>
                        </a:solidFill>
                        <a:effectLst/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5009986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 panose="02020603020101020101" pitchFamily="18" charset="-127"/>
                          <a:ea typeface="210 맨발의청춘 L" panose="02020603020101020101" pitchFamily="18" charset="-127"/>
                          <a:cs typeface="210 맨발의청춘 L"/>
                          <a:sym typeface="210 맨발의청춘 L"/>
                        </a:rPr>
                        <a:t>누적소요시간</a:t>
                      </a: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 err="1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출도착구분을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 기준으로 분리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ea typeface="210 맨발의청춘 L"/>
                          <a:cs typeface="210 맨발의청춘 L"/>
                          <a:sym typeface="210 맨발의청춘 L"/>
                        </a:rPr>
                        <a:t/>
                      </a:r>
                      <a:b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ea typeface="210 맨발의청춘 L"/>
                          <a:cs typeface="210 맨발의청춘 L"/>
                          <a:sym typeface="210 맨발의청춘 L"/>
                        </a:rPr>
                      </a:b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통과인 부분이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보다 큰 경우를 급행으로 판단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2796580"/>
                  </a:ext>
                </a:extLst>
              </a:tr>
              <a:tr h="428193"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pc="0" dirty="0">
                          <a:solidFill>
                            <a:srgbClr val="404040"/>
                          </a:solidFill>
                          <a:latin typeface="210 맨발의청춘 L"/>
                          <a:cs typeface="210 맨발의청춘 L"/>
                          <a:sym typeface="210 맨발의청춘 L"/>
                        </a:rPr>
                        <a:t>방법</a:t>
                      </a:r>
                      <a:r>
                        <a:rPr lang="en-US" altLang="ko-KR" spc="0" dirty="0">
                          <a:solidFill>
                            <a:srgbClr val="404040"/>
                          </a:solidFill>
                          <a:latin typeface="210 맨발의청춘 L"/>
                          <a:cs typeface="210 맨발의청춘 L"/>
                          <a:sym typeface="210 맨발의청춘 L"/>
                        </a:rPr>
                        <a:t>2</a:t>
                      </a:r>
                      <a:endParaRPr lang="ko-KR" altLang="en-US" spc="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rgbClr val="EFEF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pc="0" dirty="0">
                          <a:solidFill>
                            <a:srgbClr val="404040"/>
                          </a:solidFill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독립변수</a:t>
                      </a:r>
                      <a:endParaRPr lang="ko-KR" altLang="en-US" spc="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요일</a:t>
                      </a:r>
                      <a:r>
                        <a:rPr lang="en-US" altLang="ko-KR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</a:t>
                      </a:r>
                      <a:endParaRPr lang="en-US" altLang="ko-KR" sz="15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화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', '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수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', '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목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', '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금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' 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이면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1 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아니면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0</a:t>
                      </a:r>
                      <a:endParaRPr lang="en-US" altLang="ko-KR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번째전역</a:t>
                      </a:r>
                      <a:r>
                        <a:rPr lang="en-US" altLang="ko-KR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_</a:t>
                      </a: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지연여부</a:t>
                      </a:r>
                      <a:endParaRPr lang="ko-KR" altLang="en-US" sz="15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해당 열차가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번째 전 역에 지연도착을 했는지 여부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4167094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역정체여부</a:t>
                      </a:r>
                      <a:endParaRPr lang="ko-KR" altLang="en-US" sz="15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해당 역에 </a:t>
                      </a:r>
                      <a:r>
                        <a:rPr lang="en-US" altLang="ko-KR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번째 전 열차가 지연도착을 했는지 여부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8220049"/>
                  </a:ext>
                </a:extLst>
              </a:tr>
              <a:tr h="428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역</a:t>
                      </a:r>
                      <a:r>
                        <a:rPr lang="en-US" altLang="ko-KR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_</a:t>
                      </a: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시간</a:t>
                      </a:r>
                      <a:r>
                        <a:rPr lang="en-US" altLang="ko-KR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_</a:t>
                      </a:r>
                      <a:r>
                        <a:rPr lang="ko-KR" altLang="en-US" sz="15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실지연가중치</a:t>
                      </a:r>
                      <a:endParaRPr lang="ko-KR" altLang="en-US" sz="15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1400" dirty="0">
                          <a:solidFill>
                            <a:srgbClr val="404040"/>
                          </a:solidFill>
                          <a:effectLst/>
                          <a:latin typeface="210 맨발의청춘 L"/>
                          <a:ea typeface="210 맨발의청춘 L"/>
                          <a:cs typeface="210 맨발의청춘 L"/>
                          <a:sym typeface="210 맨발의청춘 L"/>
                        </a:rPr>
                        <a:t>바로 전역과 해당 역까지 열차가 실제로 달린 시간</a:t>
                      </a:r>
                      <a:endParaRPr lang="ko-KR" altLang="en-US" sz="1400" dirty="0">
                        <a:solidFill>
                          <a:srgbClr val="404040"/>
                        </a:solidFill>
                        <a:latin typeface="210 맨발의청춘 L"/>
                        <a:cs typeface="210 맨발의청춘 L"/>
                        <a:sym typeface="210 맨발의청춘 L"/>
                      </a:endParaRPr>
                    </a:p>
                  </a:txBody>
                  <a:tcPr marL="7468" marR="7468" marT="4979" marB="4979" anchor="ctr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08259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543F11-50AB-4497-9C86-81CAE2E6F6DE}"/>
              </a:ext>
            </a:extLst>
          </p:cNvPr>
          <p:cNvSpPr txBox="1"/>
          <p:nvPr/>
        </p:nvSpPr>
        <p:spPr>
          <a:xfrm>
            <a:off x="1267468" y="998525"/>
            <a:ext cx="15937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2)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파생변수 생성</a:t>
            </a:r>
          </a:p>
        </p:txBody>
      </p:sp>
    </p:spTree>
    <p:extLst>
      <p:ext uri="{BB962C8B-B14F-4D97-AF65-F5344CB8AC3E}">
        <p14:creationId xmlns:p14="http://schemas.microsoft.com/office/powerpoint/2010/main" xmlns="" val="410383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64267"/>
            <a:ext cx="12192000" cy="3704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2920" y="413619"/>
            <a:ext cx="731520" cy="674546"/>
            <a:chOff x="1306200" y="853039"/>
            <a:chExt cx="731520" cy="745477"/>
          </a:xfrm>
        </p:grpSpPr>
        <p:sp>
          <p:nvSpPr>
            <p:cNvPr id="25" name="타원 24"/>
            <p:cNvSpPr/>
            <p:nvPr/>
          </p:nvSpPr>
          <p:spPr>
            <a:xfrm>
              <a:off x="1306200" y="853039"/>
              <a:ext cx="731520" cy="745477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09708" y="981630"/>
              <a:ext cx="534662" cy="49642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400">
                  <a:latin typeface="210 맨발의청춘 B"/>
                  <a:ea typeface="210 맨발의청춘 B"/>
                </a:rPr>
                <a:t>02</a:t>
              </a:r>
              <a:endParaRPr lang="ko-KR" altLang="en-US" sz="2400">
                <a:latin typeface="210 맨발의청춘 B"/>
                <a:ea typeface="210 맨발의청춘 B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67468" y="389120"/>
            <a:ext cx="3119747" cy="637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bg1"/>
                </a:solidFill>
                <a:latin typeface="210 맨발의청춘 R"/>
                <a:ea typeface="210 맨발의청춘 R"/>
              </a:rPr>
              <a:t>데이터 수집 및 전처리</a:t>
            </a: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xmlns="" id="{9E482036-9ECD-4D09-8ECA-ABB53E11C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386201670"/>
              </p:ext>
            </p:extLst>
          </p:nvPr>
        </p:nvGraphicFramePr>
        <p:xfrm>
          <a:off x="191994" y="423641"/>
          <a:ext cx="11808012" cy="617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AFBD7F-CF1B-4AA8-996E-A42658CBDF33}"/>
              </a:ext>
            </a:extLst>
          </p:cNvPr>
          <p:cNvSpPr txBox="1"/>
          <p:nvPr/>
        </p:nvSpPr>
        <p:spPr>
          <a:xfrm>
            <a:off x="1267468" y="998525"/>
            <a:ext cx="2013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3) 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데이터 </a:t>
            </a:r>
            <a:r>
              <a:rPr lang="ko-KR" altLang="en-US" spc="-150" dirty="0" err="1">
                <a:solidFill>
                  <a:srgbClr val="00002F"/>
                </a:solidFill>
                <a:latin typeface="나눔스퀘어 ExtraBold"/>
                <a:ea typeface="나눔스퀘어 ExtraBold"/>
              </a:rPr>
              <a:t>전처리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/>
                <a:ea typeface="나눔스퀘어 ExtraBold"/>
              </a:rPr>
              <a:t> 과정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210 맨발의청춘 R"/>
        <a:cs typeface=""/>
      </a:majorFont>
      <a:minorFont>
        <a:latin typeface="맑은 고딕"/>
        <a:ea typeface="나눔스퀘어라운드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1016</Words>
  <Application>Microsoft Office PowerPoint</Application>
  <PresentationFormat>사용자 지정</PresentationFormat>
  <Paragraphs>255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Arial</vt:lpstr>
      <vt:lpstr>맑은 고딕</vt:lpstr>
      <vt:lpstr>나눔스퀘어라운드 ExtraBold</vt:lpstr>
      <vt:lpstr>210 맨발의청춘 B</vt:lpstr>
      <vt:lpstr>210 맨발의청춘 L</vt:lpstr>
      <vt:lpstr>210 맨발의청춘 R</vt:lpstr>
      <vt:lpstr>나눔스퀘어 ExtraBold</vt:lpstr>
      <vt:lpstr>Wingdings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SSIMUI</dc:creator>
  <cp:lastModifiedBy>bong</cp:lastModifiedBy>
  <cp:revision>146</cp:revision>
  <dcterms:created xsi:type="dcterms:W3CDTF">2017-09-14T03:30:03Z</dcterms:created>
  <dcterms:modified xsi:type="dcterms:W3CDTF">2020-04-21T21:32:46Z</dcterms:modified>
  <cp:version>1000.0000.01</cp:version>
</cp:coreProperties>
</file>