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20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B41E-3FB9-7E4D-9BF1-17CF38BE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  <a:lumOff val="5000"/>
              </a:schemeClr>
            </a:gs>
            <a:gs pos="100000">
              <a:schemeClr val="bg1">
                <a:lumMod val="75000"/>
                <a:lumOff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6/04/16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5372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Working With API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16500"/>
            <a:ext cx="6400800" cy="6223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Peter Ilfrich – IBM Research Australia - 2016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33" y="419541"/>
            <a:ext cx="2479436" cy="19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26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48995" y="1932804"/>
            <a:ext cx="2333023" cy="8697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Client-side API call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25351" y="1932804"/>
            <a:ext cx="2333023" cy="8697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Server-side API call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48996" y="3769504"/>
            <a:ext cx="2333023" cy="8697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 User Info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06436" y="3769504"/>
            <a:ext cx="2333023" cy="8697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 Polling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85131" y="3769504"/>
            <a:ext cx="2333023" cy="8697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Queries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0" idx="2"/>
            <a:endCxn id="12" idx="0"/>
          </p:cNvCxnSpPr>
          <p:nvPr/>
        </p:nvCxnSpPr>
        <p:spPr>
          <a:xfrm>
            <a:off x="2015507" y="2802566"/>
            <a:ext cx="1" cy="9669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3" idx="0"/>
          </p:cNvCxnSpPr>
          <p:nvPr/>
        </p:nvCxnSpPr>
        <p:spPr>
          <a:xfrm flipH="1">
            <a:off x="4672948" y="2802566"/>
            <a:ext cx="1318915" cy="9669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4" idx="0"/>
          </p:cNvCxnSpPr>
          <p:nvPr/>
        </p:nvCxnSpPr>
        <p:spPr>
          <a:xfrm>
            <a:off x="5991863" y="2802566"/>
            <a:ext cx="1359780" cy="9669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16643" y="1778000"/>
            <a:ext cx="2630714" cy="3229429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75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1463" y="1560048"/>
            <a:ext cx="7375337" cy="5384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/>
                <a:cs typeface="Consolas"/>
              </a:rPr>
              <a:t>BrowserPolicy.content.allowOriginForAll</a:t>
            </a:r>
            <a:r>
              <a:rPr lang="en-US" sz="1600" dirty="0">
                <a:latin typeface="Consolas"/>
                <a:cs typeface="Consolas"/>
              </a:rPr>
              <a:t>("</a:t>
            </a:r>
            <a:r>
              <a:rPr lang="en-US" sz="1600" dirty="0">
                <a:solidFill>
                  <a:schemeClr val="accent1"/>
                </a:solidFill>
                <a:latin typeface="Consolas"/>
                <a:cs typeface="Consolas"/>
              </a:rPr>
              <a:t>*</a:t>
            </a:r>
            <a:r>
              <a:rPr lang="en-US" sz="1600" dirty="0" smtClean="0">
                <a:solidFill>
                  <a:schemeClr val="accent1"/>
                </a:solidFill>
                <a:latin typeface="Consolas"/>
                <a:cs typeface="Consolas"/>
              </a:rPr>
              <a:t>.</a:t>
            </a:r>
            <a:r>
              <a:rPr lang="en-US" sz="1600" dirty="0" err="1" smtClean="0">
                <a:solidFill>
                  <a:schemeClr val="accent1"/>
                </a:solidFill>
                <a:latin typeface="Consolas"/>
                <a:cs typeface="Consolas"/>
              </a:rPr>
              <a:t>my.subdomain.com</a:t>
            </a:r>
            <a:r>
              <a:rPr lang="en-US" sz="1600" dirty="0">
                <a:solidFill>
                  <a:schemeClr val="accent1"/>
                </a:solidFill>
                <a:latin typeface="Consolas"/>
                <a:cs typeface="Consolas"/>
              </a:rPr>
              <a:t>:*</a:t>
            </a:r>
            <a:r>
              <a:rPr lang="en-US" sz="1600" dirty="0">
                <a:latin typeface="Consolas"/>
                <a:cs typeface="Consolas"/>
              </a:rPr>
              <a:t>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1311463" y="5370431"/>
            <a:ext cx="1080317" cy="63506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4244" y="1602304"/>
            <a:ext cx="107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4244" y="2745294"/>
            <a:ext cx="107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13102" y="2745296"/>
            <a:ext cx="7375337" cy="20867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latin typeface="Consolas"/>
              <a:cs typeface="Consolas"/>
            </a:endParaRPr>
          </a:p>
        </p:txBody>
      </p:sp>
      <p:cxnSp>
        <p:nvCxnSpPr>
          <p:cNvPr id="12" name="Straight Arrow Connector 11"/>
          <p:cNvCxnSpPr>
            <a:stCxn id="4" idx="2"/>
            <a:endCxn id="10" idx="0"/>
          </p:cNvCxnSpPr>
          <p:nvPr/>
        </p:nvCxnSpPr>
        <p:spPr>
          <a:xfrm>
            <a:off x="4999132" y="2098472"/>
            <a:ext cx="1639" cy="6468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99132" y="2195111"/>
            <a:ext cx="1433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 Header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2885765" y="5370431"/>
            <a:ext cx="1080317" cy="63506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06483" y="5370431"/>
            <a:ext cx="1080317" cy="63506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47626" y="5370431"/>
            <a:ext cx="1080317" cy="63506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58973" y="5370431"/>
            <a:ext cx="1080317" cy="63506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3</a:t>
            </a:r>
          </a:p>
        </p:txBody>
      </p:sp>
      <p:cxnSp>
        <p:nvCxnSpPr>
          <p:cNvPr id="20" name="Straight Arrow Connector 19"/>
          <p:cNvCxnSpPr>
            <a:stCxn id="7" idx="0"/>
          </p:cNvCxnSpPr>
          <p:nvPr/>
        </p:nvCxnSpPr>
        <p:spPr>
          <a:xfrm flipH="1" flipV="1">
            <a:off x="1849852" y="4832008"/>
            <a:ext cx="1770" cy="5384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0"/>
          </p:cNvCxnSpPr>
          <p:nvPr/>
        </p:nvCxnSpPr>
        <p:spPr>
          <a:xfrm flipH="1" flipV="1">
            <a:off x="3424153" y="4832009"/>
            <a:ext cx="1771" cy="5384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0"/>
            <a:endCxn id="10" idx="2"/>
          </p:cNvCxnSpPr>
          <p:nvPr/>
        </p:nvCxnSpPr>
        <p:spPr>
          <a:xfrm flipV="1">
            <a:off x="4999132" y="4832010"/>
            <a:ext cx="1639" cy="5384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0"/>
          </p:cNvCxnSpPr>
          <p:nvPr/>
        </p:nvCxnSpPr>
        <p:spPr>
          <a:xfrm flipH="1" flipV="1">
            <a:off x="6584922" y="4832008"/>
            <a:ext cx="2863" cy="5384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0"/>
          </p:cNvCxnSpPr>
          <p:nvPr/>
        </p:nvCxnSpPr>
        <p:spPr>
          <a:xfrm flipV="1">
            <a:off x="8146642" y="4832010"/>
            <a:ext cx="0" cy="5384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Right Brace 31"/>
          <p:cNvSpPr/>
          <p:nvPr/>
        </p:nvSpPr>
        <p:spPr>
          <a:xfrm rot="5400000">
            <a:off x="2466601" y="4947798"/>
            <a:ext cx="345982" cy="265298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/>
          <p:cNvSpPr/>
          <p:nvPr/>
        </p:nvSpPr>
        <p:spPr>
          <a:xfrm rot="5400000">
            <a:off x="6413700" y="4174180"/>
            <a:ext cx="318371" cy="4227827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17879" y="6378249"/>
            <a:ext cx="2215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/>
                <a:cs typeface="Consolas"/>
              </a:rPr>
              <a:t>my.subdomain.com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477287" y="6378249"/>
            <a:ext cx="2215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  <a:latin typeface="Consolas"/>
                <a:cs typeface="Consolas"/>
              </a:rPr>
              <a:t>other.domain.com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6" name="&quot;No&quot; Symbol 35"/>
          <p:cNvSpPr/>
          <p:nvPr/>
        </p:nvSpPr>
        <p:spPr>
          <a:xfrm>
            <a:off x="4639132" y="5340504"/>
            <a:ext cx="720000" cy="719375"/>
          </a:xfrm>
          <a:prstGeom prst="noSmoking">
            <a:avLst/>
          </a:prstGeom>
          <a:gradFill flip="none" rotWithShape="1">
            <a:gsLst>
              <a:gs pos="0">
                <a:srgbClr val="FF0000">
                  <a:alpha val="51000"/>
                </a:srgbClr>
              </a:gs>
              <a:gs pos="100000">
                <a:srgbClr val="FF0000">
                  <a:alpha val="51000"/>
                </a:srgb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&quot;No&quot; Symbol 36"/>
          <p:cNvSpPr/>
          <p:nvPr/>
        </p:nvSpPr>
        <p:spPr>
          <a:xfrm>
            <a:off x="6227785" y="5340504"/>
            <a:ext cx="720000" cy="719375"/>
          </a:xfrm>
          <a:prstGeom prst="noSmoking">
            <a:avLst/>
          </a:prstGeom>
          <a:gradFill flip="none" rotWithShape="1">
            <a:gsLst>
              <a:gs pos="0">
                <a:srgbClr val="FF0000">
                  <a:alpha val="51000"/>
                </a:srgbClr>
              </a:gs>
              <a:gs pos="100000">
                <a:srgbClr val="FF0000">
                  <a:alpha val="51000"/>
                </a:srgb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&quot;No&quot; Symbol 37"/>
          <p:cNvSpPr/>
          <p:nvPr/>
        </p:nvSpPr>
        <p:spPr>
          <a:xfrm>
            <a:off x="7786642" y="5340504"/>
            <a:ext cx="720000" cy="719375"/>
          </a:xfrm>
          <a:prstGeom prst="noSmoking">
            <a:avLst/>
          </a:prstGeom>
          <a:gradFill flip="none" rotWithShape="1">
            <a:gsLst>
              <a:gs pos="0">
                <a:srgbClr val="FF0000">
                  <a:alpha val="51000"/>
                </a:srgbClr>
              </a:gs>
              <a:gs pos="100000">
                <a:srgbClr val="FF0000">
                  <a:alpha val="51000"/>
                </a:srgb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313102" y="2745294"/>
            <a:ext cx="658328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nsolas"/>
                <a:cs typeface="Consolas"/>
              </a:rPr>
              <a:t>Template.myTemplate.myData</a:t>
            </a:r>
            <a:r>
              <a:rPr lang="en-US" sz="1200" dirty="0">
                <a:latin typeface="Consolas"/>
                <a:cs typeface="Consolas"/>
              </a:rPr>
              <a:t> = new </a:t>
            </a:r>
            <a:r>
              <a:rPr lang="en-US" sz="1200" dirty="0" err="1">
                <a:latin typeface="Consolas"/>
                <a:cs typeface="Consolas"/>
              </a:rPr>
              <a:t>ReactiveVar</a:t>
            </a:r>
            <a:r>
              <a:rPr lang="en-US" sz="1200" dirty="0">
                <a:latin typeface="Consolas"/>
                <a:cs typeface="Consolas"/>
              </a:rPr>
              <a:t>();</a:t>
            </a:r>
          </a:p>
          <a:p>
            <a:r>
              <a:rPr lang="en-US" sz="1200" dirty="0" err="1">
                <a:latin typeface="Consolas"/>
                <a:cs typeface="Consolas"/>
              </a:rPr>
              <a:t>Template.myTemplate.helpers</a:t>
            </a:r>
            <a:r>
              <a:rPr lang="en-US" sz="1200" dirty="0">
                <a:latin typeface="Consolas"/>
                <a:cs typeface="Consolas"/>
              </a:rPr>
              <a:t>({</a:t>
            </a:r>
          </a:p>
          <a:p>
            <a:r>
              <a:rPr lang="en-US" sz="1200" dirty="0">
                <a:latin typeface="Consolas"/>
                <a:cs typeface="Consolas"/>
              </a:rPr>
              <a:t>    data: function() {</a:t>
            </a:r>
          </a:p>
          <a:p>
            <a:r>
              <a:rPr lang="en-US" sz="1200" dirty="0">
                <a:latin typeface="Consolas"/>
                <a:cs typeface="Consolas"/>
              </a:rPr>
              <a:t>        if (</a:t>
            </a:r>
            <a:r>
              <a:rPr lang="en-US" sz="1200" dirty="0" err="1">
                <a:latin typeface="Consolas"/>
                <a:cs typeface="Consolas"/>
              </a:rPr>
              <a:t>Template.myTemplate.myData.get</a:t>
            </a:r>
            <a:r>
              <a:rPr lang="en-US" sz="1200" dirty="0">
                <a:latin typeface="Consolas"/>
                <a:cs typeface="Consolas"/>
              </a:rPr>
              <a:t>() === undefined) {</a:t>
            </a:r>
          </a:p>
          <a:p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err="1">
                <a:latin typeface="Consolas"/>
                <a:cs typeface="Consolas"/>
              </a:rPr>
              <a:t>HTTP.get</a:t>
            </a:r>
            <a:r>
              <a:rPr lang="en-US" sz="1200" dirty="0">
                <a:latin typeface="Consolas"/>
                <a:cs typeface="Consolas"/>
              </a:rPr>
              <a:t>(‘http://</a:t>
            </a:r>
            <a:r>
              <a:rPr lang="en-US" sz="1200" dirty="0" err="1">
                <a:latin typeface="Consolas"/>
                <a:cs typeface="Consolas"/>
              </a:rPr>
              <a:t>my.subdomain.com</a:t>
            </a:r>
            <a:r>
              <a:rPr lang="en-US" sz="1200" dirty="0">
                <a:latin typeface="Consolas"/>
                <a:cs typeface="Consolas"/>
              </a:rPr>
              <a:t>/api1’, function(err, data) {</a:t>
            </a:r>
          </a:p>
          <a:p>
            <a:r>
              <a:rPr lang="en-US" sz="1200" dirty="0">
                <a:latin typeface="Consolas"/>
                <a:cs typeface="Consolas"/>
              </a:rPr>
              <a:t>                </a:t>
            </a:r>
            <a:r>
              <a:rPr lang="en-US" sz="1200" dirty="0" err="1">
                <a:latin typeface="Consolas"/>
                <a:cs typeface="Consolas"/>
              </a:rPr>
              <a:t>Template.myTemplate.myData.set</a:t>
            </a:r>
            <a:r>
              <a:rPr lang="en-US" sz="1200" dirty="0">
                <a:latin typeface="Consolas"/>
                <a:cs typeface="Consolas"/>
              </a:rPr>
              <a:t>(data);</a:t>
            </a:r>
          </a:p>
          <a:p>
            <a:r>
              <a:rPr lang="en-US" sz="1200" dirty="0">
                <a:latin typeface="Consolas"/>
                <a:cs typeface="Consolas"/>
              </a:rPr>
              <a:t>            }</a:t>
            </a:r>
          </a:p>
          <a:p>
            <a:r>
              <a:rPr lang="en-US" sz="1200" dirty="0">
                <a:latin typeface="Consolas"/>
                <a:cs typeface="Consolas"/>
              </a:rPr>
              <a:t>        }</a:t>
            </a:r>
          </a:p>
          <a:p>
            <a:r>
              <a:rPr lang="en-US" sz="1200" dirty="0">
                <a:latin typeface="Consolas"/>
                <a:cs typeface="Consolas"/>
              </a:rPr>
              <a:t>        return </a:t>
            </a:r>
            <a:r>
              <a:rPr lang="en-US" sz="1200" dirty="0" err="1">
                <a:latin typeface="Consolas"/>
                <a:cs typeface="Consolas"/>
              </a:rPr>
              <a:t>Template.myTemplate.myData.get</a:t>
            </a:r>
            <a:r>
              <a:rPr lang="en-US" sz="1200" dirty="0">
                <a:latin typeface="Consolas"/>
                <a:cs typeface="Consolas"/>
              </a:rPr>
              <a:t>();</a:t>
            </a:r>
          </a:p>
          <a:p>
            <a:r>
              <a:rPr lang="en-US" sz="1200" dirty="0">
                <a:latin typeface="Consolas"/>
                <a:cs typeface="Consolas"/>
              </a:rPr>
              <a:t>    }</a:t>
            </a:r>
          </a:p>
          <a:p>
            <a:r>
              <a:rPr lang="en-US" sz="1200" dirty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196655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9" grpId="0"/>
      <p:bldP spid="10" grpId="0" animBg="1"/>
      <p:bldP spid="13" grpId="0"/>
      <p:bldP spid="15" grpId="0" animBg="1"/>
      <p:bldP spid="16" grpId="0" animBg="1"/>
      <p:bldP spid="17" grpId="0" animBg="1"/>
      <p:bldP spid="18" grpId="0" animBg="1"/>
      <p:bldP spid="32" grpId="0" animBg="1"/>
      <p:bldP spid="33" grpId="0" animBg="1"/>
      <p:bldP spid="34" grpId="0"/>
      <p:bldP spid="35" grpId="0"/>
      <p:bldP spid="36" grpId="0" animBg="1"/>
      <p:bldP spid="37" grpId="0" animBg="1"/>
      <p:bldP spid="38" grpId="0" animBg="1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48995" y="1932804"/>
            <a:ext cx="2333023" cy="8697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Client-side API call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25351" y="1932804"/>
            <a:ext cx="2333023" cy="8697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Server-side API call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48996" y="3769504"/>
            <a:ext cx="2333023" cy="8697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 User Info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06436" y="3769504"/>
            <a:ext cx="2333023" cy="8697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 Polling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85131" y="3769504"/>
            <a:ext cx="2333023" cy="8697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Queries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0" idx="2"/>
            <a:endCxn id="12" idx="0"/>
          </p:cNvCxnSpPr>
          <p:nvPr/>
        </p:nvCxnSpPr>
        <p:spPr>
          <a:xfrm>
            <a:off x="2015507" y="2802566"/>
            <a:ext cx="1" cy="9669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3" idx="0"/>
          </p:cNvCxnSpPr>
          <p:nvPr/>
        </p:nvCxnSpPr>
        <p:spPr>
          <a:xfrm flipH="1">
            <a:off x="4672948" y="2802566"/>
            <a:ext cx="1318915" cy="9669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4" idx="0"/>
          </p:cNvCxnSpPr>
          <p:nvPr/>
        </p:nvCxnSpPr>
        <p:spPr>
          <a:xfrm>
            <a:off x="5991863" y="2802566"/>
            <a:ext cx="1359780" cy="9669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347356" y="1759857"/>
            <a:ext cx="5339443" cy="3229429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46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Polling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solidFill>
                  <a:schemeClr val="accent2"/>
                </a:solidFill>
              </a:rPr>
              <a:t>percolate:synced-cron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solidFill>
                  <a:srgbClr val="C0504D"/>
                </a:solidFill>
              </a:rPr>
              <a:t>Mongo.Collection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606" y="4191145"/>
            <a:ext cx="1080317" cy="63506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274777" y="4018776"/>
            <a:ext cx="1415142" cy="9886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endParaRPr lang="en-US" dirty="0"/>
          </a:p>
          <a:p>
            <a:pPr algn="ctr"/>
            <a:r>
              <a:rPr lang="en-US" sz="1400" dirty="0" err="1" smtClean="0">
                <a:latin typeface="Consolas"/>
                <a:cs typeface="Consolas"/>
              </a:rPr>
              <a:t>SyncedCron</a:t>
            </a:r>
            <a:endParaRPr lang="en-US" sz="1400" dirty="0" smtClean="0">
              <a:latin typeface="Consolas"/>
              <a:cs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85328" y="4014357"/>
            <a:ext cx="1308099" cy="9886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3274778" y="5515574"/>
            <a:ext cx="1415142" cy="707435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MongoDB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155923" y="4508677"/>
            <a:ext cx="1118854" cy="4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1"/>
          </p:cNvCxnSpPr>
          <p:nvPr/>
        </p:nvCxnSpPr>
        <p:spPr>
          <a:xfrm>
            <a:off x="3982348" y="5007416"/>
            <a:ext cx="1" cy="5081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1"/>
            <a:endCxn id="5" idx="3"/>
          </p:cNvCxnSpPr>
          <p:nvPr/>
        </p:nvCxnSpPr>
        <p:spPr>
          <a:xfrm flipH="1">
            <a:off x="4689919" y="4508677"/>
            <a:ext cx="1295409" cy="44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56850" y="5107213"/>
            <a:ext cx="1623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Replicate   API Data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192207" y="4091364"/>
            <a:ext cx="928363" cy="720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 smtClean="0"/>
              <a:t>Regular</a:t>
            </a:r>
          </a:p>
          <a:p>
            <a:pPr algn="ctr">
              <a:lnSpc>
                <a:spcPct val="150000"/>
              </a:lnSpc>
            </a:pPr>
            <a:r>
              <a:rPr lang="en-US" sz="1400" dirty="0" smtClean="0"/>
              <a:t>Poll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893678" y="4098771"/>
            <a:ext cx="928363" cy="720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 smtClean="0"/>
              <a:t>publish</a:t>
            </a:r>
          </a:p>
          <a:p>
            <a:pPr algn="ctr">
              <a:lnSpc>
                <a:spcPct val="150000"/>
              </a:lnSpc>
            </a:pPr>
            <a:r>
              <a:rPr lang="en-US" sz="1400" dirty="0" smtClean="0"/>
              <a:t>subscribe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6489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4" grpId="0"/>
      <p:bldP spid="25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Queries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solidFill>
                  <a:srgbClr val="C0504D"/>
                </a:solidFill>
              </a:rPr>
              <a:t>Meteor.call</a:t>
            </a:r>
            <a:r>
              <a:rPr lang="en-US" dirty="0" smtClean="0">
                <a:solidFill>
                  <a:srgbClr val="C0504D"/>
                </a:solidFill>
              </a:rPr>
              <a:t>(..)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504D"/>
                </a:solidFill>
              </a:rPr>
              <a:t>reactive-</a:t>
            </a:r>
            <a:r>
              <a:rPr lang="en-US" dirty="0" err="1" smtClean="0">
                <a:solidFill>
                  <a:srgbClr val="C0504D"/>
                </a:solidFill>
              </a:rPr>
              <a:t>var</a:t>
            </a:r>
            <a:r>
              <a:rPr lang="en-US" dirty="0"/>
              <a:t> </a:t>
            </a:r>
            <a:r>
              <a:rPr lang="en-US" dirty="0" smtClean="0"/>
              <a:t>(Client)</a:t>
            </a:r>
          </a:p>
          <a:p>
            <a:pPr lvl="1"/>
            <a:r>
              <a:rPr lang="en-US" dirty="0" smtClean="0"/>
              <a:t>Good security</a:t>
            </a:r>
          </a:p>
          <a:p>
            <a:pPr lvl="1"/>
            <a:r>
              <a:rPr lang="en-US" dirty="0" smtClean="0"/>
              <a:t>Ability to cache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1463" y="4473059"/>
            <a:ext cx="643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ilfrich</a:t>
            </a:r>
            <a:r>
              <a:rPr lang="en-US" dirty="0"/>
              <a:t>/meteor-</a:t>
            </a:r>
            <a:r>
              <a:rPr lang="en-US" dirty="0" err="1"/>
              <a:t>api</a:t>
            </a:r>
            <a:r>
              <a:rPr lang="en-US" dirty="0"/>
              <a:t>-demo</a:t>
            </a:r>
          </a:p>
        </p:txBody>
      </p:sp>
    </p:spTree>
    <p:extLst>
      <p:ext uri="{BB962C8B-B14F-4D97-AF65-F5344CB8AC3E}">
        <p14:creationId xmlns:p14="http://schemas.microsoft.com/office/powerpoint/2010/main" val="295248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Grey.thmx</Template>
  <TotalTime>1000</TotalTime>
  <Words>209</Words>
  <Application>Microsoft Macintosh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Grey</vt:lpstr>
      <vt:lpstr>Working With API Data</vt:lpstr>
      <vt:lpstr>Use Cases</vt:lpstr>
      <vt:lpstr>Client-Side</vt:lpstr>
      <vt:lpstr>Use Cases</vt:lpstr>
      <vt:lpstr>Server-Side</vt:lpstr>
      <vt:lpstr>Server-Side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Ilfrich</dc:creator>
  <cp:lastModifiedBy>Peter Ilfrich</cp:lastModifiedBy>
  <cp:revision>21</cp:revision>
  <dcterms:created xsi:type="dcterms:W3CDTF">2016-04-05T14:16:44Z</dcterms:created>
  <dcterms:modified xsi:type="dcterms:W3CDTF">2016-04-06T07:48:05Z</dcterms:modified>
</cp:coreProperties>
</file>