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860" autoAdjust="0"/>
    <p:restoredTop sz="87986" autoAdjust="0"/>
  </p:normalViewPr>
  <p:slideViewPr>
    <p:cSldViewPr snapToGrid="0">
      <p:cViewPr varScale="1">
        <p:scale>
          <a:sx n="100" d="100"/>
          <a:sy n="100" d="100"/>
        </p:scale>
        <p:origin x="948" y="78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82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조선일보명조"/>
                <a:ea typeface="조선일보명조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조선일보명조"/>
                <a:ea typeface="조선일보명조"/>
              </a:defRPr>
            </a:lvl1pPr>
          </a:lstStyle>
          <a:p>
            <a:pPr lvl="0">
              <a:defRPr/>
            </a:pPr>
            <a:fld id="{E3499D1F-2C32-4564-A635-1981AFE632D7}" type="datetime1">
              <a:rPr lang="ko-KR" altLang="en-US"/>
              <a:pPr lvl="0">
                <a:defRPr/>
              </a:pPr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조선일보명조"/>
                <a:ea typeface="조선일보명조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조선일보명조"/>
                <a:ea typeface="조선일보명조"/>
              </a:defRPr>
            </a:lvl1pPr>
          </a:lstStyle>
          <a:p>
            <a:pPr lvl="0">
              <a:defRPr/>
            </a:pPr>
            <a:fld id="{FE020243-2099-4182-81B9-3C7749994DE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조선일보명조"/>
        <a:ea typeface="조선일보명조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조선일보명조"/>
        <a:ea typeface="조선일보명조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조선일보명조"/>
        <a:ea typeface="조선일보명조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조선일보명조"/>
        <a:ea typeface="조선일보명조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조선일보명조"/>
        <a:ea typeface="조선일보명조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/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cpu 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자원 분석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웹서버를 가동했을때의 자원 사용량을 분석한것입니다 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Docker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는 가상머신 관리자가 필요없으므로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container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에서 실행했을때에 측정한것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cpu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가 대기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/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블록인 상태의 값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=idle 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값이 높을수록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cpu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가 하는일이 적다 즉 값이 작으면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cpu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가 하는 일이 많다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en-US" altLang="ko-KR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cpu 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자원 분석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웹서버를 가동했을때의 자원 사용량을 분석한것입니다 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Docker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는 가상머신 관리자가 필요없으므로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container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에서 실행했을때에 측정한것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cpu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가 대기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/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블록인 상태의 값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=idle 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값이 높을수록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cpu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가 하는일이 적다 즉 값이 작으면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cpu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가 하는 일이 많다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.</a:t>
            </a:r>
            <a:endParaRPr lang="en-US" altLang="ko-KR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/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/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/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en-US" altLang="en-US" sz="1200" kern="1200">
                <a:solidFill>
                  <a:schemeClr val="tx1"/>
                </a:solidFill>
                <a:effectLst/>
                <a:cs typeface="+mn-cs"/>
              </a:rPr>
              <a:t>https://www.slideshare.net/awskorea/codigm-aws-container-day</a:t>
            </a:r>
            <a:endParaRPr lang="en-US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en-US" altLang="en-US" sz="1200" kern="1200">
                <a:solidFill>
                  <a:schemeClr val="tx1"/>
                </a:solidFill>
                <a:effectLst/>
                <a:cs typeface="+mn-cs"/>
              </a:rPr>
              <a:t>https://www.slideshare.net/awskorea/codigm-aws-container-day</a:t>
            </a:r>
            <a:endParaRPr lang="en-US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en-US" altLang="en-US" sz="1200" kern="1200">
                <a:solidFill>
                  <a:schemeClr val="tx1"/>
                </a:solidFill>
                <a:effectLst/>
                <a:cs typeface="+mn-cs"/>
              </a:rPr>
              <a:t>https://www.slideshare.net/awskorea/codigm-aws-container-day</a:t>
            </a:r>
            <a:endParaRPr lang="en-US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/>
              <a:t>도커는 다양한 기술들을 하나의 컴퓨터에서 개발을 하고 배포가능하기 때문에 요즘에 개발자들이 많이들 사용한다고 합니다</a:t>
            </a:r>
            <a:r>
              <a:rPr lang="en-US" altLang="ko-KR"/>
              <a:t>.</a:t>
            </a:r>
            <a:endParaRPr lang="en-US" altLang="ko-KR"/>
          </a:p>
          <a:p>
            <a:pPr latinLnBrk="1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같은 이미지에서 여러개의 컨테이너를 생성할 수 있고 컨테이너의 상태가 바뀌거나 컨테이너가 삭제되더라도 이미지는 변하지 않고 그대로 남아있습니다.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/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vm=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 윈도우 운영체제를 사용한다면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host O S 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가 되고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hypevisor 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는 가상머신을 관리해주는 것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윈도우에서 우분투를 사용한다면 윈도우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=host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 우분투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= Guest os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 가된다 이때 두개는 완전히 별개로 존재해서 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서로 의존적이지 않다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.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 게스트의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I/O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기능이 사실상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host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os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를 거쳐서 이루어지기 속도가 느리다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그리고 완전히 새로운 운영체제이기 때문에 용량이 크다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container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는 도커엔진위에 동작한다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.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 이렇게 해주면 별도의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guset os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가 사용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x 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 메모리 용량도 적게 차지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운영체제와 도커의 컨테이너에 의존성이 존재 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  <a:p>
            <a:pPr latinLnBrk="1"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도커는 </a:t>
            </a:r>
            <a:r>
              <a:rPr lang="en-US" altLang="ko-KR" sz="1200" kern="1200">
                <a:solidFill>
                  <a:schemeClr val="tx1"/>
                </a:solidFill>
                <a:effectLst/>
                <a:cs typeface="+mn-cs"/>
              </a:rPr>
              <a:t>container</a:t>
            </a:r>
            <a:r>
              <a:rPr lang="ko-KR" altLang="en-US" sz="1200" kern="1200">
                <a:solidFill>
                  <a:schemeClr val="tx1"/>
                </a:solidFill>
                <a:effectLst/>
                <a:cs typeface="+mn-cs"/>
              </a:rPr>
              <a:t>라서 이미지파일의 크기가 작아 빠르게 이미지 생성및 실행 가능</a:t>
            </a:r>
            <a:endParaRPr lang="ko-KR" altLang="en-US" sz="1200" kern="1200">
              <a:solidFill>
                <a:schemeClr val="tx1"/>
              </a:solidFill>
              <a:effectLst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E020243-2099-4182-81B9-3C7749994DE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0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2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6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2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0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5863-65A9-40C0-B2CA-0B870C681569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1EA2-6E40-4526-BD4E-3371F77A7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892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</a:defRPr>
            </a:lvl1pPr>
          </a:lstStyle>
          <a:p>
            <a:fld id="{A0785863-65A9-40C0-B2CA-0B870C681569}" type="datetimeFigureOut">
              <a:rPr lang="ko-KR" altLang="en-US" smtClean="0"/>
              <a:pPr/>
              <a:t>2018-11-24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</a:defRPr>
            </a:lvl1pPr>
          </a:lstStyle>
          <a:p>
            <a:fld id="{37FC1EA2-6E40-4526-BD4E-3371F77A7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80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조선일보명조" panose="02030304000000000000" pitchFamily="18" charset="-127"/>
          <a:ea typeface="조선일보명조" panose="02030304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조선일보명조" panose="02030304000000000000" pitchFamily="18" charset="-127"/>
          <a:ea typeface="조선일보명조" panose="02030304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조선일보명조" panose="02030304000000000000" pitchFamily="18" charset="-127"/>
          <a:ea typeface="조선일보명조" panose="02030304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조선일보명조" panose="02030304000000000000" pitchFamily="18" charset="-127"/>
          <a:ea typeface="조선일보명조" panose="02030304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조선일보명조" panose="02030304000000000000" pitchFamily="18" charset="-127"/>
          <a:ea typeface="조선일보명조" panose="02030304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조선일보명조" panose="02030304000000000000" pitchFamily="18" charset="-127"/>
          <a:ea typeface="조선일보명조" panose="02030304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251494" y="2030089"/>
            <a:ext cx="98474" cy="98474"/>
          </a:xfrm>
          <a:prstGeom prst="ellipse">
            <a:avLst/>
          </a:prstGeom>
          <a:solidFill>
            <a:srgbClr val="acb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959297" y="2041996"/>
            <a:ext cx="98474" cy="98474"/>
          </a:xfrm>
          <a:prstGeom prst="ellipse">
            <a:avLst/>
          </a:prstGeom>
          <a:solidFill>
            <a:srgbClr val="acb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02012" y="652118"/>
            <a:ext cx="4319125" cy="98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900" b="0" spc="300">
                <a:solidFill>
                  <a:schemeClr val="bg1">
                    <a:lumMod val="95000"/>
                  </a:schemeClr>
                </a:solidFill>
                <a:latin typeface="_고양일산 R"/>
                <a:ea typeface="_고양일산 R"/>
              </a:rPr>
              <a:t>Docker </a:t>
            </a:r>
            <a:endParaRPr lang="en-US" altLang="ko-KR" sz="3900" b="0" spc="300">
              <a:solidFill>
                <a:schemeClr val="bg1">
                  <a:lumMod val="95000"/>
                </a:schemeClr>
              </a:solidFill>
              <a:latin typeface="_고양일산 R"/>
              <a:ea typeface="_고양일산 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95560" y="2321260"/>
            <a:ext cx="1718663" cy="1324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2700">
                <a:solidFill>
                  <a:schemeClr val="bg1">
                    <a:lumMod val="95000"/>
                  </a:schemeClr>
                </a:solidFill>
                <a:latin typeface="_고양일산 R"/>
                <a:ea typeface="_고양일산 R"/>
              </a:rPr>
              <a:t>20150603</a:t>
            </a:r>
            <a:endParaRPr lang="en-US" altLang="ko-KR" sz="2700">
              <a:solidFill>
                <a:schemeClr val="bg1">
                  <a:lumMod val="95000"/>
                </a:schemeClr>
              </a:solidFill>
              <a:latin typeface="_고양일산 R"/>
              <a:ea typeface="_고양일산 R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2700">
                <a:solidFill>
                  <a:schemeClr val="bg1">
                    <a:lumMod val="95000"/>
                  </a:schemeClr>
                </a:solidFill>
                <a:latin typeface="_고양일산 R"/>
                <a:ea typeface="_고양일산 R"/>
              </a:rPr>
              <a:t>봉대현</a:t>
            </a:r>
            <a:endParaRPr lang="ko-KR" altLang="en-US" sz="2700">
              <a:solidFill>
                <a:schemeClr val="bg1">
                  <a:lumMod val="95000"/>
                </a:schemeClr>
              </a:solidFill>
              <a:latin typeface="_고양일산 R"/>
              <a:ea typeface="_고양일산 R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583298" y="3941333"/>
            <a:ext cx="11103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1731" y="1721645"/>
            <a:ext cx="5495925" cy="467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7517" y="665469"/>
            <a:ext cx="3305665" cy="361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VM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과 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Container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 차이점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24673" y="1408088"/>
            <a:ext cx="8133702" cy="4041824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1778001" y="5492749"/>
            <a:ext cx="3730624" cy="103187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Guset OS</a:t>
            </a:r>
            <a:r>
              <a:rPr lang="ko-KR" altLang="en-US">
                <a:solidFill>
                  <a:schemeClr val="dk1"/>
                </a:solidFill>
              </a:rPr>
              <a:t>와 </a:t>
            </a:r>
            <a:r>
              <a:rPr lang="en-US" altLang="ko-KR">
                <a:solidFill>
                  <a:schemeClr val="dk1"/>
                </a:solidFill>
              </a:rPr>
              <a:t>Host OS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의존성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Hypervisor=</a:t>
            </a:r>
            <a:r>
              <a:rPr lang="ko-KR" altLang="en-US">
                <a:solidFill>
                  <a:schemeClr val="dk1"/>
                </a:solidFill>
              </a:rPr>
              <a:t>가상머신 관리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용량이 크다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6313333" y="5493106"/>
            <a:ext cx="3714748" cy="104775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Docker Engline</a:t>
            </a:r>
            <a:r>
              <a:rPr lang="ko-KR" altLang="en-US">
                <a:solidFill>
                  <a:schemeClr val="dk1"/>
                </a:solidFill>
              </a:rPr>
              <a:t>위에서 동작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OS</a:t>
            </a:r>
            <a:r>
              <a:rPr lang="ko-KR" altLang="en-US">
                <a:solidFill>
                  <a:schemeClr val="dk1"/>
                </a:solidFill>
              </a:rPr>
              <a:t>와 </a:t>
            </a:r>
            <a:r>
              <a:rPr lang="en-US" altLang="ko-KR">
                <a:solidFill>
                  <a:schemeClr val="dk1"/>
                </a:solidFill>
              </a:rPr>
              <a:t>Container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의존성 </a:t>
            </a:r>
            <a:r>
              <a:rPr lang="en-US" altLang="ko-KR">
                <a:solidFill>
                  <a:schemeClr val="dk1"/>
                </a:solidFill>
              </a:rPr>
              <a:t>O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초경량 배포 도구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Docker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 장점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4106" y="1562895"/>
            <a:ext cx="5495925" cy="4676775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6969125" y="2127250"/>
            <a:ext cx="4683125" cy="301625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333000" indent="-333000">
              <a:buAutoNum type="arabicPeriod"/>
              <a:defRPr/>
            </a:pPr>
            <a:r>
              <a:rPr lang="ko-KR" altLang="en-US" sz="2100">
                <a:solidFill>
                  <a:schemeClr val="dk1"/>
                </a:solidFill>
              </a:rPr>
              <a:t>이미지의 용량이 작다</a:t>
            </a:r>
            <a:r>
              <a:rPr lang="en-US" altLang="ko-KR" sz="2100">
                <a:solidFill>
                  <a:schemeClr val="dk1"/>
                </a:solidFill>
              </a:rPr>
              <a:t>.</a:t>
            </a:r>
            <a:endParaRPr lang="en-US" altLang="ko-KR" sz="2100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r>
              <a:rPr lang="ko-KR" altLang="en-US" sz="2100">
                <a:solidFill>
                  <a:schemeClr val="dk1"/>
                </a:solidFill>
              </a:rPr>
              <a:t>이식성이 매우 우수하다</a:t>
            </a:r>
            <a:r>
              <a:rPr lang="en-US" altLang="ko-KR" sz="2100">
                <a:solidFill>
                  <a:schemeClr val="dk1"/>
                </a:solidFill>
              </a:rPr>
              <a:t>.(</a:t>
            </a:r>
            <a:r>
              <a:rPr lang="ko-KR" altLang="en-US" sz="2100">
                <a:solidFill>
                  <a:schemeClr val="dk1"/>
                </a:solidFill>
              </a:rPr>
              <a:t>배포가 쉽다</a:t>
            </a:r>
            <a:r>
              <a:rPr lang="en-US" altLang="ko-KR" sz="2100">
                <a:solidFill>
                  <a:schemeClr val="dk1"/>
                </a:solidFill>
              </a:rPr>
              <a:t>)</a:t>
            </a:r>
            <a:endParaRPr lang="en-US" altLang="ko-KR" sz="2100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r>
              <a:rPr lang="ko-KR" altLang="en-US" sz="2100">
                <a:solidFill>
                  <a:schemeClr val="dk1"/>
                </a:solidFill>
              </a:rPr>
              <a:t>컨테이너간 완전 격리된 구조이므로 버전 충돌이 없다</a:t>
            </a:r>
            <a:r>
              <a:rPr lang="en-US" altLang="ko-KR" sz="2100">
                <a:solidFill>
                  <a:schemeClr val="dk1"/>
                </a:solidFill>
              </a:rPr>
              <a:t>.</a:t>
            </a:r>
            <a:endParaRPr lang="en-US" altLang="ko-KR" sz="2100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r>
              <a:rPr lang="ko-KR" altLang="en-US" sz="2100">
                <a:solidFill>
                  <a:schemeClr val="dk1"/>
                </a:solidFill>
              </a:rPr>
              <a:t>서로 다른 리눅스 상에서도 애플리케이션 수정이 필요없다</a:t>
            </a:r>
            <a:r>
              <a:rPr lang="en-US" altLang="ko-KR" sz="2100">
                <a:solidFill>
                  <a:schemeClr val="dk1"/>
                </a:solidFill>
              </a:rPr>
              <a:t>.</a:t>
            </a:r>
            <a:endParaRPr lang="en-US" altLang="ko-KR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7518" y="665469"/>
            <a:ext cx="3210414" cy="361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Docker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 실행 흐름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63" name=""/>
          <p:cNvSpPr/>
          <p:nvPr/>
        </p:nvSpPr>
        <p:spPr>
          <a:xfrm>
            <a:off x="7125892" y="2053828"/>
            <a:ext cx="4687094" cy="254396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333000" indent="-333000">
              <a:buAutoNum type="arabicPeriod"/>
              <a:defRPr/>
            </a:pPr>
            <a:r>
              <a:rPr lang="en-US" altLang="ko-KR">
                <a:solidFill>
                  <a:schemeClr val="dk1"/>
                </a:solidFill>
              </a:rPr>
              <a:t>Docker FIle -</a:t>
            </a:r>
            <a:r>
              <a:rPr lang="ko-KR" altLang="en-US">
                <a:solidFill>
                  <a:schemeClr val="dk1"/>
                </a:solidFill>
              </a:rPr>
              <a:t> 나는 어떠한 소프트웨어를 컨테이너에 담아서 구동시킬 것이다 </a:t>
            </a: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r>
              <a:rPr lang="ko-KR" altLang="en-US">
                <a:solidFill>
                  <a:schemeClr val="dk1"/>
                </a:solidFill>
              </a:rPr>
              <a:t>그에 알맞게 </a:t>
            </a:r>
            <a:r>
              <a:rPr lang="en-US" altLang="ko-KR">
                <a:solidFill>
                  <a:schemeClr val="dk1"/>
                </a:solidFill>
              </a:rPr>
              <a:t>Docker lmage</a:t>
            </a:r>
            <a:r>
              <a:rPr lang="ko-KR" altLang="en-US">
                <a:solidFill>
                  <a:schemeClr val="dk1"/>
                </a:solidFill>
              </a:rPr>
              <a:t>가 생성</a:t>
            </a: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r>
              <a:rPr lang="en-US" altLang="ko-KR">
                <a:solidFill>
                  <a:schemeClr val="dk1"/>
                </a:solidFill>
              </a:rPr>
              <a:t>Docker lmage</a:t>
            </a:r>
            <a:r>
              <a:rPr lang="ko-KR" altLang="en-US">
                <a:solidFill>
                  <a:schemeClr val="dk1"/>
                </a:solidFill>
              </a:rPr>
              <a:t>를 구동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도커 컨테이너 실행</a:t>
            </a: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424" y="1882775"/>
            <a:ext cx="6121400" cy="2854324"/>
          </a:xfrm>
          <a:prstGeom prst="rect">
            <a:avLst/>
          </a:prstGeom>
        </p:spPr>
      </p:pic>
      <p:sp>
        <p:nvSpPr>
          <p:cNvPr id="65" name=""/>
          <p:cNvSpPr/>
          <p:nvPr/>
        </p:nvSpPr>
        <p:spPr>
          <a:xfrm>
            <a:off x="4670425" y="5365748"/>
            <a:ext cx="3387769" cy="91440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linux</a:t>
            </a:r>
            <a:r>
              <a:rPr lang="ko-KR" altLang="en-US">
                <a:solidFill>
                  <a:schemeClr val="dk1"/>
                </a:solidFill>
              </a:rPr>
              <a:t>에서 구동하는것이 </a:t>
            </a:r>
            <a:r>
              <a:rPr lang="en-US" altLang="ko-KR">
                <a:solidFill>
                  <a:schemeClr val="dk1"/>
                </a:solidFill>
              </a:rPr>
              <a:t>best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15725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9026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다양한 활용 사례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02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0810" y="1420102"/>
            <a:ext cx="1498554" cy="492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웹 서버 구축 </a:t>
            </a:r>
            <a:endParaRPr lang="ko-KR" altLang="en-US">
              <a:ln w="9525">
                <a:solidFill>
                  <a:schemeClr val="tx1">
                    <a:alpha val="19000"/>
                  </a:schemeClr>
                </a:solidFill>
              </a:ln>
              <a:latin typeface="조선일보명조"/>
              <a:ea typeface="조선일보명조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"/>
          <p:cNvSpPr/>
          <p:nvPr/>
        </p:nvSpPr>
        <p:spPr>
          <a:xfrm>
            <a:off x="1381125" y="2794000"/>
            <a:ext cx="3508374" cy="23495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KVM(kernel based Virtual Machine)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자원 할당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관리 하는 측면에서는 효율적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but </a:t>
            </a:r>
            <a:r>
              <a:rPr lang="ko-KR" altLang="en-US">
                <a:solidFill>
                  <a:schemeClr val="dk1"/>
                </a:solidFill>
              </a:rPr>
              <a:t>가상머신 생성시 높은 자원이 필요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할당된 자원을 사용하지않으면 자원 낭비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6715126" y="3143249"/>
            <a:ext cx="2508250" cy="149224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Docker </a:t>
            </a:r>
            <a:r>
              <a:rPr lang="ko-KR" altLang="en-US">
                <a:solidFill>
                  <a:schemeClr val="dk1"/>
                </a:solidFill>
              </a:rPr>
              <a:t>기술 활용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5" name=""/>
          <p:cNvSpPr/>
          <p:nvPr/>
        </p:nvSpPr>
        <p:spPr>
          <a:xfrm rot="10742021">
            <a:off x="5254624" y="3438578"/>
            <a:ext cx="1143000" cy="841374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15725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9026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다양한 활용 사례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02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0810" y="1420102"/>
            <a:ext cx="2403430" cy="492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KVM </a:t>
            </a:r>
            <a:r>
              <a:rPr lang="ko-KR" altLang="en-US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와 </a:t>
            </a:r>
            <a:r>
              <a:rPr lang="en-US" altLang="ko-KR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Docker</a:t>
            </a:r>
            <a:r>
              <a:rPr lang="ko-KR" altLang="en-US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  비교 </a:t>
            </a:r>
            <a:endParaRPr lang="ko-KR" altLang="en-US">
              <a:ln w="9525">
                <a:solidFill>
                  <a:schemeClr val="tx1">
                    <a:alpha val="19000"/>
                  </a:schemeClr>
                </a:solidFill>
              </a:ln>
              <a:latin typeface="조선일보명조"/>
              <a:ea typeface="조선일보명조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2899" y="2801934"/>
            <a:ext cx="4267200" cy="2159000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638426"/>
            <a:ext cx="4324350" cy="2533650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1222374" y="5286376"/>
            <a:ext cx="4873625" cy="131762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CPU</a:t>
            </a:r>
            <a:r>
              <a:rPr lang="ko-KR" altLang="en-US">
                <a:solidFill>
                  <a:schemeClr val="dk1"/>
                </a:solidFill>
              </a:rPr>
              <a:t>가 대기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블록 상태의 값 </a:t>
            </a:r>
            <a:r>
              <a:rPr lang="en-US" altLang="ko-KR">
                <a:solidFill>
                  <a:schemeClr val="dk1"/>
                </a:solidFill>
              </a:rPr>
              <a:t>=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CPU idle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idle</a:t>
            </a:r>
            <a:r>
              <a:rPr lang="ko-KR" altLang="en-US">
                <a:solidFill>
                  <a:schemeClr val="dk1"/>
                </a:solidFill>
              </a:rPr>
              <a:t>의 값이 높다 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cpu</a:t>
            </a:r>
            <a:r>
              <a:rPr lang="ko-KR" altLang="en-US">
                <a:solidFill>
                  <a:schemeClr val="dk1"/>
                </a:solidFill>
              </a:rPr>
              <a:t>가 하는일이 적다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15725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9026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다양한 활용 사례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02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0811" y="1420102"/>
            <a:ext cx="1870029" cy="492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영상처리 서비스 </a:t>
            </a:r>
            <a:endParaRPr lang="ko-KR" altLang="en-US">
              <a:ln w="9525">
                <a:solidFill>
                  <a:schemeClr val="tx1">
                    <a:alpha val="19000"/>
                  </a:schemeClr>
                </a:solidFill>
              </a:ln>
              <a:latin typeface="조선일보명조"/>
              <a:ea typeface="조선일보명조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81223" y="2314207"/>
            <a:ext cx="415499" cy="636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40000"/>
                    </a:schemeClr>
                  </a:solidFill>
                </a:ln>
                <a:solidFill>
                  <a:schemeClr val="bg1"/>
                </a:solidFill>
                <a:latin typeface="조선일보명조"/>
                <a:ea typeface="조선일보명조"/>
              </a:rPr>
              <a:t>11</a:t>
            </a:r>
            <a:endParaRPr lang="en-US" altLang="ko-KR">
              <a:ln w="9525">
                <a:solidFill>
                  <a:schemeClr val="bg1">
                    <a:lumMod val="85000"/>
                    <a:alpha val="40000"/>
                  </a:schemeClr>
                </a:solidFill>
              </a:ln>
              <a:solidFill>
                <a:schemeClr val="bg1"/>
              </a:solidFill>
              <a:latin typeface="조선일보명조"/>
              <a:ea typeface="조선일보명조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28761" y="2327174"/>
            <a:ext cx="440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40000"/>
                    </a:schemeClr>
                  </a:solidFill>
                </a:ln>
                <a:solidFill>
                  <a:schemeClr val="bg1"/>
                </a:solidFill>
                <a:latin typeface="조선일보명조"/>
                <a:ea typeface="조선일보명조"/>
              </a:rPr>
              <a:t>22</a:t>
            </a:r>
            <a:endParaRPr lang="en-US" altLang="ko-KR">
              <a:ln w="9525">
                <a:solidFill>
                  <a:schemeClr val="bg1">
                    <a:lumMod val="85000"/>
                    <a:alpha val="40000"/>
                  </a:schemeClr>
                </a:solidFill>
              </a:ln>
              <a:solidFill>
                <a:schemeClr val="bg1"/>
              </a:solidFill>
              <a:latin typeface="조선일보명조"/>
              <a:ea typeface="조선일보명조"/>
            </a:endParaRPr>
          </a:p>
        </p:txBody>
      </p:sp>
      <p:sp>
        <p:nvSpPr>
          <p:cNvPr id="48" name=""/>
          <p:cNvSpPr/>
          <p:nvPr/>
        </p:nvSpPr>
        <p:spPr>
          <a:xfrm>
            <a:off x="1349375" y="3159124"/>
            <a:ext cx="4746625" cy="212724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영상 처리 애플리케이션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많은 데이터 연산 요구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r>
              <a:rPr lang="ko-KR" altLang="en-US">
                <a:solidFill>
                  <a:schemeClr val="dk1"/>
                </a:solidFill>
              </a:rPr>
              <a:t>많은 자원을 점유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가상머신을 이용해서 배포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6445249" y="3778249"/>
            <a:ext cx="1317625" cy="8890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문제점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7905749" y="3143250"/>
            <a:ext cx="3476624" cy="217487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가상 머신 이미지로 배포</a:t>
            </a:r>
            <a:r>
              <a:rPr lang="en-US" altLang="ko-KR">
                <a:solidFill>
                  <a:schemeClr val="dk1"/>
                </a:solidFill>
              </a:rPr>
              <a:t>-&gt;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독립된 모듈로서 배포 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가상 머신은 생성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시작이 시간이  수 십초</a:t>
            </a:r>
            <a:r>
              <a:rPr lang="en-US" altLang="ko-KR">
                <a:solidFill>
                  <a:schemeClr val="dk1"/>
                </a:solidFill>
              </a:rPr>
              <a:t>~</a:t>
            </a:r>
            <a:r>
              <a:rPr lang="ko-KR" altLang="en-US">
                <a:solidFill>
                  <a:schemeClr val="dk1"/>
                </a:solidFill>
              </a:rPr>
              <a:t> 수 분에 달함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실시간으로 서비스를 확장보장</a:t>
            </a: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15725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9026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다양한 활용 사례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02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0811" y="1420102"/>
            <a:ext cx="1870029" cy="492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영상처리 서비스 </a:t>
            </a:r>
            <a:endParaRPr lang="ko-KR" altLang="en-US">
              <a:ln w="9525">
                <a:solidFill>
                  <a:schemeClr val="tx1">
                    <a:alpha val="19000"/>
                  </a:schemeClr>
                </a:solidFill>
              </a:ln>
              <a:latin typeface="조선일보명조"/>
              <a:ea typeface="조선일보명조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81223" y="2314207"/>
            <a:ext cx="415499" cy="636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40000"/>
                    </a:schemeClr>
                  </a:solidFill>
                </a:ln>
                <a:solidFill>
                  <a:schemeClr val="bg1"/>
                </a:solidFill>
                <a:latin typeface="조선일보명조"/>
                <a:ea typeface="조선일보명조"/>
              </a:rPr>
              <a:t>11</a:t>
            </a:r>
            <a:endParaRPr lang="en-US" altLang="ko-KR">
              <a:ln w="9525">
                <a:solidFill>
                  <a:schemeClr val="bg1">
                    <a:lumMod val="85000"/>
                    <a:alpha val="40000"/>
                  </a:schemeClr>
                </a:solidFill>
              </a:ln>
              <a:solidFill>
                <a:schemeClr val="bg1"/>
              </a:solidFill>
              <a:latin typeface="조선일보명조"/>
              <a:ea typeface="조선일보명조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6497" y="1838148"/>
            <a:ext cx="5695950" cy="3781425"/>
          </a:xfrm>
          <a:prstGeom prst="rect">
            <a:avLst/>
          </a:prstGeom>
        </p:spPr>
      </p:pic>
      <p:sp>
        <p:nvSpPr>
          <p:cNvPr id="53" name=""/>
          <p:cNvSpPr/>
          <p:nvPr/>
        </p:nvSpPr>
        <p:spPr>
          <a:xfrm>
            <a:off x="3564819" y="5819069"/>
            <a:ext cx="4039304" cy="61736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VM</a:t>
            </a:r>
            <a:r>
              <a:rPr lang="ko-KR" altLang="en-US">
                <a:solidFill>
                  <a:schemeClr val="dk1"/>
                </a:solidFill>
              </a:rPr>
              <a:t>대신 </a:t>
            </a:r>
            <a:r>
              <a:rPr lang="en-US" altLang="ko-KR">
                <a:solidFill>
                  <a:schemeClr val="dk1"/>
                </a:solidFill>
              </a:rPr>
              <a:t>docker</a:t>
            </a:r>
            <a:r>
              <a:rPr lang="ko-KR" altLang="en-US">
                <a:solidFill>
                  <a:schemeClr val="dk1"/>
                </a:solidFill>
              </a:rPr>
              <a:t>를 이용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15725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9026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다양한 활용 사례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02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0811" y="1420102"/>
            <a:ext cx="1870029" cy="492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영상처리 서비스 </a:t>
            </a:r>
            <a:endParaRPr lang="ko-KR" altLang="en-US">
              <a:ln w="9525">
                <a:solidFill>
                  <a:schemeClr val="tx1">
                    <a:alpha val="19000"/>
                  </a:schemeClr>
                </a:solidFill>
              </a:ln>
              <a:latin typeface="조선일보명조"/>
              <a:ea typeface="조선일보명조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81223" y="2314207"/>
            <a:ext cx="415499" cy="636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ko-KR">
                <a:ln w="9525">
                  <a:solidFill>
                    <a:schemeClr val="bg1">
                      <a:lumMod val="85000"/>
                      <a:alpha val="40000"/>
                    </a:schemeClr>
                  </a:solidFill>
                </a:ln>
                <a:solidFill>
                  <a:schemeClr val="bg1"/>
                </a:solidFill>
                <a:latin typeface="조선일보명조"/>
                <a:ea typeface="조선일보명조"/>
              </a:rPr>
              <a:t>11</a:t>
            </a:r>
            <a:endParaRPr lang="en-US" altLang="ko-KR">
              <a:ln w="9525">
                <a:solidFill>
                  <a:schemeClr val="bg1">
                    <a:lumMod val="85000"/>
                    <a:alpha val="40000"/>
                  </a:schemeClr>
                </a:solidFill>
              </a:ln>
              <a:solidFill>
                <a:schemeClr val="bg1"/>
              </a:solidFill>
              <a:latin typeface="조선일보명조"/>
              <a:ea typeface="조선일보명조"/>
            </a:endParaRPr>
          </a:p>
        </p:txBody>
      </p:sp>
      <p:sp>
        <p:nvSpPr>
          <p:cNvPr id="53" name=""/>
          <p:cNvSpPr/>
          <p:nvPr/>
        </p:nvSpPr>
        <p:spPr>
          <a:xfrm>
            <a:off x="5593291" y="3429000"/>
            <a:ext cx="4462638" cy="11112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결론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VM</a:t>
            </a:r>
            <a:r>
              <a:rPr lang="ko-KR" altLang="en-US">
                <a:solidFill>
                  <a:schemeClr val="dk1"/>
                </a:solidFill>
              </a:rPr>
              <a:t>보다 </a:t>
            </a:r>
            <a:r>
              <a:rPr lang="en-US" altLang="ko-KR">
                <a:solidFill>
                  <a:schemeClr val="dk1"/>
                </a:solidFill>
              </a:rPr>
              <a:t>docker</a:t>
            </a:r>
            <a:r>
              <a:rPr lang="ko-KR" altLang="en-US">
                <a:solidFill>
                  <a:schemeClr val="dk1"/>
                </a:solidFill>
              </a:rPr>
              <a:t>를 사용하면 서비스 시간을 단축 시킬 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4039" y="2146651"/>
            <a:ext cx="3124200" cy="2952750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4034" y="5276851"/>
            <a:ext cx="5753100" cy="106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15725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9026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다양한 활용 사례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02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0810" y="1420102"/>
            <a:ext cx="2317705" cy="492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클라우드 코딩 서비스</a:t>
            </a:r>
            <a:endParaRPr lang="ko-KR" altLang="en-US">
              <a:ln w="9525">
                <a:solidFill>
                  <a:schemeClr val="tx1">
                    <a:alpha val="19000"/>
                  </a:schemeClr>
                </a:solidFill>
              </a:ln>
              <a:latin typeface="조선일보명조"/>
              <a:ea typeface="조선일보명조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8552" y="2790204"/>
            <a:ext cx="5135274" cy="1878429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38238" y="4941887"/>
            <a:ext cx="5800725" cy="1190625"/>
          </a:xfrm>
          <a:prstGeom prst="rect">
            <a:avLst/>
          </a:prstGeom>
        </p:spPr>
      </p:pic>
      <p:sp>
        <p:nvSpPr>
          <p:cNvPr id="52" name=""/>
          <p:cNvSpPr/>
          <p:nvPr/>
        </p:nvSpPr>
        <p:spPr>
          <a:xfrm>
            <a:off x="8299448" y="2399594"/>
            <a:ext cx="2983249" cy="277494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57040" indent="-257040" algn="ctr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개인당 컨테이너를 제공</a:t>
            </a:r>
            <a:endParaRPr lang="ko-KR" altLang="en-US">
              <a:solidFill>
                <a:schemeClr val="dk1"/>
              </a:solidFill>
            </a:endParaRPr>
          </a:p>
          <a:p>
            <a:pPr marL="257040" indent="-257040" algn="ctr">
              <a:buFont typeface="Arial"/>
              <a:buChar char="•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257040" indent="-257040" algn="ctr"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c++,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python,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java</a:t>
            </a:r>
            <a:r>
              <a:rPr lang="ko-KR" altLang="en-US">
                <a:solidFill>
                  <a:schemeClr val="dk1"/>
                </a:solidFill>
              </a:rPr>
              <a:t>등</a:t>
            </a:r>
            <a:endParaRPr lang="ko-KR" altLang="en-US">
              <a:solidFill>
                <a:schemeClr val="dk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  다양한 언어들을 제공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15725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9026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다양한 활용 사례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02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0810" y="1420102"/>
            <a:ext cx="2317705" cy="492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19000"/>
                    </a:schemeClr>
                  </a:solidFill>
                </a:ln>
                <a:latin typeface="조선일보명조"/>
                <a:ea typeface="조선일보명조"/>
              </a:rPr>
              <a:t>클라우드 코딩 서비스</a:t>
            </a:r>
            <a:endParaRPr lang="ko-KR" altLang="en-US">
              <a:ln w="9525">
                <a:solidFill>
                  <a:schemeClr val="tx1">
                    <a:alpha val="19000"/>
                  </a:schemeClr>
                </a:solidFill>
              </a:ln>
              <a:latin typeface="조선일보명조"/>
              <a:ea typeface="조선일보명조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6079" y="1943101"/>
            <a:ext cx="7330619" cy="4606894"/>
          </a:xfrm>
          <a:prstGeom prst="rect">
            <a:avLst/>
          </a:prstGeom>
        </p:spPr>
      </p:pic>
      <p:sp>
        <p:nvSpPr>
          <p:cNvPr id="54" name=""/>
          <p:cNvSpPr/>
          <p:nvPr/>
        </p:nvSpPr>
        <p:spPr>
          <a:xfrm>
            <a:off x="8616950" y="2787650"/>
            <a:ext cx="2768599" cy="21399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257040" indent="-257040" algn="ctr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사용자에게 여러 컨테이너들을 가질수 있게 만듬</a:t>
            </a:r>
            <a:endParaRPr lang="ko-KR" altLang="en-US">
              <a:solidFill>
                <a:schemeClr val="dk1"/>
              </a:solidFill>
            </a:endParaRPr>
          </a:p>
          <a:p>
            <a:pPr marL="257040" indent="-257040" algn="ctr">
              <a:buFont typeface="Arial"/>
              <a:buChar char="•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257040" indent="-257040" algn="ctr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하나의 이미지를 사용하여 용량을 최소화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602921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27000">
              <a:schemeClr val="bg1">
                <a:lumMod val="75000"/>
                <a:alpha val="1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0" y="3923903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27000">
              <a:schemeClr val="bg1">
                <a:lumMod val="75000"/>
                <a:alpha val="1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4247461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27000">
              <a:schemeClr val="bg1">
                <a:lumMod val="75000"/>
                <a:alpha val="1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76968" y="722298"/>
            <a:ext cx="3597489" cy="523220"/>
          </a:xfrm>
          <a:prstGeom prst="rect">
            <a:avLst/>
          </a:prstGeom>
          <a:noFill/>
          <a:effectLst>
            <a:glow rad="127000">
              <a:srgbClr val="7d8077"/>
            </a:glo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>
                <a:ln w="9525">
                  <a:solidFill>
                    <a:schemeClr val="bg1">
                      <a:lumMod val="95000"/>
                      <a:alpha val="62000"/>
                    </a:schemeClr>
                  </a:solidFill>
                </a:ln>
                <a:solidFill>
                  <a:schemeClr val="bg1"/>
                </a:solidFill>
                <a:effectLst/>
                <a:latin typeface="Prestige Elite Std"/>
                <a:ea typeface="Arial Unicode MS"/>
                <a:cs typeface="조선일보명조"/>
              </a:rPr>
              <a:t>/ CONTENTS /</a:t>
            </a:r>
            <a:endParaRPr lang="ko-KR" altLang="en-US" sz="2800">
              <a:ln w="9525">
                <a:solidFill>
                  <a:schemeClr val="bg1">
                    <a:lumMod val="95000"/>
                    <a:alpha val="62000"/>
                  </a:schemeClr>
                </a:solidFill>
              </a:ln>
              <a:solidFill>
                <a:schemeClr val="bg1"/>
              </a:solidFill>
              <a:effectLst/>
              <a:latin typeface="Prestige Elite Std"/>
              <a:ea typeface="Arial Unicode MS"/>
              <a:cs typeface="조선일보명조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40478" y="1335448"/>
            <a:ext cx="4670474" cy="5176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9107" y="1521787"/>
            <a:ext cx="3033785" cy="5134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200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1. docker </a:t>
            </a:r>
            <a:endParaRPr lang="en-US" altLang="ko-KR" sz="2200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  </a:t>
            </a:r>
            <a:r>
              <a:rPr lang="en-US" altLang="ko-KR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1) </a:t>
            </a: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컨테이너</a:t>
            </a:r>
            <a:endParaRPr lang="ko-KR" altLang="en-US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2) </a:t>
            </a: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이미지</a:t>
            </a:r>
            <a:endParaRPr lang="ko-KR" altLang="en-US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   </a:t>
            </a:r>
            <a:r>
              <a:rPr lang="en-US" altLang="ko-KR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3)</a:t>
            </a: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실행 흐름</a:t>
            </a:r>
            <a:endParaRPr lang="ko-KR" altLang="en-US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250000"/>
              </a:lnSpc>
              <a:defRPr/>
            </a:pPr>
            <a:r>
              <a:rPr lang="en-US" altLang="ko-KR" sz="2200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2. </a:t>
            </a:r>
            <a:r>
              <a:rPr lang="ko-KR" altLang="en-US" sz="2200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다양한 활용 사례</a:t>
            </a:r>
            <a:endParaRPr lang="ko-KR" altLang="en-US" sz="2200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  </a:t>
            </a:r>
            <a:r>
              <a:rPr lang="en-US" altLang="ko-KR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1) </a:t>
            </a: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웹서버 구축</a:t>
            </a:r>
            <a:endParaRPr lang="ko-KR" altLang="en-US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2) </a:t>
            </a: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영상 처리</a:t>
            </a:r>
            <a:endParaRPr lang="ko-KR" altLang="en-US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      </a:t>
            </a:r>
            <a:r>
              <a:rPr lang="en-US" altLang="ko-KR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3)</a:t>
            </a: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 클라우드 코딩</a:t>
            </a:r>
            <a:endParaRPr lang="ko-KR" altLang="en-US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ln w="9525">
                  <a:solidFill>
                    <a:schemeClr val="tx1">
                      <a:alpha val="2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/>
                <a:ea typeface="조선일보명조"/>
                <a:cs typeface="조선일보명조"/>
              </a:rPr>
              <a:t>서비스   </a:t>
            </a:r>
            <a:endParaRPr lang="ko-KR" altLang="en-US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>
              <a:ln w="9525">
                <a:solidFill>
                  <a:schemeClr val="tx1">
                    <a:alpha val="2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참고 문헌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 txBox="1"/>
          <p:nvPr/>
        </p:nvSpPr>
        <p:spPr>
          <a:xfrm>
            <a:off x="944561" y="1815464"/>
            <a:ext cx="5151439" cy="3638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https://aws.amazon.com/ko/docker/</a:t>
            </a:r>
            <a:endParaRPr lang="en-US" altLang="en-US"/>
          </a:p>
        </p:txBody>
      </p:sp>
      <p:sp>
        <p:nvSpPr>
          <p:cNvPr id="55" name=""/>
          <p:cNvSpPr txBox="1"/>
          <p:nvPr/>
        </p:nvSpPr>
        <p:spPr>
          <a:xfrm>
            <a:off x="947736" y="2336165"/>
            <a:ext cx="6829425" cy="367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https://www.redhat.com/ko/topics/containers/what-is-docker#</a:t>
            </a:r>
            <a:endParaRPr lang="en-US" altLang="en-US"/>
          </a:p>
        </p:txBody>
      </p:sp>
      <p:sp>
        <p:nvSpPr>
          <p:cNvPr id="56" name=""/>
          <p:cNvSpPr txBox="1"/>
          <p:nvPr/>
        </p:nvSpPr>
        <p:spPr>
          <a:xfrm>
            <a:off x="952500" y="2842260"/>
            <a:ext cx="3937000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http://dev.youngkyu.kr/32</a:t>
            </a:r>
            <a:endParaRPr lang="en-US" altLang="en-US"/>
          </a:p>
        </p:txBody>
      </p:sp>
      <p:sp>
        <p:nvSpPr>
          <p:cNvPr id="57" name=""/>
          <p:cNvSpPr txBox="1"/>
          <p:nvPr/>
        </p:nvSpPr>
        <p:spPr>
          <a:xfrm>
            <a:off x="915986" y="3247072"/>
            <a:ext cx="7527926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https://subicura.com/2017/01/19/docker-guide-for-beginners-1.html</a:t>
            </a:r>
            <a:endParaRPr lang="en-US" altLang="en-US"/>
          </a:p>
        </p:txBody>
      </p:sp>
      <p:sp>
        <p:nvSpPr>
          <p:cNvPr id="58" name=""/>
          <p:cNvSpPr txBox="1"/>
          <p:nvPr/>
        </p:nvSpPr>
        <p:spPr>
          <a:xfrm>
            <a:off x="930274" y="3682364"/>
            <a:ext cx="3905249" cy="3638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http://blog.woniper.net/329</a:t>
            </a:r>
            <a:endParaRPr lang="en-US" altLang="en-US"/>
          </a:p>
        </p:txBody>
      </p:sp>
      <p:sp>
        <p:nvSpPr>
          <p:cNvPr id="59" name=""/>
          <p:cNvSpPr txBox="1"/>
          <p:nvPr/>
        </p:nvSpPr>
        <p:spPr>
          <a:xfrm>
            <a:off x="877886" y="4126865"/>
            <a:ext cx="7070725" cy="367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https://www.slideshare.net/awskorea/codigm-aws-container-day</a:t>
            </a:r>
            <a:endParaRPr lang="en-US" altLang="en-US"/>
          </a:p>
        </p:txBody>
      </p:sp>
      <p:sp>
        <p:nvSpPr>
          <p:cNvPr id="60" name=""/>
          <p:cNvSpPr txBox="1"/>
          <p:nvPr/>
        </p:nvSpPr>
        <p:spPr>
          <a:xfrm>
            <a:off x="911225" y="4507865"/>
            <a:ext cx="5873749" cy="367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http://ndb796.tistory.com/90?category=1009977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82768" y="2343773"/>
            <a:ext cx="2628707" cy="2111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Docker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란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?</a:t>
            </a:r>
            <a:endParaRPr lang="en-US" altLang="ko-KR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1842" y="1520452"/>
            <a:ext cx="5155406" cy="4113584"/>
          </a:xfrm>
          <a:prstGeom prst="rect">
            <a:avLst/>
          </a:prstGeom>
        </p:spPr>
      </p:pic>
      <p:sp>
        <p:nvSpPr>
          <p:cNvPr id="63" name=""/>
          <p:cNvSpPr/>
          <p:nvPr/>
        </p:nvSpPr>
        <p:spPr>
          <a:xfrm>
            <a:off x="2077640" y="5623719"/>
            <a:ext cx="8036719" cy="89296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도커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리눅스 컨테이너를 기반으로 하여 특정한서비스를 패키징하고 배포하는데 유용한 오픈소스 프로그램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4" name=""/>
          <p:cNvSpPr/>
          <p:nvPr/>
        </p:nvSpPr>
        <p:spPr>
          <a:xfrm>
            <a:off x="8371626" y="2309522"/>
            <a:ext cx="3515130" cy="2794357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독립된 애플리케이션을 실행 할 수 있도록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독립된 환경으로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제공해주는 것</a:t>
            </a:r>
            <a:r>
              <a:rPr lang="en-US" altLang="ko-KR">
                <a:solidFill>
                  <a:schemeClr val="dk1"/>
                </a:solidFill>
              </a:rPr>
              <a:t>!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Docker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 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63" name=""/>
          <p:cNvSpPr/>
          <p:nvPr/>
        </p:nvSpPr>
        <p:spPr>
          <a:xfrm>
            <a:off x="2255440" y="5128419"/>
            <a:ext cx="1724820" cy="43576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Image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8862" y="2214935"/>
            <a:ext cx="4788543" cy="2428130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92901" y="2024048"/>
            <a:ext cx="4088020" cy="2809903"/>
          </a:xfrm>
          <a:prstGeom prst="rect">
            <a:avLst/>
          </a:prstGeom>
        </p:spPr>
      </p:pic>
      <p:sp>
        <p:nvSpPr>
          <p:cNvPr id="66" name=""/>
          <p:cNvSpPr/>
          <p:nvPr/>
        </p:nvSpPr>
        <p:spPr>
          <a:xfrm>
            <a:off x="7691040" y="5090319"/>
            <a:ext cx="1724820" cy="43576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Container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image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란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?</a:t>
            </a:r>
            <a:endParaRPr lang="en-US" altLang="ko-KR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/>
          <p:nvPr/>
        </p:nvSpPr>
        <p:spPr>
          <a:xfrm>
            <a:off x="7270748" y="2198688"/>
            <a:ext cx="4286251" cy="287337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각 </a:t>
            </a:r>
            <a:r>
              <a:rPr lang="en-US" altLang="ko-KR">
                <a:solidFill>
                  <a:schemeClr val="dk1"/>
                </a:solidFill>
              </a:rPr>
              <a:t>OS</a:t>
            </a:r>
            <a:r>
              <a:rPr lang="ko-KR" altLang="en-US">
                <a:solidFill>
                  <a:schemeClr val="dk1"/>
                </a:solidFill>
              </a:rPr>
              <a:t>를 실행 하기 위한 파일들을 모아둔 것으로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필요에 따라 </a:t>
            </a:r>
            <a:r>
              <a:rPr lang="en-US" altLang="ko-KR">
                <a:solidFill>
                  <a:schemeClr val="dk1"/>
                </a:solidFill>
              </a:rPr>
              <a:t>OS</a:t>
            </a:r>
            <a:r>
              <a:rPr lang="ko-KR" altLang="en-US">
                <a:solidFill>
                  <a:schemeClr val="dk1"/>
                </a:solidFill>
              </a:rPr>
              <a:t>이외에도 각종 서비스나 소스파일들이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포함되어 있는 파일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9349" y="1751012"/>
            <a:ext cx="6019800" cy="3895725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4095749" y="5392132"/>
            <a:ext cx="4148070" cy="1382690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특징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endParaRPr lang="en-US" altLang="ko-KR">
              <a:solidFill>
                <a:schemeClr val="dk1"/>
              </a:solidFill>
            </a:endParaRPr>
          </a:p>
          <a:p>
            <a:pPr marL="257040" indent="-257040" algn="ctr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하나의 이미지에 여러개의 컨테이너를 만들수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257040" indent="-257040" algn="ctr"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immulate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7518" y="665469"/>
            <a:ext cx="4208482" cy="361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image 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만드는 법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- Docker File</a:t>
            </a:r>
            <a:endParaRPr lang="en-US" altLang="ko-KR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63" name=""/>
          <p:cNvSpPr/>
          <p:nvPr/>
        </p:nvSpPr>
        <p:spPr>
          <a:xfrm>
            <a:off x="6935390" y="2309415"/>
            <a:ext cx="4915694" cy="223916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Docker File</a:t>
            </a:r>
            <a:r>
              <a:rPr lang="ko-KR" altLang="en-US">
                <a:solidFill>
                  <a:schemeClr val="dk1"/>
                </a:solidFill>
              </a:rPr>
              <a:t>에는 </a:t>
            </a:r>
            <a:r>
              <a:rPr lang="en-US" altLang="ko-KR">
                <a:solidFill>
                  <a:schemeClr val="dk1"/>
                </a:solidFill>
              </a:rPr>
              <a:t>DSL(Domain-specific language)</a:t>
            </a:r>
            <a:r>
              <a:rPr lang="ko-KR" altLang="en-US">
                <a:solidFill>
                  <a:schemeClr val="dk1"/>
                </a:solidFill>
              </a:rPr>
              <a:t> 언어를 이용하여 이미지 생성과정을 적습니다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Docker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File</a:t>
            </a:r>
            <a:r>
              <a:rPr lang="ko-KR" altLang="en-US">
                <a:solidFill>
                  <a:schemeClr val="dk1"/>
                </a:solidFill>
              </a:rPr>
              <a:t>은 소스와 함께 버전관리 되고 원한다면 누구나 </a:t>
            </a:r>
            <a:r>
              <a:rPr lang="en-US" altLang="ko-KR">
                <a:solidFill>
                  <a:schemeClr val="dk1"/>
                </a:solidFill>
              </a:rPr>
              <a:t>file</a:t>
            </a:r>
            <a:r>
              <a:rPr lang="ko-KR" altLang="en-US">
                <a:solidFill>
                  <a:schemeClr val="dk1"/>
                </a:solidFill>
              </a:rPr>
              <a:t>을 보고 수정할수있다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6775" y="2066925"/>
            <a:ext cx="6101640" cy="2787650"/>
          </a:xfrm>
          <a:prstGeom prst="rect">
            <a:avLst/>
          </a:prstGeom>
        </p:spPr>
      </p:pic>
      <p:sp>
        <p:nvSpPr>
          <p:cNvPr id="68" name=""/>
          <p:cNvSpPr/>
          <p:nvPr/>
        </p:nvSpPr>
        <p:spPr>
          <a:xfrm>
            <a:off x="1271191" y="5165324"/>
            <a:ext cx="3201192" cy="38496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Docker File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by GitHub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7518" y="665469"/>
            <a:ext cx="4932382" cy="361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image 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사용하는 법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-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 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Docker Hub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 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63" name=""/>
          <p:cNvSpPr/>
          <p:nvPr/>
        </p:nvSpPr>
        <p:spPr>
          <a:xfrm>
            <a:off x="6821092" y="2741216"/>
            <a:ext cx="4115594" cy="21883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333000" indent="-333000"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다른 사람들이 만든 </a:t>
            </a:r>
            <a:r>
              <a:rPr lang="en-US" altLang="ko-KR">
                <a:solidFill>
                  <a:schemeClr val="dk1"/>
                </a:solidFill>
              </a:rPr>
              <a:t>image</a:t>
            </a:r>
            <a:r>
              <a:rPr lang="ko-KR" altLang="en-US">
                <a:solidFill>
                  <a:schemeClr val="dk1"/>
                </a:solidFill>
              </a:rPr>
              <a:t> 를 사용할수 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image</a:t>
            </a:r>
            <a:r>
              <a:rPr lang="ko-KR" altLang="en-US">
                <a:solidFill>
                  <a:schemeClr val="dk1"/>
                </a:solidFill>
              </a:rPr>
              <a:t>를 다운 받아서 </a:t>
            </a:r>
            <a:r>
              <a:rPr lang="en-US" altLang="ko-KR">
                <a:solidFill>
                  <a:schemeClr val="dk1"/>
                </a:solidFill>
              </a:rPr>
              <a:t>docker file</a:t>
            </a:r>
            <a:r>
              <a:rPr lang="ko-KR" altLang="en-US">
                <a:solidFill>
                  <a:schemeClr val="dk1"/>
                </a:solidFill>
              </a:rPr>
              <a:t>을 고쳐서 수정할 수있다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Hub</a:t>
            </a:r>
            <a:r>
              <a:rPr lang="ko-KR" altLang="en-US">
                <a:solidFill>
                  <a:schemeClr val="dk1"/>
                </a:solidFill>
              </a:rPr>
              <a:t>에서 제공하는 </a:t>
            </a:r>
            <a:r>
              <a:rPr lang="en-US" altLang="ko-KR">
                <a:solidFill>
                  <a:schemeClr val="dk1"/>
                </a:solidFill>
              </a:rPr>
              <a:t>image</a:t>
            </a:r>
            <a:r>
              <a:rPr lang="ko-KR" altLang="en-US">
                <a:solidFill>
                  <a:schemeClr val="dk1"/>
                </a:solidFill>
              </a:rPr>
              <a:t>는 무료</a:t>
            </a:r>
            <a:endParaRPr lang="ko-KR" altLang="en-US">
              <a:solidFill>
                <a:schemeClr val="dk1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4562" y="2106612"/>
            <a:ext cx="5791843" cy="2936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7518" y="665469"/>
            <a:ext cx="4932382" cy="361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image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를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 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사용하는 법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-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 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Docker Hub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 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63" name=""/>
          <p:cNvSpPr/>
          <p:nvPr/>
        </p:nvSpPr>
        <p:spPr>
          <a:xfrm>
            <a:off x="8014891" y="1676399"/>
            <a:ext cx="2805506" cy="11215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Hub</a:t>
            </a:r>
            <a:r>
              <a:rPr lang="ko-KR" altLang="en-US">
                <a:solidFill>
                  <a:schemeClr val="dk1"/>
                </a:solidFill>
              </a:rPr>
              <a:t>에서 제공하는 </a:t>
            </a:r>
            <a:r>
              <a:rPr lang="en-US" altLang="ko-KR">
                <a:solidFill>
                  <a:schemeClr val="dk1"/>
                </a:solidFill>
              </a:rPr>
              <a:t>ubuntu</a:t>
            </a:r>
            <a:r>
              <a:rPr lang="ko-KR" altLang="en-US">
                <a:solidFill>
                  <a:schemeClr val="dk1"/>
                </a:solidFill>
              </a:rPr>
              <a:t>를 다운 받는 모습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2824" y="1611312"/>
            <a:ext cx="6229350" cy="1628775"/>
          </a:xfrm>
          <a:prstGeom prst="rect">
            <a:avLst/>
          </a:prstGeom>
        </p:spPr>
      </p:pic>
      <p:sp>
        <p:nvSpPr>
          <p:cNvPr id="69" name=""/>
          <p:cNvSpPr/>
          <p:nvPr/>
        </p:nvSpPr>
        <p:spPr>
          <a:xfrm>
            <a:off x="8497492" y="4191001"/>
            <a:ext cx="2462605" cy="11215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다운 받은 </a:t>
            </a:r>
            <a:r>
              <a:rPr lang="en-US" altLang="ko-KR">
                <a:solidFill>
                  <a:schemeClr val="dk1"/>
                </a:solidFill>
              </a:rPr>
              <a:t>image</a:t>
            </a:r>
            <a:r>
              <a:rPr lang="ko-KR" altLang="en-US">
                <a:solidFill>
                  <a:schemeClr val="dk1"/>
                </a:solidFill>
              </a:rPr>
              <a:t>확인 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0112" y="4117974"/>
            <a:ext cx="7191374" cy="1162050"/>
          </a:xfrm>
          <a:prstGeom prst="rect">
            <a:avLst/>
          </a:prstGeom>
        </p:spPr>
      </p:pic>
      <p:sp>
        <p:nvSpPr>
          <p:cNvPr id="72" name=""/>
          <p:cNvSpPr/>
          <p:nvPr/>
        </p:nvSpPr>
        <p:spPr>
          <a:xfrm>
            <a:off x="1338539" y="3429000"/>
            <a:ext cx="4079978" cy="36359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docker pull image(name)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1376908" y="5560186"/>
            <a:ext cx="4079978" cy="36359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docker images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87518" y="665469"/>
            <a:ext cx="281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container</a:t>
            </a: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란</a:t>
            </a:r>
            <a:r>
              <a:rPr lang="en-US" altLang="ko-KR" b="0" spc="300">
                <a:solidFill>
                  <a:schemeClr val="tx1">
                    <a:lumMod val="75000"/>
                    <a:lumOff val="25000"/>
                  </a:schemeClr>
                </a:solidFill>
                <a:latin typeface="a로케트"/>
                <a:ea typeface="a로케트"/>
              </a:rPr>
              <a:t>?</a:t>
            </a:r>
            <a:endParaRPr lang="en-US" altLang="ko-KR" b="0" spc="300">
              <a:solidFill>
                <a:schemeClr val="tx1">
                  <a:lumMod val="75000"/>
                  <a:lumOff val="25000"/>
                </a:schemeClr>
              </a:solidFill>
              <a:latin typeface="a로케트"/>
              <a:ea typeface="a로케트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9387" y="310138"/>
            <a:ext cx="1392701" cy="82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>
                <a:solidFill>
                  <a:srgbClr val="002060">
                    <a:alpha val="74000"/>
                  </a:srgbClr>
                </a:solidFill>
                <a:latin typeface="a로케트"/>
                <a:ea typeface="a로케트"/>
              </a:rPr>
              <a:t>01</a:t>
            </a:r>
            <a:endParaRPr lang="ko-KR" altLang="en-US" sz="4800">
              <a:solidFill>
                <a:srgbClr val="002060">
                  <a:alpha val="74000"/>
                </a:srgbClr>
              </a:solidFill>
              <a:latin typeface="a로케트"/>
              <a:ea typeface="a로케트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1096713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0899765" y="887090"/>
            <a:ext cx="98474" cy="98474"/>
          </a:xfrm>
          <a:prstGeom prst="ellipse">
            <a:avLst/>
          </a:prstGeom>
          <a:solidFill>
            <a:srgbClr val="425a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9387" y="1284821"/>
            <a:ext cx="13927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3568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3" name="직각 삼각형 42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조선일보명조"/>
                <a:ea typeface="조선일보명조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조선일보명조"/>
              <a:ea typeface="조선일보명조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884" y="157414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조선일보명조"/>
                <a:ea typeface="조선일보명조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조선일보명조"/>
              <a:ea typeface="조선일보명조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4778" y="1954212"/>
            <a:ext cx="4291221" cy="2949574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>
            <a:off x="6096000" y="1873250"/>
            <a:ext cx="5127624" cy="34290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100">
                <a:solidFill>
                  <a:schemeClr val="dk1"/>
                </a:solidFill>
              </a:rPr>
              <a:t>Docker image</a:t>
            </a:r>
            <a:r>
              <a:rPr lang="ko-KR" altLang="en-US" sz="2100">
                <a:solidFill>
                  <a:schemeClr val="dk1"/>
                </a:solidFill>
              </a:rPr>
              <a:t>를 바탕으로 격리된 </a:t>
            </a:r>
            <a:endParaRPr lang="ko-KR" altLang="en-US" sz="21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2100">
                <a:solidFill>
                  <a:schemeClr val="dk1"/>
                </a:solidFill>
              </a:rPr>
              <a:t>실행 환경이 실행된 상태</a:t>
            </a:r>
            <a:endParaRPr lang="ko-KR" altLang="en-US" sz="21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652</ep:Words>
  <ep:PresentationFormat>와이드스크린</ep:PresentationFormat>
  <ep:Paragraphs>292</ep:Paragraphs>
  <ep:Slides>21</ep:Slides>
  <ep:Notes>29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2018-11-19T07:27:17.000</dcterms:created>
  <dc:creator>늘채</dc:creator>
  <cp:lastModifiedBy>admin</cp:lastModifiedBy>
  <dcterms:modified xsi:type="dcterms:W3CDTF">2019-01-10T05:39:55.626</dcterms:modified>
  <cp:revision>210</cp:revision>
  <dc:title>PowerPoint 프레젠테이션</dc:title>
  <cp:version>1000.0000.01</cp:version>
</cp:coreProperties>
</file>