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7" r:id="rId2"/>
  </p:sldIdLst>
  <p:sldSz cx="12801600" cy="1706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52" y="-21075"/>
            <a:ext cx="12839842" cy="17110949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834" y="5984618"/>
            <a:ext cx="8157407" cy="4097463"/>
          </a:xfrm>
        </p:spPr>
        <p:txBody>
          <a:bodyPr anchor="b">
            <a:noAutofit/>
          </a:bodyPr>
          <a:lstStyle>
            <a:lvl1pPr algn="r">
              <a:defRPr sz="756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834" y="10082077"/>
            <a:ext cx="8157407" cy="273006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8471182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11126329"/>
            <a:ext cx="8886800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1503" y="9040142"/>
            <a:ext cx="7587726" cy="9482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126329"/>
            <a:ext cx="8886801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3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4808503"/>
            <a:ext cx="8886801" cy="6459812"/>
          </a:xfrm>
        </p:spPr>
        <p:txBody>
          <a:bodyPr anchor="b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7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88" y="1517226"/>
            <a:ext cx="8878051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accent1"/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8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9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8237" y="1517228"/>
            <a:ext cx="1370337" cy="13070278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39" y="1517228"/>
            <a:ext cx="7273036" cy="130702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6722162"/>
            <a:ext cx="8886801" cy="4546157"/>
          </a:xfrm>
        </p:spPr>
        <p:txBody>
          <a:bodyPr anchor="b"/>
          <a:lstStyle>
            <a:lvl1pPr algn="l">
              <a:defRPr sz="5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2141440"/>
          </a:xfr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1" y="5377466"/>
            <a:ext cx="4323353" cy="965881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886" y="5377470"/>
            <a:ext cx="4323354" cy="965881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9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439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296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296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3729859"/>
            <a:ext cx="3906255" cy="318196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786" y="1281592"/>
            <a:ext cx="4740452" cy="1375468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9" y="6911818"/>
            <a:ext cx="3906255" cy="6432406"/>
          </a:xfrm>
        </p:spPr>
        <p:txBody>
          <a:bodyPr>
            <a:normAutofit/>
          </a:bodyPr>
          <a:lstStyle>
            <a:lvl1pPr marL="0" indent="0">
              <a:buNone/>
              <a:defRPr sz="196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1948160"/>
            <a:ext cx="8886800" cy="1410548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3438" y="1517227"/>
            <a:ext cx="8886800" cy="9571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8" y="13358708"/>
            <a:ext cx="8886800" cy="1677571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853" y="-21075"/>
            <a:ext cx="12839844" cy="17110949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5377470"/>
            <a:ext cx="8886800" cy="96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7361" y="15036282"/>
            <a:ext cx="957785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439" y="15036282"/>
            <a:ext cx="6472162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547" y="15036282"/>
            <a:ext cx="717693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accent1"/>
                </a:solidFill>
              </a:defRPr>
            </a:lvl1pPr>
          </a:lstStyle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640080" rtl="0" eaLnBrk="1" latinLnBrk="1" hangingPunct="1">
        <a:spcBef>
          <a:spcPct val="0"/>
        </a:spcBef>
        <a:buNone/>
        <a:defRPr sz="50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0060" indent="-48006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6778-533F-7970-D9AB-556AE579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52" y="1008456"/>
            <a:ext cx="11726095" cy="195527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</a:rPr>
              <a:t>봉담읍 온라인 마을안전지도 및</a:t>
            </a:r>
            <a:br>
              <a:rPr lang="en-US" altLang="ko-KR" sz="6000" dirty="0">
                <a:solidFill>
                  <a:schemeClr val="tx1"/>
                </a:solidFill>
              </a:rPr>
            </a:br>
            <a:r>
              <a:rPr lang="ko-KR" altLang="en-US" sz="6000" dirty="0">
                <a:solidFill>
                  <a:schemeClr val="tx1"/>
                </a:solidFill>
              </a:rPr>
              <a:t>무인 </a:t>
            </a:r>
            <a:r>
              <a:rPr lang="ko-KR" altLang="en-US" sz="6000" dirty="0" err="1">
                <a:solidFill>
                  <a:schemeClr val="tx1"/>
                </a:solidFill>
              </a:rPr>
              <a:t>택배함</a:t>
            </a:r>
            <a:r>
              <a:rPr lang="ko-KR" altLang="en-US" sz="6000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867A9-4C95-1228-0D06-68E052B4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954" y="5515743"/>
            <a:ext cx="9859883" cy="215545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effectLst/>
                <a:latin typeface="+mj-ea"/>
                <a:ea typeface="+mj-ea"/>
              </a:rPr>
              <a:t>봉담읍의 안전시설물을 웹사이트를 통해 조회할 수 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사용자는 관리자에게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정보수정요청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각종 요청을 보낼 수 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행정과 관련된 단체에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시설물 설치요청을 보낼 수도 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무인 </a:t>
            </a:r>
            <a:r>
              <a:rPr lang="ko-KR" altLang="en-US" sz="2400" dirty="0" err="1">
                <a:latin typeface="+mj-ea"/>
                <a:ea typeface="+mj-ea"/>
              </a:rPr>
              <a:t>택배함은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송장을 촬영해 분석하여 수령자에게 문자를 보냅니다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C6FC5F-4FEB-6CA2-489A-E5BD3BF3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78" y="352130"/>
            <a:ext cx="2277172" cy="57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2B52-596F-BED5-3058-143AB4EE9AA2}"/>
              </a:ext>
            </a:extLst>
          </p:cNvPr>
          <p:cNvSpPr txBox="1"/>
          <p:nvPr/>
        </p:nvSpPr>
        <p:spPr>
          <a:xfrm>
            <a:off x="1626707" y="4900193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48618F7-108A-6342-9D43-4B7CE899C589}"/>
              </a:ext>
            </a:extLst>
          </p:cNvPr>
          <p:cNvSpPr txBox="1">
            <a:spLocks/>
          </p:cNvSpPr>
          <p:nvPr/>
        </p:nvSpPr>
        <p:spPr>
          <a:xfrm>
            <a:off x="1516955" y="8592114"/>
            <a:ext cx="9601200" cy="14363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여성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어린이 및 기타 주민들의 안전정보 획득 기회 제공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지역의 안전시설물 설치에 있어서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주민의 참여 기회 마련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행정의 안전시설물 설치위치 선정을 위한 정보 제공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D51E-17E6-0F87-3F9E-12DE0DB07B66}"/>
              </a:ext>
            </a:extLst>
          </p:cNvPr>
          <p:cNvSpPr txBox="1"/>
          <p:nvPr/>
        </p:nvSpPr>
        <p:spPr>
          <a:xfrm>
            <a:off x="1600201" y="7788600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목적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83250BB-CA4E-1338-481F-58CFBD29284B}"/>
              </a:ext>
            </a:extLst>
          </p:cNvPr>
          <p:cNvSpPr txBox="1">
            <a:spLocks/>
          </p:cNvSpPr>
          <p:nvPr/>
        </p:nvSpPr>
        <p:spPr>
          <a:xfrm>
            <a:off x="1516954" y="11158924"/>
            <a:ext cx="10470454" cy="287846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err="1">
                <a:effectLst/>
                <a:latin typeface="+mj-ea"/>
                <a:ea typeface="+mj-ea"/>
              </a:rPr>
              <a:t>스프링부트를</a:t>
            </a:r>
            <a:r>
              <a:rPr lang="ko-KR" altLang="en-US" sz="2400" dirty="0">
                <a:latin typeface="+mj-ea"/>
                <a:ea typeface="+mj-ea"/>
              </a:rPr>
              <a:t> 활용해</a:t>
            </a:r>
            <a:r>
              <a:rPr lang="en-US" altLang="ko-KR" sz="2400" dirty="0">
                <a:latin typeface="+mj-ea"/>
                <a:ea typeface="+mj-ea"/>
              </a:rPr>
              <a:t>, DB(</a:t>
            </a:r>
            <a:r>
              <a:rPr lang="ko-KR" altLang="en-US" sz="2400" dirty="0">
                <a:latin typeface="+mj-ea"/>
                <a:ea typeface="+mj-ea"/>
              </a:rPr>
              <a:t>오라클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에 데이터를 저장하고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가져오는 기능을 개발했습니다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err="1">
                <a:effectLst/>
                <a:latin typeface="+mj-ea"/>
                <a:ea typeface="+mj-ea"/>
              </a:rPr>
              <a:t>프론트엔드</a:t>
            </a:r>
            <a:r>
              <a:rPr lang="ko-KR" altLang="en-US" sz="2400" dirty="0">
                <a:effectLst/>
                <a:latin typeface="+mj-ea"/>
                <a:ea typeface="+mj-ea"/>
              </a:rPr>
              <a:t> 개발은 </a:t>
            </a:r>
            <a:r>
              <a:rPr lang="en-US" altLang="ko-KR" sz="2400" dirty="0">
                <a:effectLst/>
                <a:latin typeface="+mj-ea"/>
                <a:ea typeface="+mj-ea"/>
              </a:rPr>
              <a:t>React</a:t>
            </a:r>
            <a:r>
              <a:rPr lang="ko-KR" altLang="en-US" sz="2400" dirty="0">
                <a:effectLst/>
                <a:latin typeface="+mj-ea"/>
                <a:ea typeface="+mj-ea"/>
              </a:rPr>
              <a:t>를 활용했습니다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 </a:t>
            </a:r>
            <a:r>
              <a:rPr lang="ko-KR" altLang="en-US" sz="2400" dirty="0" err="1">
                <a:effectLst/>
                <a:latin typeface="+mj-ea"/>
                <a:ea typeface="+mj-ea"/>
              </a:rPr>
              <a:t>백엔드</a:t>
            </a:r>
            <a:r>
              <a:rPr lang="ko-KR" altLang="en-US" sz="2400" dirty="0">
                <a:effectLst/>
                <a:latin typeface="+mj-ea"/>
                <a:ea typeface="+mj-ea"/>
              </a:rPr>
              <a:t> 서버에 </a:t>
            </a:r>
            <a:r>
              <a:rPr lang="en-US" altLang="ko-KR" sz="2400" dirty="0">
                <a:effectLst/>
                <a:latin typeface="+mj-ea"/>
                <a:ea typeface="+mj-ea"/>
              </a:rPr>
              <a:t>GET, POST, PATCH, DELETE </a:t>
            </a:r>
            <a:r>
              <a:rPr lang="ko-KR" altLang="en-US" sz="2400" dirty="0">
                <a:effectLst/>
                <a:latin typeface="+mj-ea"/>
                <a:ea typeface="+mj-ea"/>
              </a:rPr>
              <a:t>요청을 보내 </a:t>
            </a:r>
            <a:r>
              <a:rPr lang="en-US" altLang="ko-KR" sz="2400" dirty="0">
                <a:effectLst/>
                <a:latin typeface="+mj-ea"/>
                <a:ea typeface="+mj-ea"/>
              </a:rPr>
              <a:t>DB</a:t>
            </a:r>
            <a:r>
              <a:rPr lang="ko-KR" altLang="en-US" sz="2400" dirty="0">
                <a:effectLst/>
                <a:latin typeface="+mj-ea"/>
                <a:ea typeface="+mj-ea"/>
              </a:rPr>
              <a:t>와 소통합니다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하드웨어 개발은 </a:t>
            </a:r>
            <a:r>
              <a:rPr lang="ko-KR" altLang="en-US" sz="2400" dirty="0" err="1">
                <a:latin typeface="+mj-ea"/>
                <a:ea typeface="+mj-ea"/>
              </a:rPr>
              <a:t>아두이노를</a:t>
            </a:r>
            <a:r>
              <a:rPr lang="ko-KR" altLang="en-US" sz="2400" dirty="0">
                <a:latin typeface="+mj-ea"/>
                <a:ea typeface="+mj-ea"/>
              </a:rPr>
              <a:t> 활용하였으며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송장 이미지 분석은 </a:t>
            </a:r>
            <a:r>
              <a:rPr lang="en-US" altLang="ko-KR" sz="2400" dirty="0">
                <a:latin typeface="+mj-ea"/>
                <a:ea typeface="+mj-ea"/>
              </a:rPr>
              <a:t>~~~ </a:t>
            </a:r>
            <a:r>
              <a:rPr lang="ko-KR" altLang="en-US" sz="2400" dirty="0">
                <a:latin typeface="+mj-ea"/>
                <a:ea typeface="+mj-ea"/>
              </a:rPr>
              <a:t>라이브러리를 활용하였습니다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D3406-B77A-60B3-3704-631C7161C56F}"/>
              </a:ext>
            </a:extLst>
          </p:cNvPr>
          <p:cNvSpPr txBox="1"/>
          <p:nvPr/>
        </p:nvSpPr>
        <p:spPr>
          <a:xfrm>
            <a:off x="1516954" y="10450158"/>
            <a:ext cx="4118435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작동원리 및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99AFD-F182-1952-38C0-27B9D69A7C52}"/>
              </a:ext>
            </a:extLst>
          </p:cNvPr>
          <p:cNvSpPr txBox="1"/>
          <p:nvPr/>
        </p:nvSpPr>
        <p:spPr>
          <a:xfrm>
            <a:off x="4537897" y="1631273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수원대학교 정보보호학과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3681D-4DA1-FA9D-2A8B-F1A97D23FBF8}"/>
              </a:ext>
            </a:extLst>
          </p:cNvPr>
          <p:cNvSpPr txBox="1"/>
          <p:nvPr/>
        </p:nvSpPr>
        <p:spPr>
          <a:xfrm>
            <a:off x="8796813" y="3010879"/>
            <a:ext cx="2889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23017012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김명규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21018104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박현우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21018058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윤재서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21018087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조유란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B2C0-F0D7-6C23-393D-9B8D0801EBF7}"/>
              </a:ext>
            </a:extLst>
          </p:cNvPr>
          <p:cNvSpPr txBox="1"/>
          <p:nvPr/>
        </p:nvSpPr>
        <p:spPr>
          <a:xfrm>
            <a:off x="251514" y="16746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Major in Information Security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9B84BB-CC56-4859-0355-E6561298CFD8}"/>
              </a:ext>
            </a:extLst>
          </p:cNvPr>
          <p:cNvSpPr txBox="1">
            <a:spLocks/>
          </p:cNvSpPr>
          <p:nvPr/>
        </p:nvSpPr>
        <p:spPr>
          <a:xfrm>
            <a:off x="999460" y="14918498"/>
            <a:ext cx="10987947" cy="131343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봉담읍 주민들은 이 사이트를 통해 안전시설물을 간편하게 찾을 수 있습니다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이</a:t>
            </a:r>
            <a:r>
              <a:rPr lang="ko-KR" altLang="en-US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뿐만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아니라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행정 관련 단체에 추가 시설물 설치 제안을 하여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2400" dirty="0">
                <a:effectLst/>
                <a:latin typeface="+mj-ea"/>
                <a:ea typeface="+mj-ea"/>
              </a:rPr>
              <a:t>시민의 의견을 기반으로 한</a:t>
            </a:r>
            <a:r>
              <a:rPr lang="en-US" altLang="ko-KR" sz="2400" dirty="0">
                <a:effectLst/>
                <a:latin typeface="+mj-ea"/>
                <a:ea typeface="+mj-ea"/>
              </a:rPr>
              <a:t>,</a:t>
            </a:r>
            <a:r>
              <a:rPr lang="ko-KR" altLang="en-US" sz="2400" dirty="0">
                <a:effectLst/>
                <a:latin typeface="+mj-ea"/>
                <a:ea typeface="+mj-ea"/>
              </a:rPr>
              <a:t> 지역 방범 및 안전 강화에도 기여할 수 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DAC5E-0AE7-2CBB-CD95-D53B9C63FA4C}"/>
              </a:ext>
            </a:extLst>
          </p:cNvPr>
          <p:cNvSpPr txBox="1"/>
          <p:nvPr/>
        </p:nvSpPr>
        <p:spPr>
          <a:xfrm>
            <a:off x="1600202" y="14118192"/>
            <a:ext cx="151035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4541253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187</Words>
  <Application>Microsoft Office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Trebuchet MS</vt:lpstr>
      <vt:lpstr>Wingdings 3</vt:lpstr>
      <vt:lpstr>패싯</vt:lpstr>
      <vt:lpstr>봉담읍 온라인 마을안전지도 및 무인 택배함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이름</dc:title>
  <dc:creator>정보보호</dc:creator>
  <cp:lastModifiedBy>명규 김</cp:lastModifiedBy>
  <cp:revision>8</cp:revision>
  <dcterms:created xsi:type="dcterms:W3CDTF">2022-10-18T05:15:14Z</dcterms:created>
  <dcterms:modified xsi:type="dcterms:W3CDTF">2024-11-08T11:10:12Z</dcterms:modified>
</cp:coreProperties>
</file>