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56" r:id="rId2"/>
    <p:sldId id="258" r:id="rId3"/>
    <p:sldId id="435" r:id="rId4"/>
    <p:sldId id="267" r:id="rId5"/>
    <p:sldId id="352" r:id="rId6"/>
    <p:sldId id="328" r:id="rId7"/>
    <p:sldId id="324" r:id="rId8"/>
    <p:sldId id="341" r:id="rId9"/>
    <p:sldId id="348" r:id="rId10"/>
    <p:sldId id="340" r:id="rId11"/>
    <p:sldId id="275" r:id="rId12"/>
    <p:sldId id="349" r:id="rId13"/>
    <p:sldId id="344" r:id="rId14"/>
    <p:sldId id="351" r:id="rId15"/>
    <p:sldId id="342" r:id="rId16"/>
    <p:sldId id="347" r:id="rId17"/>
    <p:sldId id="354" r:id="rId18"/>
    <p:sldId id="350" r:id="rId19"/>
    <p:sldId id="343" r:id="rId20"/>
    <p:sldId id="355" r:id="rId21"/>
    <p:sldId id="329" r:id="rId22"/>
    <p:sldId id="306" r:id="rId23"/>
    <p:sldId id="433" r:id="rId24"/>
    <p:sldId id="436" r:id="rId25"/>
    <p:sldId id="43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295" autoAdjust="0"/>
  </p:normalViewPr>
  <p:slideViewPr>
    <p:cSldViewPr snapToGrid="0">
      <p:cViewPr varScale="1">
        <p:scale>
          <a:sx n="102" d="100"/>
          <a:sy n="102" d="100"/>
        </p:scale>
        <p:origin x="120" y="12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244508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362698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66927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3/4/2022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3/4/2022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3/4/2022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3/4/2022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ithub.com/stringfestdata/python-for-excel-users-crash-cours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s://stringfestanalytics.com/five-things-python-exce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hyperlink" Target="https://stringfestanalytics.com/book/"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redhat.com/en/topics/open-source/what-is-open-sourc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7" name="Picture 6" descr="Graphical user interface, text&#10;&#10;Description automatically generated">
            <a:extLst>
              <a:ext uri="{FF2B5EF4-FFF2-40B4-BE49-F238E27FC236}">
                <a16:creationId xmlns:a16="http://schemas.microsoft.com/office/drawing/2014/main" id="{4761E39C-5B02-4663-AAEB-9599ED16E7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143285"/>
            <a:ext cx="12190476" cy="6571429"/>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056670891"/>
              </p:ext>
            </p:extLst>
          </p:nvPr>
        </p:nvGraphicFramePr>
        <p:xfrm>
          <a:off x="1014962" y="1685665"/>
          <a:ext cx="9879062" cy="4741426"/>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4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4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4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4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r>
              <a:rPr lang="en-US" sz="2800" b="1" i="1" dirty="0">
                <a:solidFill>
                  <a:srgbClr val="707070"/>
                </a:solidFill>
                <a:latin typeface="Pragmatica" panose="020B0403040502020204" pitchFamily="34" charset="0"/>
              </a:rPr>
              <a:t>Who wants to win a book? </a:t>
            </a:r>
          </a:p>
        </p:txBody>
      </p:sp>
    </p:spTree>
    <p:extLst>
      <p:ext uri="{BB962C8B-B14F-4D97-AF65-F5344CB8AC3E}">
        <p14:creationId xmlns:p14="http://schemas.microsoft.com/office/powerpoint/2010/main" val="395984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896872137"/>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 </a:t>
            </a:r>
            <a:r>
              <a:rPr lang="en-US" sz="2800" dirty="0">
                <a:solidFill>
                  <a:srgbClr val="707070"/>
                </a:solidFill>
                <a:latin typeface="Pragmatica" panose="020B0403040502020204" pitchFamily="34" charset="0"/>
                <a:hlinkClick r:id="rId4"/>
              </a:rPr>
              <a:t>https://github.com/stringfestdata/python-for-excel-users-crash-course</a:t>
            </a:r>
            <a:r>
              <a:rPr lang="en-US" sz="2800" dirty="0">
                <a:solidFill>
                  <a:srgbClr val="707070"/>
                </a:solidFill>
                <a:latin typeface="Pragmatica" panose="020B0403040502020204" pitchFamily="34" charset="0"/>
              </a:rPr>
              <a:t>  </a:t>
            </a:r>
          </a:p>
        </p:txBody>
      </p:sp>
      <p:pic>
        <p:nvPicPr>
          <p:cNvPr id="4" name="Picture 3">
            <a:extLst>
              <a:ext uri="{FF2B5EF4-FFF2-40B4-BE49-F238E27FC236}">
                <a16:creationId xmlns:a16="http://schemas.microsoft.com/office/drawing/2014/main" id="{76BFA9A1-2CDE-4595-AA39-8F7510ACAF1F}"/>
              </a:ext>
            </a:extLst>
          </p:cNvPr>
          <p:cNvPicPr>
            <a:picLocks noChangeAspect="1"/>
          </p:cNvPicPr>
          <p:nvPr/>
        </p:nvPicPr>
        <p:blipFill>
          <a:blip r:embed="rId5"/>
          <a:stretch>
            <a:fillRect/>
          </a:stretch>
        </p:blipFill>
        <p:spPr>
          <a:xfrm>
            <a:off x="5705503" y="3457757"/>
            <a:ext cx="2646645" cy="1042617"/>
          </a:xfrm>
          <a:prstGeom prst="rect">
            <a:avLst/>
          </a:prstGeom>
        </p:spPr>
      </p:pic>
      <p:sp>
        <p:nvSpPr>
          <p:cNvPr id="7" name="TextBox 6">
            <a:extLst>
              <a:ext uri="{FF2B5EF4-FFF2-40B4-BE49-F238E27FC236}">
                <a16:creationId xmlns:a16="http://schemas.microsoft.com/office/drawing/2014/main" id="{EC182BCD-FB9B-4270-8C8C-52D893BD51E4}"/>
              </a:ext>
            </a:extLst>
          </p:cNvPr>
          <p:cNvSpPr txBox="1"/>
          <p:nvPr/>
        </p:nvSpPr>
        <p:spPr>
          <a:xfrm>
            <a:off x="2239085" y="3688698"/>
            <a:ext cx="3664381"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Follow along …. </a:t>
            </a:r>
            <a:r>
              <a:rPr lang="en-US" sz="2800" dirty="0">
                <a:solidFill>
                  <a:srgbClr val="707070"/>
                </a:solidFill>
                <a:latin typeface="Pragmatica" panose="020B0403040502020204" pitchFamily="34" charset="0"/>
                <a:sym typeface="Wingdings" panose="05000000000000000000" pitchFamily="2" charset="2"/>
              </a:rPr>
              <a:t></a:t>
            </a: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thing-5.ipynb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Some ways to get help from right inside </a:t>
            </a:r>
            <a:r>
              <a:rPr lang="en-US" sz="2800" b="1" dirty="0" err="1">
                <a:solidFill>
                  <a:srgbClr val="CF3338"/>
                </a:solidFill>
                <a:latin typeface="Pragmatica" panose="020B0403040502020204"/>
              </a:rPr>
              <a:t>Jupyter</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57462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r>
              <a:rPr lang="en-US" sz="2800" b="1" i="1" dirty="0">
                <a:solidFill>
                  <a:srgbClr val="707070"/>
                </a:solidFill>
                <a:latin typeface="Pragmatica" panose="020B0403040502020204" pitchFamily="34" charset="0"/>
              </a:rPr>
              <a:t>Who wants to win a book?</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8488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Free white paper</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5545560"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Five Things Excel Users Should Know About Python: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https://stringfestanalytics.com/five-things-python-excel/</a:t>
            </a:r>
            <a:r>
              <a:rPr lang="en-US" sz="2800" dirty="0">
                <a:solidFill>
                  <a:srgbClr val="707070"/>
                </a:solidFill>
                <a:latin typeface="Pragmatica" panose="020B0403040502020204" pitchFamily="34" charset="0"/>
              </a:rPr>
              <a:t>  </a:t>
            </a:r>
          </a:p>
        </p:txBody>
      </p:sp>
      <p:pic>
        <p:nvPicPr>
          <p:cNvPr id="1026" name="Picture 2" descr="Free white paper: Five things Excel users should know about Python">
            <a:extLst>
              <a:ext uri="{FF2B5EF4-FFF2-40B4-BE49-F238E27FC236}">
                <a16:creationId xmlns:a16="http://schemas.microsoft.com/office/drawing/2014/main" id="{F6CDBEE2-3C50-4DF2-A40F-91C2B35185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8250" t="12168" r="6708" b="7481"/>
          <a:stretch/>
        </p:blipFill>
        <p:spPr bwMode="auto">
          <a:xfrm>
            <a:off x="7015480" y="494626"/>
            <a:ext cx="4272280" cy="55104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8C8708-E9CB-4407-9696-A4EC05F71D89}"/>
              </a:ext>
            </a:extLst>
          </p:cNvPr>
          <p:cNvSpPr/>
          <p:nvPr/>
        </p:nvSpPr>
        <p:spPr>
          <a:xfrm>
            <a:off x="7015480" y="494626"/>
            <a:ext cx="4282440" cy="55251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051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a:t>
            </a:r>
            <a:r>
              <a:rPr lang="en-US" sz="2800" i="1" dirty="0">
                <a:solidFill>
                  <a:srgbClr val="707070"/>
                </a:solidFill>
                <a:latin typeface="Pragmatica" panose="020B0403040502020204" pitchFamily="34" charset="0"/>
              </a:rPr>
              <a:t>Advancing into Analytics</a:t>
            </a:r>
            <a:r>
              <a:rPr lang="en-US" sz="2800" dirty="0">
                <a:solidFill>
                  <a:srgbClr val="707070"/>
                </a:solidFill>
                <a:latin typeface="Pragmatica" panose="020B0403040502020204" pitchFamily="34" charset="0"/>
              </a:rPr>
              <a:t>: </a:t>
            </a:r>
            <a:r>
              <a:rPr lang="en-US" sz="2800" dirty="0">
                <a:solidFill>
                  <a:srgbClr val="707070"/>
                </a:solidFill>
                <a:latin typeface="Pragmatica" panose="020B0403040502020204" pitchFamily="34" charset="0"/>
                <a:hlinkClick r:id="rId4"/>
              </a:rPr>
              <a:t>https://stringfestanalytics.com/book/</a:t>
            </a:r>
            <a:r>
              <a:rPr lang="en-US" sz="2800" dirty="0">
                <a:solidFill>
                  <a:srgbClr val="707070"/>
                </a:solidFill>
                <a:latin typeface="Pragmatica" panose="020B0403040502020204" pitchFamily="34" charset="0"/>
              </a:rPr>
              <a:t>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for free on O’Reilly’s website</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Or pick up a paperback/</a:t>
            </a:r>
            <a:r>
              <a:rPr lang="en-US" sz="2800" dirty="0" err="1">
                <a:solidFill>
                  <a:srgbClr val="707070"/>
                </a:solidFill>
                <a:latin typeface="Pragmatica" panose="020B0403040502020204" pitchFamily="34" charset="0"/>
              </a:rPr>
              <a:t>ebook</a:t>
            </a:r>
            <a:endParaRPr lang="en-US" sz="2800"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Please leave a review!</a:t>
            </a:r>
          </a:p>
        </p:txBody>
      </p:sp>
      <p:pic>
        <p:nvPicPr>
          <p:cNvPr id="5" name="Picture 4" descr="A picture containing text, bird, outdoor, oscine&#10;&#10;Description automatically generated">
            <a:extLst>
              <a:ext uri="{FF2B5EF4-FFF2-40B4-BE49-F238E27FC236}">
                <a16:creationId xmlns:a16="http://schemas.microsoft.com/office/drawing/2014/main" id="{E86BD176-B814-4615-9F8C-84C5AD6385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3986" y="1052512"/>
            <a:ext cx="3629025" cy="4752975"/>
          </a:xfrm>
          <a:prstGeom prst="rect">
            <a:avLst/>
          </a:prstGeom>
        </p:spPr>
      </p:pic>
    </p:spTree>
    <p:extLst>
      <p:ext uri="{BB962C8B-B14F-4D97-AF65-F5344CB8AC3E}">
        <p14:creationId xmlns:p14="http://schemas.microsoft.com/office/powerpoint/2010/main" val="76586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r>
              <a:rPr lang="en-US" sz="2800" b="1" i="1" dirty="0">
                <a:solidFill>
                  <a:srgbClr val="707070"/>
                </a:solidFill>
                <a:latin typeface="Pragmatica" panose="020B0403040502020204" pitchFamily="34" charset="0"/>
              </a:rPr>
              <a:t>Who wants to win a book?</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44573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526297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downloading-anaconda.docx</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Anaconda (or click “launch binder”…)</a:t>
            </a:r>
          </a:p>
          <a:p>
            <a:pPr marL="514350" indent="-514350">
              <a:buAutoNum type="arabicPeriod"/>
            </a:pPr>
            <a:r>
              <a:rPr lang="en-US" sz="2800" b="1" dirty="0">
                <a:solidFill>
                  <a:srgbClr val="CF3338"/>
                </a:solidFill>
                <a:latin typeface="Pragmatica" pitchFamily="2" charset="0"/>
              </a:rPr>
              <a:t>Start with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at 1+1…</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pic>
        <p:nvPicPr>
          <p:cNvPr id="8" name="Graphic 7">
            <a:extLst>
              <a:ext uri="{FF2B5EF4-FFF2-40B4-BE49-F238E27FC236}">
                <a16:creationId xmlns:a16="http://schemas.microsoft.com/office/drawing/2014/main" id="{C572080D-58C2-42D4-BBBD-BB60818830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26305" y="2849663"/>
            <a:ext cx="2885170" cy="529389"/>
          </a:xfrm>
          <a:prstGeom prst="rect">
            <a:avLst/>
          </a:prstGeom>
        </p:spPr>
      </p:pic>
    </p:spTree>
    <p:extLst>
      <p:ext uri="{BB962C8B-B14F-4D97-AF65-F5344CB8AC3E}">
        <p14:creationId xmlns:p14="http://schemas.microsoft.com/office/powerpoint/2010/main" val="16038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TotalTime>
  <Words>1424</Words>
  <Application>Microsoft Office PowerPoint</Application>
  <PresentationFormat>Widescreen</PresentationFormat>
  <Paragraphs>174</Paragraphs>
  <Slides>25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127</cp:revision>
  <dcterms:created xsi:type="dcterms:W3CDTF">2019-10-19T21:47:18Z</dcterms:created>
  <dcterms:modified xsi:type="dcterms:W3CDTF">2022-03-04T12:35:13Z</dcterms:modified>
</cp:coreProperties>
</file>