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9" r:id="rId4"/>
    <p:sldId id="266" r:id="rId5"/>
    <p:sldId id="268" r:id="rId6"/>
    <p:sldId id="267" r:id="rId7"/>
    <p:sldId id="279" r:id="rId8"/>
    <p:sldId id="271" r:id="rId9"/>
    <p:sldId id="276" r:id="rId10"/>
    <p:sldId id="270" r:id="rId11"/>
    <p:sldId id="272" r:id="rId12"/>
    <p:sldId id="277" r:id="rId13"/>
    <p:sldId id="278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0DB"/>
    <a:srgbClr val="F0F0F0"/>
    <a:srgbClr val="228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4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22940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D6A3DB51-1842-4B47-97F2-312EB64E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99531"/>
              </p:ext>
            </p:extLst>
          </p:nvPr>
        </p:nvGraphicFramePr>
        <p:xfrm>
          <a:off x="3985208" y="3733596"/>
          <a:ext cx="4557486" cy="8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86">
                  <a:extLst>
                    <a:ext uri="{9D8B030D-6E8A-4147-A177-3AD203B41FA5}">
                      <a16:colId xmlns:a16="http://schemas.microsoft.com/office/drawing/2014/main" val="2847537923"/>
                    </a:ext>
                  </a:extLst>
                </a:gridCol>
              </a:tblGrid>
              <a:tr h="300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20102128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6484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pPr algn="l" latinLnBrk="1"/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90057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Yu </a:t>
                      </a:r>
                      <a:r>
                        <a:rPr lang="en-US" altLang="ko-KR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jeong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Hwang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1095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2538528" y="1627238"/>
            <a:ext cx="71149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Tmon몬소리 Black" panose="02000A03000000000000" pitchFamily="2" charset="-127"/>
                <a:cs typeface="+mn-cs"/>
              </a:rPr>
              <a:t>Proximal Policy Optimization 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John Schulman, Filip Wolski, Prafulla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Dhariwal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, Alec Radford, Oleg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Klimov</a:t>
            </a:r>
            <a:endParaRPr kumimoji="0" lang="en-US" altLang="ko-KR" sz="1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46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36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1-2) Adaptive KL Penalty Coefficient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/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 batch SGD(Stochastic Gradient Descent)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여러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사용하여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KL-penalized objective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최적화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policy update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마다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KL divergence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target value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달성하도록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계산해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penalty coefficient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을 조정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6142EB-EDE4-DEB4-72A4-E24004C0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3" y="3140328"/>
            <a:ext cx="2673778" cy="1094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945A2A-75E1-E732-2500-3B898E8A9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3" y="2198126"/>
            <a:ext cx="5926025" cy="741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F047C0-F627-5E20-79A8-12DA97A8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93" y="5078522"/>
            <a:ext cx="4768966" cy="1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2012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2. GAE (Generalized Advantage Estimation)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GAE is exponentially-weighted average of k-step TD error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n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번째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step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advantage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계산할 때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낮은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step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advantage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가중치를 주어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번째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2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번째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… n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번째까지의 모든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advantage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더한 값을 이용하는 방법이다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95AB60-DB91-D407-C397-0228BC69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34"/>
          <a:stretch/>
        </p:blipFill>
        <p:spPr>
          <a:xfrm>
            <a:off x="3237259" y="3922720"/>
            <a:ext cx="5167887" cy="4100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1D55BD-576B-8249-4B5F-732B9224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11" y="3196520"/>
            <a:ext cx="6436928" cy="6130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8EB5B86-02D0-9040-873A-458998B8628A}"/>
              </a:ext>
            </a:extLst>
          </p:cNvPr>
          <p:cNvSpPr txBox="1"/>
          <p:nvPr/>
        </p:nvSpPr>
        <p:spPr>
          <a:xfrm>
            <a:off x="1982578" y="3304150"/>
            <a:ext cx="6104964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식 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변형된 식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F09B0E-8F41-5822-33C9-3AF35A3D0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25" y="5304784"/>
            <a:ext cx="5420481" cy="1286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336433-D3BE-BBE8-5219-D7EB6F8ED2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7484" b="-114"/>
          <a:stretch/>
        </p:blipFill>
        <p:spPr>
          <a:xfrm>
            <a:off x="3363464" y="4347669"/>
            <a:ext cx="4512067" cy="41009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C6F0012-5770-D1D9-0C25-20B8911E0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65"/>
          <a:stretch/>
        </p:blipFill>
        <p:spPr>
          <a:xfrm>
            <a:off x="3237259" y="4849757"/>
            <a:ext cx="5167887" cy="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 pseudocode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28E05B4-1BCD-5645-3B3A-046220BD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86" y="1786523"/>
            <a:ext cx="7649286" cy="21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9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 pseudocode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6ADB6C6-9AB3-31F7-49D3-2CBA89C1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93" y="1474092"/>
            <a:ext cx="7308254" cy="4754356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64287AF-7616-4B45-F91B-244A3CCFB00F}"/>
              </a:ext>
            </a:extLst>
          </p:cNvPr>
          <p:cNvCxnSpPr>
            <a:cxnSpLocks/>
          </p:cNvCxnSpPr>
          <p:nvPr/>
        </p:nvCxnSpPr>
        <p:spPr>
          <a:xfrm>
            <a:off x="8172613" y="5146508"/>
            <a:ext cx="1442034" cy="0"/>
          </a:xfrm>
          <a:prstGeom prst="line">
            <a:avLst/>
          </a:prstGeom>
          <a:ln w="12700">
            <a:solidFill>
              <a:srgbClr val="0C81F2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891233-EBF3-90E9-41EC-62F0A752C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3" t="7983" b="-1"/>
          <a:stretch/>
        </p:blipFill>
        <p:spPr>
          <a:xfrm>
            <a:off x="9716582" y="5128574"/>
            <a:ext cx="1442034" cy="426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5AE86-6ECD-2EFE-8BC8-60C351B0F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647" y="5480703"/>
            <a:ext cx="2354931" cy="539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F856579-8D2A-C934-7253-78107EDBFD10}"/>
              </a:ext>
            </a:extLst>
          </p:cNvPr>
          <p:cNvSpPr txBox="1"/>
          <p:nvPr/>
        </p:nvSpPr>
        <p:spPr>
          <a:xfrm>
            <a:off x="9643222" y="4463193"/>
            <a:ext cx="2479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실제 코드 구현할 때는 </a:t>
            </a:r>
            <a:r>
              <a:rPr lang="en-US" altLang="ko-KR" sz="1200" i="1" dirty="0" err="1"/>
              <a:t>nn.MSELoss</a:t>
            </a:r>
            <a:r>
              <a:rPr lang="en-US" altLang="ko-KR" sz="1200" i="1" dirty="0"/>
              <a:t> </a:t>
            </a:r>
            <a:r>
              <a:rPr lang="ko-KR" altLang="en-US" sz="1200" dirty="0"/>
              <a:t>보다 이상치에 덜 </a:t>
            </a:r>
            <a:endParaRPr lang="en-US" altLang="ko-KR" sz="1200" dirty="0"/>
          </a:p>
          <a:p>
            <a:r>
              <a:rPr lang="ko-KR" altLang="en-US" sz="1200" dirty="0"/>
              <a:t>민감한 </a:t>
            </a:r>
            <a:r>
              <a:rPr lang="en-US" altLang="ko-KR" sz="1200" i="1" dirty="0"/>
              <a:t>smooth_l1_loss </a:t>
            </a:r>
            <a:r>
              <a:rPr lang="ko-KR" altLang="en-US" sz="1200" dirty="0"/>
              <a:t>모듈 사용</a:t>
            </a:r>
          </a:p>
        </p:txBody>
      </p:sp>
    </p:spTree>
    <p:extLst>
      <p:ext uri="{BB962C8B-B14F-4D97-AF65-F5344CB8AC3E}">
        <p14:creationId xmlns:p14="http://schemas.microsoft.com/office/powerpoint/2010/main" val="178732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688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Comparison of Surrogate Objectives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1) No clipping or penalty, </a:t>
            </a:r>
            <a:r>
              <a:rPr lang="en-US" altLang="ko-KR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2) clipping</a:t>
            </a: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3) KL penalty</a:t>
            </a: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015DE-7449-690B-FF74-B7C016F6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33" y="3267771"/>
            <a:ext cx="4506504" cy="31044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226C14-033A-03E1-3AF9-DD9BC60C2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33" y="2092541"/>
            <a:ext cx="5631668" cy="8611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F9F42C-A2EC-0BA8-1DD1-869E661BC342}"/>
              </a:ext>
            </a:extLst>
          </p:cNvPr>
          <p:cNvSpPr/>
          <p:nvPr/>
        </p:nvSpPr>
        <p:spPr>
          <a:xfrm>
            <a:off x="2031864" y="3993266"/>
            <a:ext cx="4213185" cy="462910"/>
          </a:xfrm>
          <a:prstGeom prst="rect">
            <a:avLst/>
          </a:prstGeom>
          <a:noFill/>
          <a:ln w="28575">
            <a:solidFill>
              <a:srgbClr val="1F8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01D7D-38A2-7B23-4276-4F847411C8F9}"/>
              </a:ext>
            </a:extLst>
          </p:cNvPr>
          <p:cNvSpPr txBox="1"/>
          <p:nvPr/>
        </p:nvSpPr>
        <p:spPr>
          <a:xfrm>
            <a:off x="6863787" y="3296110"/>
            <a:ext cx="50103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MuJuCo</a:t>
            </a:r>
            <a:r>
              <a:rPr lang="en-US" altLang="ko-KR" sz="1400" dirty="0"/>
              <a:t> </a:t>
            </a:r>
            <a:r>
              <a:rPr lang="ko-KR" altLang="en-US" sz="1400" dirty="0"/>
              <a:t>환경에서 </a:t>
            </a:r>
            <a:r>
              <a:rPr lang="en-US" altLang="ko-KR" sz="1400" dirty="0"/>
              <a:t>7</a:t>
            </a:r>
            <a:r>
              <a:rPr lang="ko-KR" altLang="en-US" sz="1400" dirty="0"/>
              <a:t>개의 문제에 각각 </a:t>
            </a:r>
            <a:r>
              <a:rPr lang="en-US" altLang="ko-KR" sz="1400" dirty="0"/>
              <a:t>3</a:t>
            </a:r>
            <a:r>
              <a:rPr lang="ko-KR" altLang="en-US" sz="1400" dirty="0"/>
              <a:t>번씩 학습 시켜</a:t>
            </a:r>
            <a:r>
              <a:rPr lang="en-US" altLang="ko-KR" sz="1400" dirty="0"/>
              <a:t> </a:t>
            </a:r>
            <a:r>
              <a:rPr lang="ko-KR" altLang="en-US" sz="1400" dirty="0"/>
              <a:t>총 </a:t>
            </a:r>
            <a:r>
              <a:rPr lang="en-US" altLang="ko-KR" sz="1400" dirty="0"/>
              <a:t>21</a:t>
            </a:r>
            <a:r>
              <a:rPr lang="ko-KR" altLang="en-US" sz="1400" dirty="0"/>
              <a:t>개의 점수의 평균을 구함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policy, value </a:t>
            </a:r>
            <a:r>
              <a:rPr lang="ko-KR" altLang="en-US" sz="1400" dirty="0"/>
              <a:t>함수는 같은 구조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Clipping surrogate objective function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사용했을 때의 성능이 가장 좋음 </a:t>
            </a:r>
          </a:p>
        </p:txBody>
      </p:sp>
    </p:spTree>
    <p:extLst>
      <p:ext uri="{BB962C8B-B14F-4D97-AF65-F5344CB8AC3E}">
        <p14:creationId xmlns:p14="http://schemas.microsoft.com/office/powerpoint/2010/main" val="73677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8552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Comparison to Other Algorithms in the Continuous Domain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1)A2C, 2)A2C+Trust Region, 3)CEM, </a:t>
            </a:r>
            <a:r>
              <a:rPr lang="en-US" altLang="ko-KR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4)PPO</a:t>
            </a: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5)vanilla PG, 6)TRPO</a:t>
            </a: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6AA370-4E0F-27AE-55A0-CB977910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1" y="2023653"/>
            <a:ext cx="8451358" cy="41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7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8552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Comparison to Other Algorithms on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Atari Domain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1)A2C, 2)ACER, </a:t>
            </a:r>
            <a:r>
              <a:rPr lang="en-US" altLang="ko-KR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3)PPO</a:t>
            </a: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5)Tie</a:t>
            </a: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0D123-D956-FE08-4878-BA146383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78" y="2674554"/>
            <a:ext cx="8580864" cy="15088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2AC76A-D1A9-65EF-65A4-30EE1BA20992}"/>
              </a:ext>
            </a:extLst>
          </p:cNvPr>
          <p:cNvSpPr txBox="1"/>
          <p:nvPr/>
        </p:nvSpPr>
        <p:spPr>
          <a:xfrm>
            <a:off x="1166393" y="4428545"/>
            <a:ext cx="98568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(1), (2) : </a:t>
            </a:r>
            <a:r>
              <a:rPr lang="ko-KR" altLang="en-US" sz="1300" dirty="0"/>
              <a:t>평가기준</a:t>
            </a:r>
            <a:endParaRPr lang="en-US" altLang="ko-KR" sz="1300" dirty="0"/>
          </a:p>
          <a:p>
            <a:r>
              <a:rPr lang="en-US" altLang="ko-KR" sz="1300" dirty="0"/>
              <a:t>- (1) </a:t>
            </a:r>
            <a:r>
              <a:rPr lang="ko-KR" altLang="en-US" sz="1300" dirty="0"/>
              <a:t>은 학습이 얼마나 </a:t>
            </a:r>
            <a:r>
              <a:rPr lang="ko-KR" altLang="en-US" sz="1300" dirty="0" err="1"/>
              <a:t>빠른지</a:t>
            </a:r>
            <a:r>
              <a:rPr lang="ko-KR" altLang="en-US" sz="1300" dirty="0"/>
              <a:t> 평가하는 기준</a:t>
            </a:r>
          </a:p>
          <a:p>
            <a:r>
              <a:rPr lang="en-US" altLang="ko-KR" sz="1300" dirty="0"/>
              <a:t>- (2)</a:t>
            </a:r>
            <a:r>
              <a:rPr lang="ko-KR" altLang="en-US" sz="1300" dirty="0"/>
              <a:t>는 최종 성능이 얼마나 </a:t>
            </a:r>
            <a:r>
              <a:rPr lang="ko-KR" altLang="en-US" sz="1300" dirty="0" err="1"/>
              <a:t>좋은지</a:t>
            </a:r>
            <a:r>
              <a:rPr lang="ko-KR" altLang="en-US" sz="1300" dirty="0"/>
              <a:t> 평가하는 기준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총 </a:t>
            </a:r>
            <a:r>
              <a:rPr lang="en-US" altLang="ko-KR" sz="1300" dirty="0"/>
              <a:t>49</a:t>
            </a:r>
            <a:r>
              <a:rPr lang="ko-KR" altLang="en-US" sz="1300" dirty="0"/>
              <a:t>개의 각각의 게임에서 가장 좋은 알고리즘을 기록해둔 후</a:t>
            </a:r>
            <a:r>
              <a:rPr lang="en-US" altLang="ko-KR" sz="1300" dirty="0"/>
              <a:t>, </a:t>
            </a:r>
            <a:r>
              <a:rPr lang="ko-KR" altLang="en-US" sz="1300" dirty="0"/>
              <a:t>각각 그 개수를 셈</a:t>
            </a: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각 점수는 </a:t>
            </a:r>
            <a:r>
              <a:rPr lang="en-US" altLang="ko-KR" sz="1300" dirty="0"/>
              <a:t>3</a:t>
            </a:r>
            <a:r>
              <a:rPr lang="ko-KR" altLang="en-US" sz="1300" dirty="0"/>
              <a:t>번 학습하여 그 평균을 측정</a:t>
            </a:r>
            <a:endParaRPr lang="en-US" altLang="ko-KR" sz="1300" dirty="0"/>
          </a:p>
          <a:p>
            <a:r>
              <a:rPr lang="en-US" altLang="ko-KR" sz="1300" dirty="0"/>
              <a:t>- PPO</a:t>
            </a:r>
            <a:r>
              <a:rPr lang="ko-KR" altLang="en-US" sz="1300" dirty="0"/>
              <a:t>가 </a:t>
            </a:r>
            <a:r>
              <a:rPr lang="en-US" altLang="ko-KR" sz="1300" dirty="0"/>
              <a:t>49</a:t>
            </a:r>
            <a:r>
              <a:rPr lang="ko-KR" altLang="en-US" sz="1300" dirty="0"/>
              <a:t>개 중 </a:t>
            </a:r>
            <a:r>
              <a:rPr lang="en-US" altLang="ko-KR" sz="1300" dirty="0"/>
              <a:t>30</a:t>
            </a:r>
            <a:r>
              <a:rPr lang="ko-KR" altLang="en-US" sz="1300" dirty="0"/>
              <a:t>개의 게임에서 </a:t>
            </a:r>
            <a:r>
              <a:rPr lang="en-US" altLang="ko-KR" sz="1300" dirty="0"/>
              <a:t>(1) </a:t>
            </a:r>
            <a:r>
              <a:rPr lang="ko-KR" altLang="en-US" sz="1300" dirty="0"/>
              <a:t>기준 제일 좋았음</a:t>
            </a: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모두 총 </a:t>
            </a:r>
            <a:r>
              <a:rPr lang="en-US" altLang="ko-KR" sz="1300" dirty="0"/>
              <a:t>40m step </a:t>
            </a:r>
            <a:r>
              <a:rPr lang="ko-KR" altLang="en-US" sz="1300" dirty="0"/>
              <a:t>학습 시켜서 비교</a:t>
            </a:r>
          </a:p>
        </p:txBody>
      </p:sp>
    </p:spTree>
    <p:extLst>
      <p:ext uri="{BB962C8B-B14F-4D97-AF65-F5344CB8AC3E}">
        <p14:creationId xmlns:p14="http://schemas.microsoft.com/office/powerpoint/2010/main" val="318710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22940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D6A3DB51-1842-4B47-97F2-312EB64E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6511"/>
              </p:ext>
            </p:extLst>
          </p:nvPr>
        </p:nvGraphicFramePr>
        <p:xfrm>
          <a:off x="7025950" y="3819926"/>
          <a:ext cx="3420789" cy="85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789">
                  <a:extLst>
                    <a:ext uri="{9D8B030D-6E8A-4147-A177-3AD203B41FA5}">
                      <a16:colId xmlns:a16="http://schemas.microsoft.com/office/drawing/2014/main" val="2847537923"/>
                    </a:ext>
                  </a:extLst>
                </a:gridCol>
              </a:tblGrid>
              <a:tr h="300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20102128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6484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90057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Yu </a:t>
                      </a:r>
                      <a:r>
                        <a:rPr lang="en-US" altLang="ko-KR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jeong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Hwang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1095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5178872" y="1837745"/>
            <a:ext cx="7114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Tmon몬소리 Black" panose="02000A03000000000000" pitchFamily="2" charset="-127"/>
                <a:cs typeface="+mn-cs"/>
              </a:rPr>
              <a:t>Proximal Policy Optimization 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John Schulman, Filip Wolski, Prafulla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Dhariwal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, Alec Radford, Oleg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Klimov</a:t>
            </a:r>
            <a:endParaRPr kumimoji="0" lang="en-US" altLang="ko-KR" sz="1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F3EDFF-B8BB-479D-A0F8-3757BA64C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57"/>
          <a:stretch/>
        </p:blipFill>
        <p:spPr>
          <a:xfrm>
            <a:off x="1107586" y="759261"/>
            <a:ext cx="4713096" cy="35048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4624B3-B656-2B5B-8D38-F2729EAE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24" y="4580573"/>
            <a:ext cx="4418222" cy="9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9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4" y="100809"/>
            <a:ext cx="4483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Background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5298615" cy="467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effectLst/>
              </a:rPr>
              <a:t>기존 알고리즘의 </a:t>
            </a:r>
            <a:r>
              <a:rPr lang="en-US" altLang="ko-KR" sz="1600" b="1" dirty="0">
                <a:effectLst/>
              </a:rPr>
              <a:t>(Reinforce, AC) </a:t>
            </a:r>
            <a:r>
              <a:rPr lang="ko-KR" altLang="en-US" sz="1600" b="1" dirty="0">
                <a:effectLst/>
              </a:rPr>
              <a:t>문제점</a:t>
            </a:r>
            <a:endParaRPr lang="en-US" altLang="ko-KR" sz="1600" b="1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effectLst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i="1" dirty="0"/>
              <a:t>Non-stationary problem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Non-stationary</a:t>
            </a:r>
            <a:r>
              <a:rPr lang="ko-KR" altLang="en-US" sz="1200" dirty="0"/>
              <a:t>란 시간에 따라 통계적 특성이 변화하는 것으로</a:t>
            </a:r>
            <a:r>
              <a:rPr lang="en-US" altLang="ko-KR" sz="1200" dirty="0"/>
              <a:t>,</a:t>
            </a:r>
            <a:r>
              <a:rPr lang="ko-KR" altLang="en-US" sz="1200" dirty="0"/>
              <a:t> 에이전트가 새로운 것을 학습하면 </a:t>
            </a:r>
            <a:r>
              <a:rPr lang="en-US" altLang="ko-KR" sz="1200" dirty="0"/>
              <a:t>observation</a:t>
            </a:r>
            <a:r>
              <a:rPr lang="ko-KR" altLang="en-US" sz="1200" dirty="0"/>
              <a:t>과 </a:t>
            </a:r>
            <a:r>
              <a:rPr lang="en-US" altLang="ko-KR" sz="1200" dirty="0"/>
              <a:t>reward function</a:t>
            </a:r>
            <a:r>
              <a:rPr lang="ko-KR" altLang="en-US" sz="1200" dirty="0"/>
              <a:t>이 계속 변하는 것을 말한다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 stationary</a:t>
            </a:r>
            <a:r>
              <a:rPr lang="ko-KR" altLang="en-US" sz="1200" dirty="0"/>
              <a:t>한 </a:t>
            </a:r>
            <a:r>
              <a:rPr lang="en-US" altLang="ko-KR" sz="1200" dirty="0"/>
              <a:t>Learning rate</a:t>
            </a:r>
            <a:r>
              <a:rPr lang="ko-KR" altLang="en-US" sz="1200" dirty="0"/>
              <a:t>를 찾기가 매우 어려움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i="1" dirty="0"/>
              <a:t>Performance collapse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policy</a:t>
            </a:r>
            <a:r>
              <a:rPr lang="ko-KR" altLang="en-US" sz="1200" dirty="0"/>
              <a:t>의 변경 정도를 인식하지 못하기 때문에 한 번이라도 제어가 안 된 업데이트가 발생한다면</a:t>
            </a:r>
            <a:r>
              <a:rPr lang="en-US" altLang="ko-KR" sz="1200" dirty="0"/>
              <a:t>, agent</a:t>
            </a:r>
            <a:r>
              <a:rPr lang="ko-KR" altLang="en-US" sz="1200" dirty="0"/>
              <a:t>의 성능을 저하시키며 </a:t>
            </a:r>
            <a:r>
              <a:rPr lang="en-US" altLang="ko-KR" sz="1200" dirty="0"/>
              <a:t>policy</a:t>
            </a:r>
            <a:r>
              <a:rPr lang="ko-KR" altLang="en-US" sz="1200" dirty="0"/>
              <a:t>의 변경이 일어날 수 있음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i="1" dirty="0"/>
              <a:t>Low sample efficiency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Active Policy Algorithm</a:t>
            </a:r>
            <a:r>
              <a:rPr lang="ko-KR" altLang="en-US" sz="1200" dirty="0"/>
              <a:t>에서는 데이터를 재사용할 수 없어 </a:t>
            </a:r>
            <a:r>
              <a:rPr lang="en-US" altLang="ko-KR" sz="1200" dirty="0"/>
              <a:t>policy</a:t>
            </a:r>
            <a:r>
              <a:rPr lang="ko-KR" altLang="en-US" sz="1200" dirty="0"/>
              <a:t>를 폐기하기 전 데이터에서 최대한 많은 정보를 추출해야 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CCE5EF-A2FC-BAC0-87A6-C496DD550506}"/>
              </a:ext>
            </a:extLst>
          </p:cNvPr>
          <p:cNvSpPr/>
          <p:nvPr/>
        </p:nvSpPr>
        <p:spPr>
          <a:xfrm>
            <a:off x="7925393" y="2248701"/>
            <a:ext cx="3184982" cy="3051729"/>
          </a:xfrm>
          <a:prstGeom prst="ellipse">
            <a:avLst/>
          </a:prstGeom>
          <a:noFill/>
          <a:ln w="19050">
            <a:solidFill>
              <a:srgbClr val="228F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TRPO, PPO</a:t>
            </a:r>
          </a:p>
          <a:p>
            <a:pPr algn="ctr"/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model-free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on-policy gradient algorithm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EDF9D9-B61F-FD98-D723-E69B056A8C04}"/>
              </a:ext>
            </a:extLst>
          </p:cNvPr>
          <p:cNvCxnSpPr>
            <a:cxnSpLocks/>
          </p:cNvCxnSpPr>
          <p:nvPr/>
        </p:nvCxnSpPr>
        <p:spPr>
          <a:xfrm>
            <a:off x="6781815" y="3774566"/>
            <a:ext cx="1080000" cy="0"/>
          </a:xfrm>
          <a:prstGeom prst="line">
            <a:avLst/>
          </a:prstGeom>
          <a:ln w="12700">
            <a:solidFill>
              <a:srgbClr val="0C81F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113">
            <a:extLst>
              <a:ext uri="{FF2B5EF4-FFF2-40B4-BE49-F238E27FC236}">
                <a16:creationId xmlns:a16="http://schemas.microsoft.com/office/drawing/2014/main" id="{D78CD9D0-25BE-A43D-DB4A-E9AE545C59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60485" y="2177043"/>
            <a:ext cx="15448" cy="3600000"/>
          </a:xfrm>
          <a:prstGeom prst="bentConnector3">
            <a:avLst>
              <a:gd name="adj1" fmla="val 1747585"/>
            </a:avLst>
          </a:prstGeom>
          <a:ln w="12700" cap="rnd">
            <a:solidFill>
              <a:srgbClr val="228FF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Trust Region Policy Optimization (TRPO)</a:t>
            </a:r>
            <a:endParaRPr kumimoji="0" lang="en-US" altLang="ko-KR" sz="2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4" y="1381784"/>
            <a:ext cx="10468815" cy="43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TRPO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i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300" dirty="0"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300" dirty="0">
                <a:solidFill>
                  <a:prstClr val="black"/>
                </a:solidFill>
              </a:rPr>
              <a:t>PPO</a:t>
            </a:r>
            <a:r>
              <a:rPr lang="ko-KR" altLang="en-US" sz="1300" dirty="0">
                <a:solidFill>
                  <a:prstClr val="black"/>
                </a:solidFill>
              </a:rPr>
              <a:t>와 </a:t>
            </a:r>
            <a:r>
              <a:rPr lang="en-US" altLang="ko-KR" sz="1300" dirty="0">
                <a:solidFill>
                  <a:prstClr val="black"/>
                </a:solidFill>
              </a:rPr>
              <a:t>Concept</a:t>
            </a:r>
            <a:r>
              <a:rPr lang="ko-KR" altLang="en-US" sz="1300" dirty="0">
                <a:solidFill>
                  <a:prstClr val="black"/>
                </a:solidFill>
              </a:rPr>
              <a:t>과 유도과정이 비슷하지만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ko-KR" altLang="en-US" sz="1300" dirty="0">
                <a:solidFill>
                  <a:prstClr val="black"/>
                </a:solidFill>
              </a:rPr>
              <a:t>몇 가지 차이를 보인다</a:t>
            </a:r>
            <a:r>
              <a:rPr lang="en-US" altLang="ko-KR" sz="1300" dirty="0">
                <a:solidFill>
                  <a:prstClr val="black"/>
                </a:solidFill>
              </a:rPr>
              <a:t>.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TRPO(Trust Region Policy Optimization)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stochastic policy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통제된 상태에서 안정적으로 훈련시키는 것을 목표로 목적함수를 추정한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Surrogate Objective function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도입하여 근사치를 만들어 사용하는 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알고리듬으로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복잡한 모델 프리 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중 하나이다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sz="1300" dirty="0"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300" b="1" dirty="0">
                <a:solidFill>
                  <a:prstClr val="black"/>
                </a:solidFill>
              </a:rPr>
              <a:t>Trust </a:t>
            </a:r>
            <a:r>
              <a:rPr lang="en-US" altLang="ko-KR" sz="1300" b="1" dirty="0"/>
              <a:t>Region Methods 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300" dirty="0"/>
              <a:t>TRPO</a:t>
            </a:r>
            <a:r>
              <a:rPr lang="ko-KR" altLang="en-US" sz="1300" dirty="0"/>
              <a:t>에서는 </a:t>
            </a:r>
            <a:r>
              <a:rPr lang="en-US" altLang="ko-KR" sz="1300" dirty="0">
                <a:solidFill>
                  <a:srgbClr val="EE2323"/>
                </a:solidFill>
              </a:rPr>
              <a:t>policy update size</a:t>
            </a:r>
            <a:r>
              <a:rPr lang="ko-KR" altLang="en-US" sz="1300" dirty="0">
                <a:solidFill>
                  <a:srgbClr val="EE2323"/>
                </a:solidFill>
              </a:rPr>
              <a:t>에 대한 </a:t>
            </a:r>
            <a:r>
              <a:rPr lang="en-US" altLang="ko-KR" sz="1300" dirty="0">
                <a:solidFill>
                  <a:srgbClr val="EE2323"/>
                </a:solidFill>
              </a:rPr>
              <a:t>constraint</a:t>
            </a:r>
            <a:r>
              <a:rPr lang="ko-KR" altLang="en-US" sz="1300" dirty="0"/>
              <a:t>에 따라 </a:t>
            </a:r>
            <a:r>
              <a:rPr lang="en-US" altLang="ko-KR" sz="1300" dirty="0">
                <a:solidFill>
                  <a:srgbClr val="FF0000"/>
                </a:solidFill>
              </a:rPr>
              <a:t>surrogate </a:t>
            </a:r>
            <a:r>
              <a:rPr lang="en-US" altLang="ko-KR" sz="1300" dirty="0">
                <a:solidFill>
                  <a:srgbClr val="EE2323"/>
                </a:solidFill>
              </a:rPr>
              <a:t>objective function</a:t>
            </a:r>
            <a:r>
              <a:rPr lang="ko-KR" altLang="en-US" sz="1300" dirty="0">
                <a:solidFill>
                  <a:srgbClr val="EE2323"/>
                </a:solidFill>
              </a:rPr>
              <a:t>이 최대화되는 </a:t>
            </a:r>
            <a:r>
              <a:rPr lang="en-US" altLang="ko-KR" sz="1300" dirty="0">
                <a:solidFill>
                  <a:srgbClr val="EE2323"/>
                </a:solidFill>
              </a:rPr>
              <a:t>policy</a:t>
            </a:r>
            <a:r>
              <a:rPr lang="ko-KR" altLang="en-US" sz="1300" dirty="0"/>
              <a:t>로 </a:t>
            </a:r>
            <a:r>
              <a:rPr lang="en-US" altLang="ko-KR" sz="1300" dirty="0"/>
              <a:t>update</a:t>
            </a:r>
            <a:r>
              <a:rPr lang="ko-KR" altLang="en-US" sz="1300" dirty="0"/>
              <a:t>를 진행한다</a:t>
            </a:r>
            <a:r>
              <a:rPr lang="en-US" altLang="ko-KR" sz="1300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300" dirty="0"/>
              <a:t>*KLD</a:t>
            </a:r>
            <a:r>
              <a:rPr kumimoji="0" lang="en-US" altLang="ko-KR" sz="13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3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Kullback-Leibler</a:t>
            </a:r>
            <a:r>
              <a:rPr kumimoji="0" lang="en-US" altLang="ko-KR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Divergence)</a:t>
            </a:r>
            <a:r>
              <a:rPr lang="en-US" altLang="ko-KR" sz="1300" dirty="0">
                <a:solidFill>
                  <a:srgbClr val="333333"/>
                </a:solidFill>
              </a:rPr>
              <a:t> : </a:t>
            </a:r>
            <a:r>
              <a:rPr kumimoji="0" lang="ko-KR" altLang="en-US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신규 </a:t>
            </a:r>
            <a:r>
              <a:rPr lang="en-US" altLang="ko-KR" sz="1300" dirty="0">
                <a:solidFill>
                  <a:prstClr val="black"/>
                </a:solidFill>
                <a:ea typeface="맑은 고딕" panose="020B0503020000020004" pitchFamily="50" charset="-127"/>
              </a:rPr>
              <a:t>policy</a:t>
            </a:r>
            <a:r>
              <a:rPr kumimoji="0" lang="ko-KR" altLang="en-US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와 이전 </a:t>
            </a:r>
            <a:r>
              <a:rPr kumimoji="0" lang="en-US" altLang="ko-KR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policy</a:t>
            </a:r>
            <a:r>
              <a:rPr kumimoji="0" lang="ko-KR" altLang="en-US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의 분포 차이</a:t>
            </a:r>
            <a:endParaRPr lang="en-US" altLang="ko-KR" sz="1300" dirty="0">
              <a:solidFill>
                <a:srgbClr val="333333"/>
              </a:solidFill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3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300" dirty="0">
              <a:solidFill>
                <a:prstClr val="black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839D9D-1A7D-DAF9-EEB4-45623488230E}"/>
              </a:ext>
            </a:extLst>
          </p:cNvPr>
          <p:cNvSpPr txBox="1"/>
          <p:nvPr/>
        </p:nvSpPr>
        <p:spPr>
          <a:xfrm>
            <a:off x="3326798" y="1913600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Tmon몬소리 Black" panose="02000A03000000000000" pitchFamily="2" charset="-127"/>
                <a:cs typeface="+mn-cs"/>
              </a:rPr>
              <a:t>Trust Region Policy Optimization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2EAD9-C234-56BF-E0FF-FA76A46E455D}"/>
              </a:ext>
            </a:extLst>
          </p:cNvPr>
          <p:cNvSpPr txBox="1"/>
          <p:nvPr/>
        </p:nvSpPr>
        <p:spPr>
          <a:xfrm>
            <a:off x="4950823" y="2827743"/>
            <a:ext cx="61068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0" dirty="0">
                <a:effectLst/>
              </a:rPr>
              <a:t>Trust Region(*KLD) </a:t>
            </a:r>
            <a:r>
              <a:rPr lang="ko-KR" altLang="en-US" sz="1300" b="0" i="0" dirty="0">
                <a:effectLst/>
              </a:rPr>
              <a:t>에서만 </a:t>
            </a:r>
            <a:r>
              <a:rPr lang="en-US" altLang="ko-KR" sz="1300" b="0" i="0" dirty="0">
                <a:effectLst/>
              </a:rPr>
              <a:t>Update </a:t>
            </a:r>
            <a:endParaRPr lang="ko-KR" altLang="en-US" sz="1300" dirty="0"/>
          </a:p>
        </p:txBody>
      </p:sp>
      <p:cxnSp>
        <p:nvCxnSpPr>
          <p:cNvPr id="29" name="꺾인 연결선 113">
            <a:extLst>
              <a:ext uri="{FF2B5EF4-FFF2-40B4-BE49-F238E27FC236}">
                <a16:creationId xmlns:a16="http://schemas.microsoft.com/office/drawing/2014/main" id="{DB51E08E-1CE0-878A-A24E-2CD8217DDCA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436398" y="1346683"/>
            <a:ext cx="15448" cy="2160000"/>
          </a:xfrm>
          <a:prstGeom prst="bentConnector3">
            <a:avLst>
              <a:gd name="adj1" fmla="val 1083189"/>
            </a:avLst>
          </a:prstGeom>
          <a:ln w="12700" cap="rnd">
            <a:solidFill>
              <a:srgbClr val="1F80D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1FA085D-C528-F2D8-22F8-F7963BDA409C}"/>
              </a:ext>
            </a:extLst>
          </p:cNvPr>
          <p:cNvCxnSpPr>
            <a:cxnSpLocks/>
          </p:cNvCxnSpPr>
          <p:nvPr/>
        </p:nvCxnSpPr>
        <p:spPr>
          <a:xfrm>
            <a:off x="3983410" y="2961772"/>
            <a:ext cx="967413" cy="0"/>
          </a:xfrm>
          <a:prstGeom prst="line">
            <a:avLst/>
          </a:prstGeom>
          <a:ln w="12700">
            <a:solidFill>
              <a:srgbClr val="0C81F2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BB21C6E-CF92-7714-0E3A-0926FA9B02EE}"/>
              </a:ext>
            </a:extLst>
          </p:cNvPr>
          <p:cNvCxnSpPr>
            <a:cxnSpLocks/>
          </p:cNvCxnSpPr>
          <p:nvPr/>
        </p:nvCxnSpPr>
        <p:spPr>
          <a:xfrm flipV="1">
            <a:off x="3983410" y="2637799"/>
            <a:ext cx="0" cy="323973"/>
          </a:xfrm>
          <a:prstGeom prst="line">
            <a:avLst/>
          </a:prstGeom>
          <a:ln w="12700">
            <a:solidFill>
              <a:srgbClr val="0C8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12FF51-F083-B92D-D0EE-10983048D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91" y="5418341"/>
            <a:ext cx="3707314" cy="85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A22AE2E-C115-8598-B900-8FBCC299FB5D}"/>
              </a:ext>
            </a:extLst>
          </p:cNvPr>
          <p:cNvSpPr txBox="1"/>
          <p:nvPr/>
        </p:nvSpPr>
        <p:spPr>
          <a:xfrm>
            <a:off x="5927798" y="5588766"/>
            <a:ext cx="6105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EE2323"/>
                </a:solidFill>
                <a:latin typeface="applesdgothicneo-ultralight"/>
              </a:rPr>
              <a:t>O</a:t>
            </a:r>
            <a:r>
              <a:rPr lang="en-US" altLang="ko-KR" sz="1200" b="0" i="0" dirty="0">
                <a:solidFill>
                  <a:srgbClr val="EE2323"/>
                </a:solidFill>
                <a:effectLst/>
                <a:latin typeface="applesdgothicneo-ultralight"/>
              </a:rPr>
              <a:t>bjective</a:t>
            </a:r>
            <a:r>
              <a:rPr lang="ko-KR" altLang="en-US" sz="1200" b="0" i="0" dirty="0">
                <a:solidFill>
                  <a:srgbClr val="EE2323"/>
                </a:solidFill>
                <a:effectLst/>
                <a:latin typeface="applesdgothicneo-ultralight"/>
              </a:rPr>
              <a:t>에 대한 </a:t>
            </a:r>
            <a:r>
              <a:rPr lang="en-US" altLang="ko-KR" sz="1200" b="0" i="0" dirty="0">
                <a:solidFill>
                  <a:srgbClr val="EE2323"/>
                </a:solidFill>
                <a:effectLst/>
                <a:latin typeface="applesdgothicneo-ultralight"/>
              </a:rPr>
              <a:t>linear approximation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applesdgothicneo-ultralight"/>
              </a:rPr>
              <a:t> 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C212FB-E6EE-AE07-ADE8-8A03BE361EC3}"/>
              </a:ext>
            </a:extLst>
          </p:cNvPr>
          <p:cNvSpPr txBox="1"/>
          <p:nvPr/>
        </p:nvSpPr>
        <p:spPr>
          <a:xfrm>
            <a:off x="6113026" y="6004264"/>
            <a:ext cx="6105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EE2323"/>
                </a:solidFill>
                <a:effectLst/>
                <a:latin typeface="applesdgothicneo-ultralight"/>
              </a:rPr>
              <a:t>Constraint</a:t>
            </a:r>
            <a:r>
              <a:rPr lang="ko-KR" altLang="en-US" sz="1200" b="0" i="0" dirty="0">
                <a:solidFill>
                  <a:srgbClr val="EE2323"/>
                </a:solidFill>
                <a:effectLst/>
                <a:latin typeface="applesdgothicneo-ultralight"/>
              </a:rPr>
              <a:t>에 대한 </a:t>
            </a:r>
            <a:r>
              <a:rPr lang="en-US" altLang="ko-KR" sz="1200" b="0" i="0" dirty="0">
                <a:solidFill>
                  <a:srgbClr val="EE2323"/>
                </a:solidFill>
                <a:effectLst/>
                <a:latin typeface="applesdgothicneo-ultralight"/>
              </a:rPr>
              <a:t>quadratic approximation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C0B540-52BF-0100-18D4-2F056C7A0CC9}"/>
              </a:ext>
            </a:extLst>
          </p:cNvPr>
          <p:cNvCxnSpPr/>
          <p:nvPr/>
        </p:nvCxnSpPr>
        <p:spPr>
          <a:xfrm>
            <a:off x="5309639" y="5705124"/>
            <a:ext cx="5732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CECA767-4794-26D2-6051-6B63E8FC2E5D}"/>
              </a:ext>
            </a:extLst>
          </p:cNvPr>
          <p:cNvCxnSpPr/>
          <p:nvPr/>
        </p:nvCxnSpPr>
        <p:spPr>
          <a:xfrm>
            <a:off x="5462039" y="6100594"/>
            <a:ext cx="5732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60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Trust Region Policy Optimization (TRPO)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3426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TRPO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Loss function :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Surrogate Objective Function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PPO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달리 기존의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objective function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대한 </a:t>
            </a:r>
            <a:r>
              <a:rPr lang="en-US" altLang="ko-KR" sz="1300" dirty="0">
                <a:latin typeface="맑은 고딕" panose="020F0502020204030204"/>
                <a:ea typeface="맑은 고딕" panose="020B0503020000020004" pitchFamily="50" charset="-127"/>
              </a:rPr>
              <a:t>constraints</a:t>
            </a:r>
            <a:r>
              <a:rPr lang="ko-KR" altLang="en-US" sz="1300" dirty="0"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KL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-penalty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</a:t>
            </a:r>
            <a:endParaRPr lang="en-US" altLang="ko-KR" sz="13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PPO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비해 상대적으로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계산이 매우 많고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복잡하며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다양한 문제에 적용 가능한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하나의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β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찾기 어려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움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BCDB98A-7F39-F646-AF90-2CBE1061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22" y="2153876"/>
            <a:ext cx="5621775" cy="766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1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TRPO vs 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C960A2E-6204-2D86-2B3D-FED63B54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87206"/>
              </p:ext>
            </p:extLst>
          </p:nvPr>
        </p:nvGraphicFramePr>
        <p:xfrm>
          <a:off x="1081625" y="1757492"/>
          <a:ext cx="9978305" cy="387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46">
                  <a:extLst>
                    <a:ext uri="{9D8B030D-6E8A-4147-A177-3AD203B41FA5}">
                      <a16:colId xmlns:a16="http://schemas.microsoft.com/office/drawing/2014/main" val="1710440797"/>
                    </a:ext>
                  </a:extLst>
                </a:gridCol>
                <a:gridCol w="3940412">
                  <a:extLst>
                    <a:ext uri="{9D8B030D-6E8A-4147-A177-3AD203B41FA5}">
                      <a16:colId xmlns:a16="http://schemas.microsoft.com/office/drawing/2014/main" val="1168566234"/>
                    </a:ext>
                  </a:extLst>
                </a:gridCol>
                <a:gridCol w="4350047">
                  <a:extLst>
                    <a:ext uri="{9D8B030D-6E8A-4147-A177-3AD203B41FA5}">
                      <a16:colId xmlns:a16="http://schemas.microsoft.com/office/drawing/2014/main" val="479605287"/>
                    </a:ext>
                  </a:extLst>
                </a:gridCol>
              </a:tblGrid>
              <a:tr h="6493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TRPO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PPO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575180"/>
                  </a:ext>
                </a:extLst>
              </a:tr>
              <a:tr h="971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Common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model-free </a:t>
                      </a:r>
                      <a:r>
                        <a:rPr lang="ko-KR" altLang="en-US" sz="1400" dirty="0"/>
                        <a:t>유형의 </a:t>
                      </a:r>
                      <a:r>
                        <a:rPr lang="en-US" altLang="ko-KR" sz="1400" dirty="0"/>
                        <a:t>on-policy gradient algorithm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기존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policy gradient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알고리즘의 안정성을 높이기 위해 등장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“surrogate” objective function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가짐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41762"/>
                  </a:ext>
                </a:extLst>
              </a:tr>
              <a:tr h="2258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Objective function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KL-penalized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objective function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Trust Region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을 만족하기 위한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를 정의하고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, Surrogate Objective Function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을 구함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-&gt; second-order approximate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Clipped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surrogate objective function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constraint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를 단순하게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Clipping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하는 방식으로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approximate 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-&gt; First-order approximate</a:t>
                      </a:r>
                    </a:p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766606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340EB2CB-9A30-517A-6D1C-2E7B57E3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00" y="4046169"/>
            <a:ext cx="3916884" cy="577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B100CB-419A-C0B3-F802-123AC9E38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483" b="2927"/>
          <a:stretch/>
        </p:blipFill>
        <p:spPr>
          <a:xfrm>
            <a:off x="6781938" y="3943350"/>
            <a:ext cx="4132987" cy="4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5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5550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1-1) </a:t>
            </a:r>
            <a:r>
              <a:rPr lang="en-US" altLang="ko-KR" b="1" dirty="0"/>
              <a:t>Clipped Surrogate Objective Function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TRPO..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 PPO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D5324E-9002-E51A-ECD7-F6F2EBC3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26" y="3471948"/>
            <a:ext cx="2895385" cy="43161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FD72404-5850-F565-732C-241DD4F6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98" y="2628434"/>
            <a:ext cx="5621775" cy="7666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F10CB8A-71C2-D04E-869E-73C5905A1323}"/>
              </a:ext>
            </a:extLst>
          </p:cNvPr>
          <p:cNvGrpSpPr/>
          <p:nvPr/>
        </p:nvGrpSpPr>
        <p:grpSpPr>
          <a:xfrm>
            <a:off x="4677173" y="3355425"/>
            <a:ext cx="967413" cy="323973"/>
            <a:chOff x="4677173" y="3355425"/>
            <a:chExt cx="967413" cy="323973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B0025E2-F2BE-A2D5-6D95-48AFA76B759F}"/>
                </a:ext>
              </a:extLst>
            </p:cNvPr>
            <p:cNvCxnSpPr>
              <a:cxnSpLocks/>
            </p:cNvCxnSpPr>
            <p:nvPr/>
          </p:nvCxnSpPr>
          <p:spPr>
            <a:xfrm>
              <a:off x="4677173" y="3679398"/>
              <a:ext cx="967413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0EA2266-5F8E-99A7-73BC-CD74DB8AE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173" y="3355425"/>
              <a:ext cx="0" cy="3239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B6BB5B7-7C28-B408-D9D1-EBEF00D7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98" y="4180431"/>
            <a:ext cx="6200752" cy="854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315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5250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1-1) </a:t>
            </a:r>
            <a:r>
              <a:rPr lang="en-US" altLang="ko-KR" b="1" dirty="0"/>
              <a:t>Clipped Surrogate Objective Function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첫번째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term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기존의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objective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이며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두번째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term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clipped probability ratio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적용한 것</a:t>
            </a: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결과적으로 이 둘을 비교해 더 작은 값을 취해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lower bound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형성하는 데에 의미가 있음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6BB5B7-7C28-B408-D9D1-EBEF00D7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18" y="2429973"/>
            <a:ext cx="6200752" cy="854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8EB791-5414-77DD-5655-3DAD673B6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3" y="3638201"/>
            <a:ext cx="4196612" cy="1850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2A3075-DD79-1AB0-596B-9425F2CB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090" y="3480553"/>
            <a:ext cx="3891728" cy="2094698"/>
          </a:xfrm>
          <a:prstGeom prst="rect">
            <a:avLst/>
          </a:prstGeom>
        </p:spPr>
      </p:pic>
      <p:cxnSp>
        <p:nvCxnSpPr>
          <p:cNvPr id="31" name="꺾인 연결선 113">
            <a:extLst>
              <a:ext uri="{FF2B5EF4-FFF2-40B4-BE49-F238E27FC236}">
                <a16:creationId xmlns:a16="http://schemas.microsoft.com/office/drawing/2014/main" id="{BD803263-C611-170D-8449-56082C97522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168276" y="2302694"/>
            <a:ext cx="15448" cy="2160000"/>
          </a:xfrm>
          <a:prstGeom prst="bentConnector3">
            <a:avLst>
              <a:gd name="adj1" fmla="val 1083189"/>
            </a:avLst>
          </a:prstGeom>
          <a:ln w="12700" cap="rnd">
            <a:solidFill>
              <a:srgbClr val="1F80D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C24FF9-0E32-1026-4686-AA52A4A30D8A}"/>
              </a:ext>
            </a:extLst>
          </p:cNvPr>
          <p:cNvCxnSpPr>
            <a:cxnSpLocks/>
          </p:cNvCxnSpPr>
          <p:nvPr/>
        </p:nvCxnSpPr>
        <p:spPr>
          <a:xfrm>
            <a:off x="6715288" y="3917783"/>
            <a:ext cx="967413" cy="0"/>
          </a:xfrm>
          <a:prstGeom prst="line">
            <a:avLst/>
          </a:prstGeom>
          <a:ln w="12700">
            <a:solidFill>
              <a:srgbClr val="0C81F2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EEFBC2-D50D-F66D-969C-E19AF16858D0}"/>
              </a:ext>
            </a:extLst>
          </p:cNvPr>
          <p:cNvCxnSpPr>
            <a:cxnSpLocks/>
          </p:cNvCxnSpPr>
          <p:nvPr/>
        </p:nvCxnSpPr>
        <p:spPr>
          <a:xfrm flipV="1">
            <a:off x="6715288" y="3593810"/>
            <a:ext cx="0" cy="323973"/>
          </a:xfrm>
          <a:prstGeom prst="line">
            <a:avLst/>
          </a:prstGeom>
          <a:ln w="12700">
            <a:solidFill>
              <a:srgbClr val="0C8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0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437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1-1) </a:t>
            </a:r>
            <a:r>
              <a:rPr lang="en-US" altLang="ko-KR" b="1" dirty="0"/>
              <a:t>Clipped Surrogate Objective Function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6BB5B7-7C28-B408-D9D1-EBEF00D7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18" y="2429973"/>
            <a:ext cx="6200752" cy="854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D269F7-873C-8DA7-3E14-FA626486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45" y="4921956"/>
            <a:ext cx="6574674" cy="1314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68F459-EFF5-056B-53B5-303FC6E46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6" r="19053"/>
          <a:stretch/>
        </p:blipFill>
        <p:spPr>
          <a:xfrm>
            <a:off x="2619245" y="4064981"/>
            <a:ext cx="5744825" cy="66519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74C5A5C-E86B-A967-ED1A-1274FD4FAE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372" b="11526"/>
          <a:stretch/>
        </p:blipFill>
        <p:spPr>
          <a:xfrm>
            <a:off x="3331966" y="3417098"/>
            <a:ext cx="1580143" cy="381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B3DEB30-D8A7-81F3-9308-DB0A292FADE2}"/>
              </a:ext>
            </a:extLst>
          </p:cNvPr>
          <p:cNvGrpSpPr/>
          <p:nvPr/>
        </p:nvGrpSpPr>
        <p:grpSpPr>
          <a:xfrm flipH="1">
            <a:off x="5021258" y="3125426"/>
            <a:ext cx="470399" cy="456926"/>
            <a:chOff x="4677173" y="3355425"/>
            <a:chExt cx="967413" cy="32397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5BECBF-1E5D-25DE-D32D-D17100AE735E}"/>
                </a:ext>
              </a:extLst>
            </p:cNvPr>
            <p:cNvCxnSpPr>
              <a:cxnSpLocks/>
            </p:cNvCxnSpPr>
            <p:nvPr/>
          </p:nvCxnSpPr>
          <p:spPr>
            <a:xfrm>
              <a:off x="4677173" y="3679398"/>
              <a:ext cx="967413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07002CA-7611-A63C-BC20-BC73271BC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173" y="3355425"/>
              <a:ext cx="0" cy="3239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4979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741</Words>
  <Application>Microsoft Office PowerPoint</Application>
  <PresentationFormat>와이드스크린</PresentationFormat>
  <Paragraphs>171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applesdgothicneo-ultralight</vt:lpstr>
      <vt:lpstr>Tmon몬소리 Black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황유정</cp:lastModifiedBy>
  <cp:revision>32</cp:revision>
  <dcterms:created xsi:type="dcterms:W3CDTF">2022-04-25T15:47:38Z</dcterms:created>
  <dcterms:modified xsi:type="dcterms:W3CDTF">2022-07-29T10:55:48Z</dcterms:modified>
</cp:coreProperties>
</file>