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0" r:id="rId4"/>
    <p:sldId id="273" r:id="rId5"/>
    <p:sldId id="274" r:id="rId6"/>
    <p:sldId id="26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중국 내 외국인유학생 1위 국가는? - 아주경제">
            <a:extLst>
              <a:ext uri="{FF2B5EF4-FFF2-40B4-BE49-F238E27FC236}">
                <a16:creationId xmlns:a16="http://schemas.microsoft.com/office/drawing/2014/main" id="{2815FFC9-FF93-47A4-B018-0724ADB5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38212" y="2366448"/>
            <a:ext cx="7715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슬기로운 세종생활</a:t>
            </a:r>
            <a:endParaRPr kumimoji="1" lang="ja-JP" altLang="en-US" sz="80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2555B199-5449-4A28-9487-B09E77D92767}"/>
              </a:ext>
            </a:extLst>
          </p:cNvPr>
          <p:cNvSpPr txBox="1"/>
          <p:nvPr/>
        </p:nvSpPr>
        <p:spPr>
          <a:xfrm>
            <a:off x="4245973" y="5594670"/>
            <a:ext cx="3700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강은현 강정현 </a:t>
            </a:r>
            <a:r>
              <a:rPr lang="ko-KR" altLang="en-US" sz="2400" b="1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권설아</a:t>
            </a:r>
            <a:r>
              <a:rPr lang="ko-KR" altLang="en-US" sz="24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봉수연</a:t>
            </a:r>
            <a:endParaRPr kumimoji="1" lang="ja-JP" altLang="en-US" sz="24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ye Korea&quot; 발길 돌리는 외국인 유학생">
            <a:extLst>
              <a:ext uri="{FF2B5EF4-FFF2-40B4-BE49-F238E27FC236}">
                <a16:creationId xmlns:a16="http://schemas.microsoft.com/office/drawing/2014/main" id="{5130896F-BAA2-418E-A48F-E1BDE847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大かっこ 3"/>
          <p:cNvSpPr/>
          <p:nvPr/>
        </p:nvSpPr>
        <p:spPr>
          <a:xfrm>
            <a:off x="1549457" y="1919484"/>
            <a:ext cx="9454110" cy="3467100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인터파크고딕 M" panose="02000000000000000000" pitchFamily="2" charset="-127"/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3CF1B947-A7C1-4CB9-BB7A-0ABB861BA83F}"/>
              </a:ext>
            </a:extLst>
          </p:cNvPr>
          <p:cNvSpPr txBox="1"/>
          <p:nvPr/>
        </p:nvSpPr>
        <p:spPr>
          <a:xfrm>
            <a:off x="2935471" y="2240867"/>
            <a:ext cx="630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외국인 유학생 지원</a:t>
            </a:r>
            <a:endParaRPr kumimoji="1" lang="ja-JP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인터파크고딕 M" panose="02000000000000000000" pitchFamily="2" charset="-127"/>
            </a:endParaRPr>
          </a:p>
        </p:txBody>
      </p:sp>
      <p:sp>
        <p:nvSpPr>
          <p:cNvPr id="6" name="テキスト ボックス 4">
            <a:extLst>
              <a:ext uri="{FF2B5EF4-FFF2-40B4-BE49-F238E27FC236}">
                <a16:creationId xmlns:a16="http://schemas.microsoft.com/office/drawing/2014/main" id="{C872EFEA-165A-4926-B401-CEC3C6B2F647}"/>
              </a:ext>
            </a:extLst>
          </p:cNvPr>
          <p:cNvSpPr txBox="1"/>
          <p:nvPr/>
        </p:nvSpPr>
        <p:spPr>
          <a:xfrm>
            <a:off x="1549458" y="3653034"/>
            <a:ext cx="9454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본교 외국인 유학생이 학교 생활에 잘 적응하도록 도울 수 있고 필요한 정보를 쉽게 얻을 수 있는 시스템을 구현</a:t>
            </a:r>
          </a:p>
        </p:txBody>
      </p:sp>
    </p:spTree>
    <p:extLst>
      <p:ext uri="{BB962C8B-B14F-4D97-AF65-F5344CB8AC3E}">
        <p14:creationId xmlns:p14="http://schemas.microsoft.com/office/powerpoint/2010/main" val="182487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8061" y="211922"/>
            <a:ext cx="728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유학생을 </a:t>
            </a:r>
            <a:r>
              <a:rPr kumimoji="1" lang="ko-KR" altLang="en-US" sz="36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위한 기본정보 </a:t>
            </a:r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컨텐츠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52671" y="4815621"/>
            <a:ext cx="2900538" cy="1755505"/>
            <a:chOff x="587489" y="4896306"/>
            <a:chExt cx="2908395" cy="1700227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1332597" y="4896306"/>
              <a:ext cx="1418180" cy="43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학과 정보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87489" y="5296416"/>
              <a:ext cx="2908395" cy="1300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dirty="0"/>
                <a:t> </a:t>
              </a:r>
              <a:r>
                <a:rPr lang="ko-KR" altLang="en-US" sz="1200" dirty="0"/>
                <a:t>필요한 정보를 얻거나 궁금한 사항들을 문의하기위해 외국인 유학생들은 본인의 과에 사무실을 찾아가거나 전화할 일이 많다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이때 보다 직관적인</a:t>
              </a:r>
              <a:r>
                <a:rPr lang="en-US" altLang="ko-KR" sz="1200" dirty="0"/>
                <a:t>UI</a:t>
              </a:r>
              <a:r>
                <a:rPr lang="ko-KR" altLang="en-US" sz="1200" dirty="0"/>
                <a:t>를 통해 빠르고 쉽게  정보를 제공해준다</a:t>
              </a:r>
              <a:endParaRPr lang="en-US" altLang="ko-KR" sz="1200" dirty="0"/>
            </a:p>
          </p:txBody>
        </p:sp>
      </p:grpSp>
      <p:sp>
        <p:nvSpPr>
          <p:cNvPr id="25" name="フリーフォーム 9">
            <a:extLst>
              <a:ext uri="{FF2B5EF4-FFF2-40B4-BE49-F238E27FC236}">
                <a16:creationId xmlns:a16="http://schemas.microsoft.com/office/drawing/2014/main" id="{A6379022-E0E5-41D6-8D61-0FC4E95F787E}"/>
              </a:ext>
            </a:extLst>
          </p:cNvPr>
          <p:cNvSpPr/>
          <p:nvPr/>
        </p:nvSpPr>
        <p:spPr>
          <a:xfrm>
            <a:off x="252672" y="1312209"/>
            <a:ext cx="2900538" cy="3358403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grpSp>
        <p:nvGrpSpPr>
          <p:cNvPr id="28" name="グループ化 9">
            <a:extLst>
              <a:ext uri="{FF2B5EF4-FFF2-40B4-BE49-F238E27FC236}">
                <a16:creationId xmlns:a16="http://schemas.microsoft.com/office/drawing/2014/main" id="{AE4F2870-3354-433F-82F8-6E5AAB584846}"/>
              </a:ext>
            </a:extLst>
          </p:cNvPr>
          <p:cNvGrpSpPr/>
          <p:nvPr/>
        </p:nvGrpSpPr>
        <p:grpSpPr>
          <a:xfrm>
            <a:off x="3388699" y="4827196"/>
            <a:ext cx="2900538" cy="1342464"/>
            <a:chOff x="587489" y="4896306"/>
            <a:chExt cx="2908395" cy="1300192"/>
          </a:xfrm>
        </p:grpSpPr>
        <p:sp>
          <p:nvSpPr>
            <p:cNvPr id="35" name="テキスト ボックス 25">
              <a:extLst>
                <a:ext uri="{FF2B5EF4-FFF2-40B4-BE49-F238E27FC236}">
                  <a16:creationId xmlns:a16="http://schemas.microsoft.com/office/drawing/2014/main" id="{3DC443C4-AE90-4B5E-963C-BBE522988D19}"/>
                </a:ext>
              </a:extLst>
            </p:cNvPr>
            <p:cNvSpPr txBox="1"/>
            <p:nvPr/>
          </p:nvSpPr>
          <p:spPr>
            <a:xfrm>
              <a:off x="1398588" y="4896306"/>
              <a:ext cx="1286198" cy="387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학교 지도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36" name="テキスト ボックス 26">
              <a:extLst>
                <a:ext uri="{FF2B5EF4-FFF2-40B4-BE49-F238E27FC236}">
                  <a16:creationId xmlns:a16="http://schemas.microsoft.com/office/drawing/2014/main" id="{F8EB6C0D-E40B-43E6-8C83-56562FDA6AA3}"/>
                </a:ext>
              </a:extLst>
            </p:cNvPr>
            <p:cNvSpPr txBox="1"/>
            <p:nvPr/>
          </p:nvSpPr>
          <p:spPr>
            <a:xfrm>
              <a:off x="587489" y="5296416"/>
              <a:ext cx="2908395" cy="9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dirty="0"/>
                <a:t> </a:t>
              </a:r>
              <a:r>
                <a:rPr lang="ko-KR" altLang="en-US" sz="1200" dirty="0"/>
                <a:t>지도를 이용하여 처음 수업에 가는 유학생이 쉽게 원하는 건물의 위치와 해당 정보를 볼 수 있도록 보여준다</a:t>
              </a:r>
              <a:r>
                <a:rPr lang="en-US" altLang="ko-KR" sz="1200" dirty="0"/>
                <a:t>.</a:t>
              </a:r>
              <a:endParaRPr kumimoji="1" lang="ja-JP" altLang="en-US" sz="1200" dirty="0"/>
            </a:p>
          </p:txBody>
        </p:sp>
      </p:grpSp>
      <p:sp>
        <p:nvSpPr>
          <p:cNvPr id="37" name="フリーフォーム 9">
            <a:extLst>
              <a:ext uri="{FF2B5EF4-FFF2-40B4-BE49-F238E27FC236}">
                <a16:creationId xmlns:a16="http://schemas.microsoft.com/office/drawing/2014/main" id="{E5AC24B8-0B6E-427F-8A84-6CD028A827F6}"/>
              </a:ext>
            </a:extLst>
          </p:cNvPr>
          <p:cNvSpPr/>
          <p:nvPr/>
        </p:nvSpPr>
        <p:spPr>
          <a:xfrm>
            <a:off x="3388700" y="1323785"/>
            <a:ext cx="2900538" cy="3358402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BC10B5C-DA91-429A-9CAF-959E95C42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8" y="1516377"/>
            <a:ext cx="1374755" cy="99357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2A6F545-7078-4B81-BD08-1915DEDAD8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38" y="3588422"/>
            <a:ext cx="1337262" cy="9935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B0D6174-0EF6-4ED4-A3CA-AFCAE89A4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0" y="3603627"/>
            <a:ext cx="1337262" cy="99357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F0AD683-052C-47B6-8A7B-8907044E51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8" y="2550204"/>
            <a:ext cx="1337262" cy="99357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E14E585-14F4-474A-8EB9-AFE9515C7C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34" y="2538286"/>
            <a:ext cx="1374755" cy="99357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36680B1-E86F-4807-B9D9-D69B2570C0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72" y="1505698"/>
            <a:ext cx="1374755" cy="99357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4C5E1B3-7184-4FA3-B3DA-5B7A247C3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6550" y="3182450"/>
            <a:ext cx="2838183" cy="141909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B6D840B-840F-4136-A68A-4936A9818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6550" y="1347694"/>
            <a:ext cx="2838183" cy="2042658"/>
          </a:xfrm>
          <a:prstGeom prst="rect">
            <a:avLst/>
          </a:prstGeom>
        </p:spPr>
      </p:pic>
      <p:grpSp>
        <p:nvGrpSpPr>
          <p:cNvPr id="33" name="グループ化 9">
            <a:extLst>
              <a:ext uri="{FF2B5EF4-FFF2-40B4-BE49-F238E27FC236}">
                <a16:creationId xmlns:a16="http://schemas.microsoft.com/office/drawing/2014/main" id="{73E01851-E9BA-4178-B951-BEE68B9ACE74}"/>
              </a:ext>
            </a:extLst>
          </p:cNvPr>
          <p:cNvGrpSpPr/>
          <p:nvPr/>
        </p:nvGrpSpPr>
        <p:grpSpPr>
          <a:xfrm>
            <a:off x="6507269" y="4784597"/>
            <a:ext cx="2591150" cy="1385063"/>
            <a:chOff x="587489" y="4896306"/>
            <a:chExt cx="2908395" cy="1500209"/>
          </a:xfrm>
        </p:grpSpPr>
        <p:sp>
          <p:nvSpPr>
            <p:cNvPr id="34" name="テキスト ボックス 25">
              <a:extLst>
                <a:ext uri="{FF2B5EF4-FFF2-40B4-BE49-F238E27FC236}">
                  <a16:creationId xmlns:a16="http://schemas.microsoft.com/office/drawing/2014/main" id="{0B5F70C3-8888-4E20-874A-F0DB2369B669}"/>
                </a:ext>
              </a:extLst>
            </p:cNvPr>
            <p:cNvSpPr txBox="1"/>
            <p:nvPr/>
          </p:nvSpPr>
          <p:spPr>
            <a:xfrm>
              <a:off x="1321799" y="4896306"/>
              <a:ext cx="1439772" cy="43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학사 정보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42" name="テキスト ボックス 26">
              <a:extLst>
                <a:ext uri="{FF2B5EF4-FFF2-40B4-BE49-F238E27FC236}">
                  <a16:creationId xmlns:a16="http://schemas.microsoft.com/office/drawing/2014/main" id="{FB8BCF57-0C2B-404C-803D-B81F7DC2D423}"/>
                </a:ext>
              </a:extLst>
            </p:cNvPr>
            <p:cNvSpPr txBox="1"/>
            <p:nvPr/>
          </p:nvSpPr>
          <p:spPr>
            <a:xfrm>
              <a:off x="587489" y="5296416"/>
              <a:ext cx="2908395" cy="110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dirty="0"/>
                <a:t> </a:t>
              </a:r>
              <a:r>
                <a:rPr lang="ko-KR" altLang="en-US" sz="1200" dirty="0"/>
                <a:t>학사안내사항을 영어로 번역하여 보다 편하게 학사정보를 제공할 예정입니다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시험기간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종강일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축제 등등 학교 행사 및 정보를 제공받을 수 있습니다</a:t>
              </a:r>
              <a:endParaRPr kumimoji="1" lang="ja-JP" altLang="en-US" sz="1200" dirty="0"/>
            </a:p>
          </p:txBody>
        </p:sp>
      </p:grpSp>
      <p:sp>
        <p:nvSpPr>
          <p:cNvPr id="43" name="フリーフォーム 9">
            <a:extLst>
              <a:ext uri="{FF2B5EF4-FFF2-40B4-BE49-F238E27FC236}">
                <a16:creationId xmlns:a16="http://schemas.microsoft.com/office/drawing/2014/main" id="{0A18F841-265F-4F5A-A746-120F8FFB66BF}"/>
              </a:ext>
            </a:extLst>
          </p:cNvPr>
          <p:cNvSpPr/>
          <p:nvPr/>
        </p:nvSpPr>
        <p:spPr>
          <a:xfrm>
            <a:off x="6507269" y="1325027"/>
            <a:ext cx="2591150" cy="3357158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437EDCA-78F1-4C57-9E6A-F02DE4FA35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082" t="10586" r="24197" b="725"/>
          <a:stretch/>
        </p:blipFill>
        <p:spPr>
          <a:xfrm>
            <a:off x="6475345" y="1453840"/>
            <a:ext cx="2591150" cy="2954938"/>
          </a:xfrm>
          <a:prstGeom prst="rect">
            <a:avLst/>
          </a:prstGeom>
        </p:spPr>
      </p:pic>
      <p:sp>
        <p:nvSpPr>
          <p:cNvPr id="45" name="フリーフォーム 9">
            <a:extLst>
              <a:ext uri="{FF2B5EF4-FFF2-40B4-BE49-F238E27FC236}">
                <a16:creationId xmlns:a16="http://schemas.microsoft.com/office/drawing/2014/main" id="{EAA5944F-6ECE-4B38-9FEA-8037E3AAEC26}"/>
              </a:ext>
            </a:extLst>
          </p:cNvPr>
          <p:cNvSpPr/>
          <p:nvPr/>
        </p:nvSpPr>
        <p:spPr>
          <a:xfrm>
            <a:off x="9494084" y="1168954"/>
            <a:ext cx="2464223" cy="2362901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46" name="テキスト ボックス 25">
            <a:extLst>
              <a:ext uri="{FF2B5EF4-FFF2-40B4-BE49-F238E27FC236}">
                <a16:creationId xmlns:a16="http://schemas.microsoft.com/office/drawing/2014/main" id="{14F670A1-2398-428C-B0F6-2E65FADCE9DE}"/>
              </a:ext>
            </a:extLst>
          </p:cNvPr>
          <p:cNvSpPr txBox="1"/>
          <p:nvPr/>
        </p:nvSpPr>
        <p:spPr>
          <a:xfrm>
            <a:off x="9521782" y="3531859"/>
            <a:ext cx="235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각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SNS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링크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가이드북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4786B4A-C8CA-4D78-9169-44FD216F218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29" t="61664" r="40975" b="16481"/>
          <a:stretch/>
        </p:blipFill>
        <p:spPr>
          <a:xfrm>
            <a:off x="9788991" y="1243938"/>
            <a:ext cx="1898183" cy="110193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2DF3C8D-E8EF-4562-BE33-0A021B6B334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4937" t="63961" r="16568" b="18543"/>
          <a:stretch/>
        </p:blipFill>
        <p:spPr>
          <a:xfrm>
            <a:off x="9782733" y="2486800"/>
            <a:ext cx="1886923" cy="957545"/>
          </a:xfrm>
          <a:prstGeom prst="rect">
            <a:avLst/>
          </a:prstGeom>
        </p:spPr>
      </p:pic>
      <p:sp>
        <p:nvSpPr>
          <p:cNvPr id="50" name="フリーフォーム 9">
            <a:extLst>
              <a:ext uri="{FF2B5EF4-FFF2-40B4-BE49-F238E27FC236}">
                <a16:creationId xmlns:a16="http://schemas.microsoft.com/office/drawing/2014/main" id="{8789800B-1722-45E0-B061-5C24E857A5F7}"/>
              </a:ext>
            </a:extLst>
          </p:cNvPr>
          <p:cNvSpPr/>
          <p:nvPr/>
        </p:nvSpPr>
        <p:spPr>
          <a:xfrm>
            <a:off x="9484352" y="4030516"/>
            <a:ext cx="2464223" cy="1258419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52" name="テキスト ボックス 25">
            <a:extLst>
              <a:ext uri="{FF2B5EF4-FFF2-40B4-BE49-F238E27FC236}">
                <a16:creationId xmlns:a16="http://schemas.microsoft.com/office/drawing/2014/main" id="{671BD4BC-C481-4ADF-8F32-A794FF3CFFBF}"/>
              </a:ext>
            </a:extLst>
          </p:cNvPr>
          <p:cNvSpPr txBox="1"/>
          <p:nvPr/>
        </p:nvSpPr>
        <p:spPr>
          <a:xfrm>
            <a:off x="9548672" y="5444785"/>
            <a:ext cx="2409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모든 언어는 영어로 지원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62" name="テキスト ボックス 26">
            <a:extLst>
              <a:ext uri="{FF2B5EF4-FFF2-40B4-BE49-F238E27FC236}">
                <a16:creationId xmlns:a16="http://schemas.microsoft.com/office/drawing/2014/main" id="{66E3ED59-1DA7-46B8-9A20-FF8AE2F171C8}"/>
              </a:ext>
            </a:extLst>
          </p:cNvPr>
          <p:cNvSpPr txBox="1"/>
          <p:nvPr/>
        </p:nvSpPr>
        <p:spPr>
          <a:xfrm>
            <a:off x="9782654" y="5712559"/>
            <a:ext cx="206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향후 중국어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아랍어 등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여러 언어를 지원해주면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좋을 것으로 예상한다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A1C8B-A670-4E91-B927-9A84DB281B4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651" t="16939" r="28595" b="31896"/>
          <a:stretch/>
        </p:blipFill>
        <p:spPr>
          <a:xfrm>
            <a:off x="9655178" y="3984089"/>
            <a:ext cx="2122570" cy="13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7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5779" y="233954"/>
            <a:ext cx="728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유학생을 위한 커뮤니티 컨텐츠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7055056" y="4704264"/>
            <a:ext cx="2591150" cy="1754395"/>
            <a:chOff x="587489" y="4896306"/>
            <a:chExt cx="2908395" cy="190024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1177859" y="4896306"/>
              <a:ext cx="1727655" cy="43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강의평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작성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87489" y="5296416"/>
              <a:ext cx="2908395" cy="150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dirty="0"/>
                <a:t> </a:t>
              </a:r>
              <a:r>
                <a:rPr lang="ko-KR" altLang="en-US" sz="1200" dirty="0"/>
                <a:t>실제로 대학생들이 처음 대학에 오면 무슨 수업을 들어야 할지 수업에 대한 정보를 찾기 쉽지않다</a:t>
              </a:r>
              <a:r>
                <a:rPr lang="en-US" altLang="ko-KR" sz="1200" dirty="0"/>
                <a:t>.</a:t>
              </a:r>
            </a:p>
            <a:p>
              <a:pPr algn="just"/>
              <a:r>
                <a:rPr lang="ko-KR" altLang="en-US" sz="1200" dirty="0"/>
                <a:t>따라서 실제로 수업을 들어본 유학생 선후배의 실제 이야기를 들을 수 있다면 도움이 될 것이라 생각한다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25" name="フリーフォーム 9">
            <a:extLst>
              <a:ext uri="{FF2B5EF4-FFF2-40B4-BE49-F238E27FC236}">
                <a16:creationId xmlns:a16="http://schemas.microsoft.com/office/drawing/2014/main" id="{A6379022-E0E5-41D6-8D61-0FC4E95F787E}"/>
              </a:ext>
            </a:extLst>
          </p:cNvPr>
          <p:cNvSpPr/>
          <p:nvPr/>
        </p:nvSpPr>
        <p:spPr>
          <a:xfrm>
            <a:off x="7055057" y="1236709"/>
            <a:ext cx="2591150" cy="3176705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pic>
        <p:nvPicPr>
          <p:cNvPr id="4098" name="Picture 2" descr="강사와 학생 일러스트와 함께 강의 로열티 무료 사진, 그림, 이미지 ...">
            <a:extLst>
              <a:ext uri="{FF2B5EF4-FFF2-40B4-BE49-F238E27FC236}">
                <a16:creationId xmlns:a16="http://schemas.microsoft.com/office/drawing/2014/main" id="{EF16112B-E01C-4594-9005-93AFE656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454" y="1538499"/>
            <a:ext cx="2501829" cy="25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26">
            <a:extLst>
              <a:ext uri="{FF2B5EF4-FFF2-40B4-BE49-F238E27FC236}">
                <a16:creationId xmlns:a16="http://schemas.microsoft.com/office/drawing/2014/main" id="{03E5B489-CF94-41DA-9C2C-30B6AEF76EFD}"/>
              </a:ext>
            </a:extLst>
          </p:cNvPr>
          <p:cNvSpPr txBox="1"/>
          <p:nvPr/>
        </p:nvSpPr>
        <p:spPr>
          <a:xfrm>
            <a:off x="363460" y="5082461"/>
            <a:ext cx="25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200" dirty="0"/>
              <a:t> </a:t>
            </a:r>
            <a:r>
              <a:rPr lang="ko-KR" altLang="en-US" sz="1200" dirty="0"/>
              <a:t>같은 유학생이라 하더라도 친구를 만들 수 있는 온라인 모임공간이 필요하다고 생각이 되었다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쓰는 언어별로 단톡 방을 만들어 친해지며 정보를 </a:t>
            </a:r>
            <a:r>
              <a:rPr lang="ko-KR" altLang="en-US" sz="1200" dirty="0" err="1"/>
              <a:t>공유할수있을</a:t>
            </a:r>
            <a:r>
              <a:rPr lang="ko-KR" altLang="en-US" sz="1200" dirty="0"/>
              <a:t> 것으로 예상한다</a:t>
            </a:r>
            <a:r>
              <a:rPr lang="en-US" altLang="ko-KR" sz="1200" dirty="0"/>
              <a:t>.</a:t>
            </a:r>
            <a:endParaRPr kumimoji="1" lang="ja-JP" altLang="en-US" sz="1200" dirty="0"/>
          </a:p>
        </p:txBody>
      </p:sp>
      <p:sp>
        <p:nvSpPr>
          <p:cNvPr id="50" name="フリーフォーム 9">
            <a:extLst>
              <a:ext uri="{FF2B5EF4-FFF2-40B4-BE49-F238E27FC236}">
                <a16:creationId xmlns:a16="http://schemas.microsoft.com/office/drawing/2014/main" id="{5D8EE817-B3E5-4232-9580-FB27DDB1DBCE}"/>
              </a:ext>
            </a:extLst>
          </p:cNvPr>
          <p:cNvSpPr/>
          <p:nvPr/>
        </p:nvSpPr>
        <p:spPr>
          <a:xfrm>
            <a:off x="363461" y="1245504"/>
            <a:ext cx="2591150" cy="3176705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52F800F-9644-4C65-8897-A545F2989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99" t="46874" r="7799" b="21458"/>
          <a:stretch/>
        </p:blipFill>
        <p:spPr>
          <a:xfrm>
            <a:off x="341785" y="1633365"/>
            <a:ext cx="2634497" cy="2350114"/>
          </a:xfrm>
          <a:prstGeom prst="rect">
            <a:avLst/>
          </a:prstGeom>
        </p:spPr>
      </p:pic>
      <p:sp>
        <p:nvSpPr>
          <p:cNvPr id="28" name="テキスト ボックス 25">
            <a:extLst>
              <a:ext uri="{FF2B5EF4-FFF2-40B4-BE49-F238E27FC236}">
                <a16:creationId xmlns:a16="http://schemas.microsoft.com/office/drawing/2014/main" id="{C420FBEF-2746-4395-A909-F917C1BACDC2}"/>
              </a:ext>
            </a:extLst>
          </p:cNvPr>
          <p:cNvSpPr txBox="1"/>
          <p:nvPr/>
        </p:nvSpPr>
        <p:spPr>
          <a:xfrm>
            <a:off x="564826" y="4014325"/>
            <a:ext cx="2188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anose="020B0604020202020204" pitchFamily="34" charset="0"/>
              </a:rPr>
              <a:t>6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anose="020B0604020202020204" pitchFamily="34" charset="0"/>
              </a:rPr>
              <a:t>개의 언어로 된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anose="020B0604020202020204" pitchFamily="34" charset="0"/>
              </a:rPr>
              <a:t>채팅방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한컴 윤고딕 230" panose="02020603020101020101" pitchFamily="18" charset="-127"/>
              <a:ea typeface="한컴 윤고딕 230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0" name="テキスト ボックス 25">
            <a:extLst>
              <a:ext uri="{FF2B5EF4-FFF2-40B4-BE49-F238E27FC236}">
                <a16:creationId xmlns:a16="http://schemas.microsoft.com/office/drawing/2014/main" id="{C721DF99-AA59-4F69-9EDA-91E916892121}"/>
              </a:ext>
            </a:extLst>
          </p:cNvPr>
          <p:cNvSpPr txBox="1"/>
          <p:nvPr/>
        </p:nvSpPr>
        <p:spPr>
          <a:xfrm>
            <a:off x="908791" y="4702554"/>
            <a:ext cx="1539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오픈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채팅방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grpSp>
        <p:nvGrpSpPr>
          <p:cNvPr id="39" name="グループ化 9">
            <a:extLst>
              <a:ext uri="{FF2B5EF4-FFF2-40B4-BE49-F238E27FC236}">
                <a16:creationId xmlns:a16="http://schemas.microsoft.com/office/drawing/2014/main" id="{DC6CCFB3-6481-467B-AE88-3C986E6EDEF9}"/>
              </a:ext>
            </a:extLst>
          </p:cNvPr>
          <p:cNvGrpSpPr/>
          <p:nvPr/>
        </p:nvGrpSpPr>
        <p:grpSpPr>
          <a:xfrm>
            <a:off x="3505726" y="4756791"/>
            <a:ext cx="2900538" cy="1755505"/>
            <a:chOff x="587489" y="4896306"/>
            <a:chExt cx="2908395" cy="1700227"/>
          </a:xfrm>
        </p:grpSpPr>
        <p:sp>
          <p:nvSpPr>
            <p:cNvPr id="40" name="テキスト ボックス 25">
              <a:extLst>
                <a:ext uri="{FF2B5EF4-FFF2-40B4-BE49-F238E27FC236}">
                  <a16:creationId xmlns:a16="http://schemas.microsoft.com/office/drawing/2014/main" id="{09C53366-3D54-472D-A2CE-95C2BB2C269F}"/>
                </a:ext>
              </a:extLst>
            </p:cNvPr>
            <p:cNvSpPr txBox="1"/>
            <p:nvPr/>
          </p:nvSpPr>
          <p:spPr>
            <a:xfrm>
              <a:off x="807212" y="4896306"/>
              <a:ext cx="2468952" cy="43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1:1 </a:t>
              </a:r>
              <a:r>
                <a:rPr kumimoji="1"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멘토링 시스템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41" name="テキスト ボックス 26">
              <a:extLst>
                <a:ext uri="{FF2B5EF4-FFF2-40B4-BE49-F238E27FC236}">
                  <a16:creationId xmlns:a16="http://schemas.microsoft.com/office/drawing/2014/main" id="{4E988C30-9731-4F0C-AEE7-2092FB0B00AB}"/>
                </a:ext>
              </a:extLst>
            </p:cNvPr>
            <p:cNvSpPr txBox="1"/>
            <p:nvPr/>
          </p:nvSpPr>
          <p:spPr>
            <a:xfrm>
              <a:off x="587489" y="5296416"/>
              <a:ext cx="2908395" cy="1300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dirty="0"/>
                <a:t> </a:t>
              </a:r>
              <a:r>
                <a:rPr lang="ko-KR" altLang="en-US" sz="1200" dirty="0"/>
                <a:t>한국에서 유학 생활하는 학생들은</a:t>
              </a:r>
              <a:endParaRPr lang="en-US" altLang="ko-KR" sz="1200" dirty="0"/>
            </a:p>
            <a:p>
              <a:pPr algn="just"/>
              <a:r>
                <a:rPr lang="ko-KR" altLang="en-US" sz="1200" dirty="0"/>
                <a:t>한국어공부 및 한국문화생활 등 실제 한국 학생들과 어울리며 배우고 자한다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이런 부분의 고민을 학교측에서 한국학생과 연결해주어 해결해 줄 수 있을 것으로 예상한다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</p:txBody>
        </p:sp>
      </p:grpSp>
      <p:sp>
        <p:nvSpPr>
          <p:cNvPr id="42" name="フリーフォーム 9">
            <a:extLst>
              <a:ext uri="{FF2B5EF4-FFF2-40B4-BE49-F238E27FC236}">
                <a16:creationId xmlns:a16="http://schemas.microsoft.com/office/drawing/2014/main" id="{42A3E53E-E5C0-4B52-ADB9-6337B7B0A918}"/>
              </a:ext>
            </a:extLst>
          </p:cNvPr>
          <p:cNvSpPr/>
          <p:nvPr/>
        </p:nvSpPr>
        <p:spPr>
          <a:xfrm>
            <a:off x="3505727" y="1253380"/>
            <a:ext cx="2900538" cy="3284990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pic>
        <p:nvPicPr>
          <p:cNvPr id="43" name="Picture 2" descr="경북창업포털 &gt; 청년 &gt; 창업가소개">
            <a:extLst>
              <a:ext uri="{FF2B5EF4-FFF2-40B4-BE49-F238E27FC236}">
                <a16:creationId xmlns:a16="http://schemas.microsoft.com/office/drawing/2014/main" id="{C7B81892-9FEC-4939-BC9E-28457E04E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/>
          <a:stretch/>
        </p:blipFill>
        <p:spPr bwMode="auto">
          <a:xfrm>
            <a:off x="3504122" y="1538499"/>
            <a:ext cx="2931970" cy="29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25">
            <a:extLst>
              <a:ext uri="{FF2B5EF4-FFF2-40B4-BE49-F238E27FC236}">
                <a16:creationId xmlns:a16="http://schemas.microsoft.com/office/drawing/2014/main" id="{33DF592A-1704-40EC-9D1D-3617A9011EFA}"/>
              </a:ext>
            </a:extLst>
          </p:cNvPr>
          <p:cNvSpPr txBox="1"/>
          <p:nvPr/>
        </p:nvSpPr>
        <p:spPr>
          <a:xfrm>
            <a:off x="4150007" y="3853330"/>
            <a:ext cx="1803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anose="020B0604020202020204" pitchFamily="34" charset="0"/>
              </a:rPr>
              <a:t>같은 학과학생 매칭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A5F350-0848-426E-8B9C-0FFC61CC776A}"/>
              </a:ext>
            </a:extLst>
          </p:cNvPr>
          <p:cNvSpPr/>
          <p:nvPr/>
        </p:nvSpPr>
        <p:spPr>
          <a:xfrm>
            <a:off x="3280022" y="1090672"/>
            <a:ext cx="6651056" cy="55701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25">
            <a:extLst>
              <a:ext uri="{FF2B5EF4-FFF2-40B4-BE49-F238E27FC236}">
                <a16:creationId xmlns:a16="http://schemas.microsoft.com/office/drawing/2014/main" id="{21DDCFDE-F28E-43F3-8782-EBD0B1DAED0B}"/>
              </a:ext>
            </a:extLst>
          </p:cNvPr>
          <p:cNvSpPr txBox="1"/>
          <p:nvPr/>
        </p:nvSpPr>
        <p:spPr>
          <a:xfrm>
            <a:off x="9931078" y="1633365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-&gt;</a:t>
            </a:r>
            <a:r>
              <a:rPr kumimoji="1" lang="ko-KR" altLang="en-US" sz="2000" b="1" dirty="0">
                <a:solidFill>
                  <a:schemeClr val="accent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서버구현 부분</a:t>
            </a:r>
            <a:endParaRPr kumimoji="1" lang="ja-JP" altLang="en-US" sz="2000" b="1" dirty="0">
              <a:solidFill>
                <a:schemeClr val="accent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51" name="テキスト ボックス 25">
            <a:extLst>
              <a:ext uri="{FF2B5EF4-FFF2-40B4-BE49-F238E27FC236}">
                <a16:creationId xmlns:a16="http://schemas.microsoft.com/office/drawing/2014/main" id="{83C2720A-2E3B-47B2-8DC4-BC39011C80D4}"/>
              </a:ext>
            </a:extLst>
          </p:cNvPr>
          <p:cNvSpPr txBox="1"/>
          <p:nvPr/>
        </p:nvSpPr>
        <p:spPr>
          <a:xfrm>
            <a:off x="10014015" y="2290675"/>
            <a:ext cx="20521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멘토링 정보를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관리자가</a:t>
            </a:r>
            <a:endParaRPr kumimoji="1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직접 관리하여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매칭까지 가능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!</a:t>
            </a:r>
          </a:p>
          <a:p>
            <a:pPr algn="ctr"/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불필요한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강의평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kumimoji="1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비방글등은</a:t>
            </a:r>
            <a:endParaRPr kumimoji="1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관리자가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삭제가능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  <a:p>
            <a:pPr algn="ctr"/>
            <a:endParaRPr kumimoji="1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1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5779" y="203856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개발환경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" descr="서버와 클라이언트 - 프로그래밍 입문">
            <a:extLst>
              <a:ext uri="{FF2B5EF4-FFF2-40B4-BE49-F238E27FC236}">
                <a16:creationId xmlns:a16="http://schemas.microsoft.com/office/drawing/2014/main" id="{488F1A44-908F-4FC3-B021-DEB21FB6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41817"/>
            <a:ext cx="61722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47083-C01C-47B6-8100-B63BFBDF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77" y="1168955"/>
            <a:ext cx="3704623" cy="2420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908DFC-7683-4AFB-9A79-C3B9AD07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1814453"/>
            <a:ext cx="2784193" cy="25491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2A4AF3-716A-4DED-BE0E-92BCB2E8C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559" y="5299342"/>
            <a:ext cx="4614441" cy="13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7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5779" y="203856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개발환경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フリーフォーム 16"/>
          <p:cNvSpPr/>
          <p:nvPr/>
        </p:nvSpPr>
        <p:spPr>
          <a:xfrm>
            <a:off x="2583372" y="1336504"/>
            <a:ext cx="3142534" cy="2121501"/>
          </a:xfrm>
          <a:custGeom>
            <a:avLst/>
            <a:gdLst>
              <a:gd name="connsiteX0" fmla="*/ 0 w 1555858"/>
              <a:gd name="connsiteY0" fmla="*/ 0 h 777929"/>
              <a:gd name="connsiteX1" fmla="*/ 1555858 w 1555858"/>
              <a:gd name="connsiteY1" fmla="*/ 0 h 777929"/>
              <a:gd name="connsiteX2" fmla="*/ 1555858 w 1555858"/>
              <a:gd name="connsiteY2" fmla="*/ 777929 h 777929"/>
              <a:gd name="connsiteX3" fmla="*/ 0 w 1555858"/>
              <a:gd name="connsiteY3" fmla="*/ 777929 h 777929"/>
              <a:gd name="connsiteX4" fmla="*/ 0 w 1555858"/>
              <a:gd name="connsiteY4" fmla="*/ 0 h 7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58" h="777929">
                <a:moveTo>
                  <a:pt x="0" y="0"/>
                </a:moveTo>
                <a:lnTo>
                  <a:pt x="1555858" y="0"/>
                </a:lnTo>
                <a:lnTo>
                  <a:pt x="1555858" y="777929"/>
                </a:lnTo>
                <a:lnTo>
                  <a:pt x="0" y="777929"/>
                </a:lnTo>
                <a:lnTo>
                  <a:pt x="0" y="0"/>
                </a:lnTo>
                <a:close/>
              </a:path>
            </a:pathLst>
          </a:custGeom>
          <a:solidFill>
            <a:srgbClr val="FED33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500" kern="1200" dirty="0"/>
          </a:p>
        </p:txBody>
      </p:sp>
      <p:sp>
        <p:nvSpPr>
          <p:cNvPr id="18" name="フリーフォーム 17"/>
          <p:cNvSpPr/>
          <p:nvPr/>
        </p:nvSpPr>
        <p:spPr>
          <a:xfrm>
            <a:off x="761999" y="3747911"/>
            <a:ext cx="3142534" cy="2259861"/>
          </a:xfrm>
          <a:custGeom>
            <a:avLst/>
            <a:gdLst>
              <a:gd name="connsiteX0" fmla="*/ 0 w 1555858"/>
              <a:gd name="connsiteY0" fmla="*/ 0 h 777929"/>
              <a:gd name="connsiteX1" fmla="*/ 1555858 w 1555858"/>
              <a:gd name="connsiteY1" fmla="*/ 0 h 777929"/>
              <a:gd name="connsiteX2" fmla="*/ 1555858 w 1555858"/>
              <a:gd name="connsiteY2" fmla="*/ 777929 h 777929"/>
              <a:gd name="connsiteX3" fmla="*/ 0 w 1555858"/>
              <a:gd name="connsiteY3" fmla="*/ 777929 h 777929"/>
              <a:gd name="connsiteX4" fmla="*/ 0 w 1555858"/>
              <a:gd name="connsiteY4" fmla="*/ 0 h 7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58" h="777929">
                <a:moveTo>
                  <a:pt x="0" y="0"/>
                </a:moveTo>
                <a:lnTo>
                  <a:pt x="1555858" y="0"/>
                </a:lnTo>
                <a:lnTo>
                  <a:pt x="1555858" y="777929"/>
                </a:lnTo>
                <a:lnTo>
                  <a:pt x="0" y="77792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500" kern="1200"/>
          </a:p>
        </p:txBody>
      </p:sp>
      <p:sp>
        <p:nvSpPr>
          <p:cNvPr id="21" name="フリーフォーム 20"/>
          <p:cNvSpPr/>
          <p:nvPr/>
        </p:nvSpPr>
        <p:spPr>
          <a:xfrm>
            <a:off x="6018757" y="1347974"/>
            <a:ext cx="3432431" cy="2121501"/>
          </a:xfrm>
          <a:custGeom>
            <a:avLst/>
            <a:gdLst>
              <a:gd name="connsiteX0" fmla="*/ 0 w 1555858"/>
              <a:gd name="connsiteY0" fmla="*/ 0 h 777929"/>
              <a:gd name="connsiteX1" fmla="*/ 1555858 w 1555858"/>
              <a:gd name="connsiteY1" fmla="*/ 0 h 777929"/>
              <a:gd name="connsiteX2" fmla="*/ 1555858 w 1555858"/>
              <a:gd name="connsiteY2" fmla="*/ 777929 h 777929"/>
              <a:gd name="connsiteX3" fmla="*/ 0 w 1555858"/>
              <a:gd name="connsiteY3" fmla="*/ 777929 h 777929"/>
              <a:gd name="connsiteX4" fmla="*/ 0 w 1555858"/>
              <a:gd name="connsiteY4" fmla="*/ 0 h 7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58" h="777929">
                <a:moveTo>
                  <a:pt x="0" y="0"/>
                </a:moveTo>
                <a:lnTo>
                  <a:pt x="1555858" y="0"/>
                </a:lnTo>
                <a:lnTo>
                  <a:pt x="1555858" y="777929"/>
                </a:lnTo>
                <a:lnTo>
                  <a:pt x="0" y="7779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500" kern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797323" y="2877757"/>
            <a:ext cx="275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소프트웨어</a:t>
            </a:r>
            <a:endParaRPr kumimoji="1"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cs typeface="Ebrima" panose="02000000000000000000" pitchFamily="2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1681652" y="1627110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tom 필수 플러그인 리스트 (Can't live without it) – Captain Pangyo">
            <a:extLst>
              <a:ext uri="{FF2B5EF4-FFF2-40B4-BE49-F238E27FC236}">
                <a16:creationId xmlns:a16="http://schemas.microsoft.com/office/drawing/2014/main" id="{0F43614C-E674-44FF-89A1-A67E6163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34" y="1664510"/>
            <a:ext cx="2991855" cy="9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HP - 위키백과, 우리 모두의 백과사전">
            <a:extLst>
              <a:ext uri="{FF2B5EF4-FFF2-40B4-BE49-F238E27FC236}">
                <a16:creationId xmlns:a16="http://schemas.microsoft.com/office/drawing/2014/main" id="{A8082D5D-5FCA-45B9-8F25-361CCD47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03" y="4005642"/>
            <a:ext cx="2174324" cy="117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47">
            <a:extLst>
              <a:ext uri="{FF2B5EF4-FFF2-40B4-BE49-F238E27FC236}">
                <a16:creationId xmlns:a16="http://schemas.microsoft.com/office/drawing/2014/main" id="{2AB71452-0A88-430D-B126-C89A01DFA7B6}"/>
              </a:ext>
            </a:extLst>
          </p:cNvPr>
          <p:cNvSpPr txBox="1"/>
          <p:nvPr/>
        </p:nvSpPr>
        <p:spPr>
          <a:xfrm>
            <a:off x="953579" y="5509948"/>
            <a:ext cx="275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프로그래밍 언어</a:t>
            </a:r>
            <a:endParaRPr kumimoji="1"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cs typeface="Ebrima" panose="02000000000000000000" pitchFamily="2" charset="0"/>
            </a:endParaRPr>
          </a:p>
        </p:txBody>
      </p:sp>
      <p:sp>
        <p:nvSpPr>
          <p:cNvPr id="39" name="フリーフォーム 17">
            <a:extLst>
              <a:ext uri="{FF2B5EF4-FFF2-40B4-BE49-F238E27FC236}">
                <a16:creationId xmlns:a16="http://schemas.microsoft.com/office/drawing/2014/main" id="{F3E61C86-52B9-41B3-B658-D7A8E44DD709}"/>
              </a:ext>
            </a:extLst>
          </p:cNvPr>
          <p:cNvSpPr/>
          <p:nvPr/>
        </p:nvSpPr>
        <p:spPr>
          <a:xfrm>
            <a:off x="4197342" y="3747911"/>
            <a:ext cx="3432474" cy="2259861"/>
          </a:xfrm>
          <a:custGeom>
            <a:avLst/>
            <a:gdLst>
              <a:gd name="connsiteX0" fmla="*/ 0 w 1555858"/>
              <a:gd name="connsiteY0" fmla="*/ 0 h 777929"/>
              <a:gd name="connsiteX1" fmla="*/ 1555858 w 1555858"/>
              <a:gd name="connsiteY1" fmla="*/ 0 h 777929"/>
              <a:gd name="connsiteX2" fmla="*/ 1555858 w 1555858"/>
              <a:gd name="connsiteY2" fmla="*/ 777929 h 777929"/>
              <a:gd name="connsiteX3" fmla="*/ 0 w 1555858"/>
              <a:gd name="connsiteY3" fmla="*/ 777929 h 777929"/>
              <a:gd name="connsiteX4" fmla="*/ 0 w 1555858"/>
              <a:gd name="connsiteY4" fmla="*/ 0 h 7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58" h="777929">
                <a:moveTo>
                  <a:pt x="0" y="0"/>
                </a:moveTo>
                <a:lnTo>
                  <a:pt x="1555858" y="0"/>
                </a:lnTo>
                <a:lnTo>
                  <a:pt x="1555858" y="777929"/>
                </a:lnTo>
                <a:lnTo>
                  <a:pt x="0" y="77792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500" kern="1200"/>
          </a:p>
        </p:txBody>
      </p:sp>
      <p:sp>
        <p:nvSpPr>
          <p:cNvPr id="41" name="テキスト ボックス 47">
            <a:extLst>
              <a:ext uri="{FF2B5EF4-FFF2-40B4-BE49-F238E27FC236}">
                <a16:creationId xmlns:a16="http://schemas.microsoft.com/office/drawing/2014/main" id="{D7090875-62CB-4481-9C30-49838B03DA03}"/>
              </a:ext>
            </a:extLst>
          </p:cNvPr>
          <p:cNvSpPr txBox="1"/>
          <p:nvPr/>
        </p:nvSpPr>
        <p:spPr>
          <a:xfrm>
            <a:off x="4205735" y="5509948"/>
            <a:ext cx="343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프로그래밍 언어</a:t>
            </a:r>
            <a:endParaRPr kumimoji="1"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cs typeface="Ebrima" panose="02000000000000000000" pitchFamily="2" charset="0"/>
            </a:endParaRPr>
          </a:p>
        </p:txBody>
      </p:sp>
      <p:pic>
        <p:nvPicPr>
          <p:cNvPr id="42" name="Picture 8" descr="💻 프론트엔드 면접 질문 - HTML">
            <a:extLst>
              <a:ext uri="{FF2B5EF4-FFF2-40B4-BE49-F238E27FC236}">
                <a16:creationId xmlns:a16="http://schemas.microsoft.com/office/drawing/2014/main" id="{71A4E2B1-28BE-4EA3-8EA1-A46FD576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37" y="3882369"/>
            <a:ext cx="2986242" cy="149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フリーフォーム 17">
            <a:extLst>
              <a:ext uri="{FF2B5EF4-FFF2-40B4-BE49-F238E27FC236}">
                <a16:creationId xmlns:a16="http://schemas.microsoft.com/office/drawing/2014/main" id="{DA1415BD-33EF-41AB-9171-752677E8771C}"/>
              </a:ext>
            </a:extLst>
          </p:cNvPr>
          <p:cNvSpPr/>
          <p:nvPr/>
        </p:nvSpPr>
        <p:spPr>
          <a:xfrm>
            <a:off x="7836578" y="3747911"/>
            <a:ext cx="3142534" cy="2259861"/>
          </a:xfrm>
          <a:custGeom>
            <a:avLst/>
            <a:gdLst>
              <a:gd name="connsiteX0" fmla="*/ 0 w 1555858"/>
              <a:gd name="connsiteY0" fmla="*/ 0 h 777929"/>
              <a:gd name="connsiteX1" fmla="*/ 1555858 w 1555858"/>
              <a:gd name="connsiteY1" fmla="*/ 0 h 777929"/>
              <a:gd name="connsiteX2" fmla="*/ 1555858 w 1555858"/>
              <a:gd name="connsiteY2" fmla="*/ 777929 h 777929"/>
              <a:gd name="connsiteX3" fmla="*/ 0 w 1555858"/>
              <a:gd name="connsiteY3" fmla="*/ 777929 h 777929"/>
              <a:gd name="connsiteX4" fmla="*/ 0 w 1555858"/>
              <a:gd name="connsiteY4" fmla="*/ 0 h 7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58" h="777929">
                <a:moveTo>
                  <a:pt x="0" y="0"/>
                </a:moveTo>
                <a:lnTo>
                  <a:pt x="1555858" y="0"/>
                </a:lnTo>
                <a:lnTo>
                  <a:pt x="1555858" y="777929"/>
                </a:lnTo>
                <a:lnTo>
                  <a:pt x="0" y="77792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500" kern="1200"/>
          </a:p>
        </p:txBody>
      </p:sp>
      <p:pic>
        <p:nvPicPr>
          <p:cNvPr id="45" name="Picture 10" descr="부트스트랩에 대한 이미지 검색결과">
            <a:extLst>
              <a:ext uri="{FF2B5EF4-FFF2-40B4-BE49-F238E27FC236}">
                <a16:creationId xmlns:a16="http://schemas.microsoft.com/office/drawing/2014/main" id="{D6CCD999-87AE-473E-9A77-22FBE9BB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79" y="3873028"/>
            <a:ext cx="1502462" cy="15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7">
            <a:extLst>
              <a:ext uri="{FF2B5EF4-FFF2-40B4-BE49-F238E27FC236}">
                <a16:creationId xmlns:a16="http://schemas.microsoft.com/office/drawing/2014/main" id="{8F23B8D8-CE13-434C-8B9E-F3ECFE1E3723}"/>
              </a:ext>
            </a:extLst>
          </p:cNvPr>
          <p:cNvSpPr txBox="1"/>
          <p:nvPr/>
        </p:nvSpPr>
        <p:spPr>
          <a:xfrm>
            <a:off x="7734973" y="5541962"/>
            <a:ext cx="343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프론트엔드</a:t>
            </a:r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 프레임워크</a:t>
            </a:r>
            <a:endParaRPr kumimoji="1"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cs typeface="Ebrima" panose="02000000000000000000" pitchFamily="2" charset="0"/>
            </a:endParaRP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4D031850-2591-4700-8F2E-78933E00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85" y="1501396"/>
            <a:ext cx="1974774" cy="133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7">
            <a:extLst>
              <a:ext uri="{FF2B5EF4-FFF2-40B4-BE49-F238E27FC236}">
                <a16:creationId xmlns:a16="http://schemas.microsoft.com/office/drawing/2014/main" id="{F8BE117D-3D95-4A52-A4A9-FD3EB6CADA14}"/>
              </a:ext>
            </a:extLst>
          </p:cNvPr>
          <p:cNvSpPr txBox="1"/>
          <p:nvPr/>
        </p:nvSpPr>
        <p:spPr>
          <a:xfrm>
            <a:off x="6029618" y="2988771"/>
            <a:ext cx="343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소프트웨어</a:t>
            </a:r>
            <a:r>
              <a:rPr lang="en-US" altLang="ko-KR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Ebrima" panose="02000000000000000000" pitchFamily="2" charset="0"/>
              </a:rPr>
              <a:t>(DB)</a:t>
            </a:r>
            <a:endParaRPr kumimoji="1"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cs typeface="Ebrima" panose="02000000000000000000" pitchFamily="2" charset="0"/>
            </a:endParaRPr>
          </a:p>
        </p:txBody>
      </p:sp>
      <p:cxnSp>
        <p:nvCxnSpPr>
          <p:cNvPr id="50" name="直線コネクタ 23">
            <a:extLst>
              <a:ext uri="{FF2B5EF4-FFF2-40B4-BE49-F238E27FC236}">
                <a16:creationId xmlns:a16="http://schemas.microsoft.com/office/drawing/2014/main" id="{17BD777A-E99D-4026-915E-6F2BB1D1FFFB}"/>
              </a:ext>
            </a:extLst>
          </p:cNvPr>
          <p:cNvCxnSpPr/>
          <p:nvPr/>
        </p:nvCxnSpPr>
        <p:spPr>
          <a:xfrm>
            <a:off x="476250" y="1944449"/>
            <a:ext cx="0" cy="35080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5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 b="4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실행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30332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solidFill>
                    <a:schemeClr val="bg1"/>
                  </a:solidFill>
                  <a:latin typeface="+mn-ea"/>
                  <a:cs typeface="Ebrima" panose="02000000000000000000" pitchFamily="2" charset="0"/>
                </a:rPr>
                <a:t>2020 </a:t>
              </a:r>
              <a:r>
                <a:rPr kumimoji="1" lang="ko-KR" altLang="en-US" sz="4000" dirty="0" err="1">
                  <a:solidFill>
                    <a:schemeClr val="bg1"/>
                  </a:solidFill>
                  <a:latin typeface="+mn-ea"/>
                  <a:cs typeface="Ebrima" panose="02000000000000000000" pitchFamily="2" charset="0"/>
                </a:rPr>
                <a:t>해커톤</a:t>
              </a:r>
              <a:endParaRPr kumimoji="1" lang="ja-JP" altLang="en-US" sz="4000" dirty="0">
                <a:solidFill>
                  <a:schemeClr val="bg1"/>
                </a:solidFill>
                <a:latin typeface="+mn-ea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8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263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210 맨발의청춘 L</vt:lpstr>
      <vt:lpstr>Century Gothic</vt:lpstr>
      <vt:lpstr>맑은 고딕</vt:lpstr>
      <vt:lpstr>배달의민족 한나체 Pro</vt:lpstr>
      <vt:lpstr>인터파크고딕 M</vt:lpstr>
      <vt:lpstr>한컴 윤고딕 230</vt:lpstr>
      <vt:lpstr>Arial</vt:lpstr>
      <vt:lpstr>Calibri</vt:lpstr>
      <vt:lpstr>Ebrima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bong</cp:lastModifiedBy>
  <cp:revision>26</cp:revision>
  <dcterms:created xsi:type="dcterms:W3CDTF">2018-08-02T00:16:13Z</dcterms:created>
  <dcterms:modified xsi:type="dcterms:W3CDTF">2021-01-07T02:48:55Z</dcterms:modified>
</cp:coreProperties>
</file>