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68" r:id="rId5"/>
    <p:sldId id="281" r:id="rId6"/>
    <p:sldId id="269" r:id="rId7"/>
    <p:sldId id="271" r:id="rId8"/>
    <p:sldId id="272" r:id="rId9"/>
    <p:sldId id="273" r:id="rId10"/>
    <p:sldId id="282" r:id="rId11"/>
    <p:sldId id="275" r:id="rId12"/>
    <p:sldId id="276" r:id="rId13"/>
    <p:sldId id="283" r:id="rId14"/>
    <p:sldId id="284" r:id="rId15"/>
    <p:sldId id="279" r:id="rId16"/>
    <p:sldId id="280" r:id="rId17"/>
    <p:sldId id="26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365"/>
    <a:srgbClr val="F8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81" d="100"/>
          <a:sy n="81" d="100"/>
        </p:scale>
        <p:origin x="17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3C198-9D8E-4E56-A58A-962AF87BB67E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13969-BA06-4F78-AAA5-352CD4D1B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6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9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4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3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3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8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1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6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6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1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1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255F-371C-4688-8F3D-3DBC9EFD5B9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AA86-D48D-43E6-AE1A-69627E0C2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1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1B20D-96F1-4D05-A7AD-0BD70FAAB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52" y="2181397"/>
            <a:ext cx="2377646" cy="2255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13CC4-7034-4334-8739-F526837458CF}"/>
              </a:ext>
            </a:extLst>
          </p:cNvPr>
          <p:cNvSpPr txBox="1"/>
          <p:nvPr/>
        </p:nvSpPr>
        <p:spPr>
          <a:xfrm>
            <a:off x="3962098" y="2835648"/>
            <a:ext cx="317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Sejong Bank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2C410-F1E5-419E-BDA8-0879ABC766C6}"/>
              </a:ext>
            </a:extLst>
          </p:cNvPr>
          <p:cNvSpPr/>
          <p:nvPr/>
        </p:nvSpPr>
        <p:spPr>
          <a:xfrm>
            <a:off x="4549674" y="3575390"/>
            <a:ext cx="3406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전산 시스템 프로그램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6AF5A7-E02C-4461-96F2-FFEA1995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40" y="6381328"/>
            <a:ext cx="498321" cy="4594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1058FE-05DB-4F46-AA9A-5D3AC53AF5DC}"/>
              </a:ext>
            </a:extLst>
          </p:cNvPr>
          <p:cNvSpPr/>
          <p:nvPr/>
        </p:nvSpPr>
        <p:spPr>
          <a:xfrm>
            <a:off x="3386535" y="5887702"/>
            <a:ext cx="2866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김동익 이주형 이세영 봉수연</a:t>
            </a:r>
          </a:p>
        </p:txBody>
      </p:sp>
    </p:spTree>
    <p:extLst>
      <p:ext uri="{BB962C8B-B14F-4D97-AF65-F5344CB8AC3E}">
        <p14:creationId xmlns:p14="http://schemas.microsoft.com/office/powerpoint/2010/main" val="196291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3243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전체 기능 설명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_Master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/>
              <a:t>제공 기능 설명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50508-5CE9-41BD-B188-537B99A992F4}"/>
              </a:ext>
            </a:extLst>
          </p:cNvPr>
          <p:cNvSpPr txBox="1"/>
          <p:nvPr/>
        </p:nvSpPr>
        <p:spPr>
          <a:xfrm>
            <a:off x="251520" y="1268760"/>
            <a:ext cx="243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 검색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3D3E16-DF5E-4C63-9F74-8078F0342F63}"/>
              </a:ext>
            </a:extLst>
          </p:cNvPr>
          <p:cNvSpPr/>
          <p:nvPr/>
        </p:nvSpPr>
        <p:spPr>
          <a:xfrm>
            <a:off x="490278" y="1614107"/>
            <a:ext cx="8386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Master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계정의 경우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회원의 이름과 계좌번호를 검색하면 회원에 대한 정보를 모두 확인 할 수 있습니다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조회의 경우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DB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접근하여 같은 이름 값이 있다면 해당하는 회원의 정보 값을 가져오고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일치하는 회원 정보가 없다면 알림 창을 띄우고 값을 가져오지않습니다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계좌번호로 조회의 경우도 이와 같습니다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BE78E2-861A-4E99-AAEE-778E4180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34804"/>
            <a:ext cx="4791795" cy="317474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C4DC9A-733D-4397-8939-B4EB3222E3C2}"/>
              </a:ext>
            </a:extLst>
          </p:cNvPr>
          <p:cNvSpPr/>
          <p:nvPr/>
        </p:nvSpPr>
        <p:spPr>
          <a:xfrm>
            <a:off x="889990" y="3634510"/>
            <a:ext cx="1305746" cy="5145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D04006-59D2-4172-8537-D13CC7BB8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336016"/>
            <a:ext cx="3312368" cy="256006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693F87D-684C-48B3-8709-5B945CBB0FF7}"/>
              </a:ext>
            </a:extLst>
          </p:cNvPr>
          <p:cNvCxnSpPr>
            <a:cxnSpLocks/>
          </p:cNvCxnSpPr>
          <p:nvPr/>
        </p:nvCxnSpPr>
        <p:spPr>
          <a:xfrm flipV="1">
            <a:off x="2195736" y="3458969"/>
            <a:ext cx="1440160" cy="4328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933375-E9B0-4DC9-9EA6-6B02D1378BD2}"/>
              </a:ext>
            </a:extLst>
          </p:cNvPr>
          <p:cNvSpPr/>
          <p:nvPr/>
        </p:nvSpPr>
        <p:spPr>
          <a:xfrm>
            <a:off x="892687" y="4776519"/>
            <a:ext cx="1305746" cy="5145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E4A49D-B765-4CFA-B3B2-FBADF543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440" y="4047275"/>
            <a:ext cx="3043799" cy="231638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B58F9C-4A6A-4E26-B18C-AAE970634F60}"/>
              </a:ext>
            </a:extLst>
          </p:cNvPr>
          <p:cNvCxnSpPr>
            <a:cxnSpLocks/>
          </p:cNvCxnSpPr>
          <p:nvPr/>
        </p:nvCxnSpPr>
        <p:spPr>
          <a:xfrm flipV="1">
            <a:off x="2198433" y="4971662"/>
            <a:ext cx="2445575" cy="62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9A672F00-E627-4552-9E9D-1876125DE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9553" y="4430579"/>
            <a:ext cx="1683519" cy="122437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1915B89-7972-4705-A0B7-73B234B3E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1675" y="2611748"/>
            <a:ext cx="1788103" cy="130043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6EFAA80-7251-4FC4-86BD-54F4BF698D2D}"/>
              </a:ext>
            </a:extLst>
          </p:cNvPr>
          <p:cNvCxnSpPr>
            <a:cxnSpLocks/>
          </p:cNvCxnSpPr>
          <p:nvPr/>
        </p:nvCxnSpPr>
        <p:spPr>
          <a:xfrm>
            <a:off x="6012160" y="2935215"/>
            <a:ext cx="1152128" cy="23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5F642E-0679-4BBA-8EDD-A98E4A6F6E75}"/>
              </a:ext>
            </a:extLst>
          </p:cNvPr>
          <p:cNvCxnSpPr>
            <a:cxnSpLocks/>
          </p:cNvCxnSpPr>
          <p:nvPr/>
        </p:nvCxnSpPr>
        <p:spPr>
          <a:xfrm>
            <a:off x="6804248" y="4550229"/>
            <a:ext cx="1047379" cy="2262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4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B1BD08-07C4-4E91-8E51-7A4C6204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356" y="2102080"/>
            <a:ext cx="1977609" cy="13991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전체 기능 설명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_Client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/>
              <a:t>UI</a:t>
            </a:r>
            <a:r>
              <a:rPr lang="ko-KR" altLang="en-US" b="1" spc="-150" dirty="0"/>
              <a:t> 에 대한 설명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6F53E2-E837-416D-B5B6-313FD67B3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84" y="2059814"/>
            <a:ext cx="3620150" cy="28093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E7F97A0-8CAD-40B3-BB80-A95EAEC039F1}"/>
              </a:ext>
            </a:extLst>
          </p:cNvPr>
          <p:cNvSpPr/>
          <p:nvPr/>
        </p:nvSpPr>
        <p:spPr>
          <a:xfrm>
            <a:off x="2267744" y="2636912"/>
            <a:ext cx="456224" cy="26448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030D8-B0CE-49E2-8E76-12CA9FCECA1F}"/>
              </a:ext>
            </a:extLst>
          </p:cNvPr>
          <p:cNvSpPr/>
          <p:nvPr/>
        </p:nvSpPr>
        <p:spPr>
          <a:xfrm>
            <a:off x="6266858" y="2352325"/>
            <a:ext cx="2759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값은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자리 이상만 받을 수 있고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중복체크 후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비밀번호를 입력 받을 수 있고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회원가입에 대한 버튼도 클릭 가능해진다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E1CC03D-6438-457A-9DE4-81812C464B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941" t="34259" r="36409" b="45398"/>
          <a:stretch/>
        </p:blipFill>
        <p:spPr>
          <a:xfrm>
            <a:off x="3934846" y="3648290"/>
            <a:ext cx="2431780" cy="122857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FE2083-0E36-4FCA-B5EA-92B0EB2EAF52}"/>
              </a:ext>
            </a:extLst>
          </p:cNvPr>
          <p:cNvSpPr/>
          <p:nvPr/>
        </p:nvSpPr>
        <p:spPr>
          <a:xfrm>
            <a:off x="961998" y="2940644"/>
            <a:ext cx="1305746" cy="53676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058698-6AEF-45C3-9877-C91CAE65F2D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67744" y="3209027"/>
            <a:ext cx="1584176" cy="115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153E3E-877B-4FD7-B309-1986C32F1316}"/>
              </a:ext>
            </a:extLst>
          </p:cNvPr>
          <p:cNvSpPr/>
          <p:nvPr/>
        </p:nvSpPr>
        <p:spPr>
          <a:xfrm>
            <a:off x="6393002" y="3890221"/>
            <a:ext cx="2759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 클릭 시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값과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PW_CHECK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값이 다를 경우 올바르지 않다고 말해주며 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칸을 가르쳐 준다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B7338DE-E112-453A-9BEE-C508E0F99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2309" y="5019088"/>
            <a:ext cx="1919338" cy="122857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256CB8-9AEB-46B4-AE12-7619C76E772D}"/>
              </a:ext>
            </a:extLst>
          </p:cNvPr>
          <p:cNvSpPr/>
          <p:nvPr/>
        </p:nvSpPr>
        <p:spPr>
          <a:xfrm>
            <a:off x="961998" y="3489218"/>
            <a:ext cx="1305746" cy="80387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EDC3D2D-3D5D-4B4F-B7BF-10A76E486038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267744" y="3891157"/>
            <a:ext cx="2064565" cy="17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8E0874-111F-4ABF-B88A-269A9E8CEB4D}"/>
              </a:ext>
            </a:extLst>
          </p:cNvPr>
          <p:cNvSpPr/>
          <p:nvPr/>
        </p:nvSpPr>
        <p:spPr>
          <a:xfrm>
            <a:off x="6332242" y="5189036"/>
            <a:ext cx="2431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 클릭 시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 등의 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정보가 비워져 있을 경우 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회원가입이 불가능하다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 descr="표지판, 음식, 그리기이(가) 표시된 사진&#10;&#10;자동 생성된 설명">
            <a:extLst>
              <a:ext uri="{FF2B5EF4-FFF2-40B4-BE49-F238E27FC236}">
                <a16:creationId xmlns:a16="http://schemas.microsoft.com/office/drawing/2014/main" id="{9AD93402-BCFE-4B65-A6F2-7CFC15CFC4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84" y="1091925"/>
            <a:ext cx="1046305" cy="884450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A5327E-6346-4C86-9791-2EFEED777BEB}"/>
              </a:ext>
            </a:extLst>
          </p:cNvPr>
          <p:cNvCxnSpPr>
            <a:cxnSpLocks/>
          </p:cNvCxnSpPr>
          <p:nvPr/>
        </p:nvCxnSpPr>
        <p:spPr>
          <a:xfrm flipV="1">
            <a:off x="3512158" y="1724024"/>
            <a:ext cx="1012010" cy="131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353D40-0897-4ECE-AA92-65B59080A9D4}"/>
              </a:ext>
            </a:extLst>
          </p:cNvPr>
          <p:cNvSpPr/>
          <p:nvPr/>
        </p:nvSpPr>
        <p:spPr>
          <a:xfrm>
            <a:off x="5678005" y="1395651"/>
            <a:ext cx="27595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은행에 대한 </a:t>
            </a:r>
            <a:r>
              <a:rPr lang="ko-KR" altLang="en-US" sz="120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 이미지를 보여준다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0E7B95-03D7-4EF5-93AF-653EFC294FD1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2723968" y="2769152"/>
            <a:ext cx="1506388" cy="3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0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8D0EFF-B84D-4005-B760-8408C68DB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1" y="3810551"/>
            <a:ext cx="2453643" cy="25172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8EFD1A-4C27-4CA7-9AAD-03B1D209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687" y="3810550"/>
            <a:ext cx="2453643" cy="25172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전체 기능 설명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_Client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/>
              <a:t>UI</a:t>
            </a:r>
            <a:r>
              <a:rPr lang="ko-KR" altLang="en-US" b="1" spc="-150" dirty="0"/>
              <a:t> 에 대한 설명</a:t>
            </a:r>
            <a:endParaRPr lang="ko-KR" altLang="en-US" b="1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91DFEF4-ADAE-46FE-A727-CC3D84013A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1426"/>
          <a:stretch/>
        </p:blipFill>
        <p:spPr>
          <a:xfrm>
            <a:off x="2185942" y="1004211"/>
            <a:ext cx="2153443" cy="255145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BEC11E-E281-4631-B2F3-C72CF2D18ED4}"/>
              </a:ext>
            </a:extLst>
          </p:cNvPr>
          <p:cNvSpPr/>
          <p:nvPr/>
        </p:nvSpPr>
        <p:spPr>
          <a:xfrm>
            <a:off x="2545983" y="1670323"/>
            <a:ext cx="199177" cy="76793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8A4EB91-270C-42EE-99BB-D1D9DAE8AD98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2401968" y="2438256"/>
            <a:ext cx="243604" cy="20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CEA3EA-50A6-4A76-8418-4224E715AE8B}"/>
              </a:ext>
            </a:extLst>
          </p:cNvPr>
          <p:cNvCxnSpPr>
            <a:cxnSpLocks/>
          </p:cNvCxnSpPr>
          <p:nvPr/>
        </p:nvCxnSpPr>
        <p:spPr>
          <a:xfrm>
            <a:off x="2475483" y="2782392"/>
            <a:ext cx="656199" cy="33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CD37C13C-9EF2-46E4-AA2F-15AF9014E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53" y="1120469"/>
            <a:ext cx="1885094" cy="2186604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7757E5-A5C4-4759-8584-F654AF715114}"/>
              </a:ext>
            </a:extLst>
          </p:cNvPr>
          <p:cNvSpPr/>
          <p:nvPr/>
        </p:nvSpPr>
        <p:spPr>
          <a:xfrm>
            <a:off x="533305" y="2049876"/>
            <a:ext cx="709736" cy="43204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2DA11FA-450D-4DA4-B8FA-77D8E3A7E0DC}"/>
              </a:ext>
            </a:extLst>
          </p:cNvPr>
          <p:cNvCxnSpPr>
            <a:cxnSpLocks/>
            <a:stCxn id="60" idx="3"/>
            <a:endCxn id="42" idx="1"/>
          </p:cNvCxnSpPr>
          <p:nvPr/>
        </p:nvCxnSpPr>
        <p:spPr>
          <a:xfrm>
            <a:off x="1243041" y="2265900"/>
            <a:ext cx="942901" cy="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16D23FA-B4EF-4CAF-BD6A-9547D79B513C}"/>
              </a:ext>
            </a:extLst>
          </p:cNvPr>
          <p:cNvSpPr/>
          <p:nvPr/>
        </p:nvSpPr>
        <p:spPr>
          <a:xfrm>
            <a:off x="4388543" y="1555031"/>
            <a:ext cx="4755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적금 신청 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개설에 관한 이용약관 동의서를 체크 해야 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체크박스를 모두 선택하면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마지막 체크박스가 선택 가능해진다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체크박스라도 해제하면 마지막 체크박스는 선택 불가능 해진다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체크 박스를 선택하면 확인버튼이 활성화 되고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적금을 할 수 있는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Dialog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넘어가게 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C95146-3CB0-4581-9670-E86929B6334F}"/>
              </a:ext>
            </a:extLst>
          </p:cNvPr>
          <p:cNvSpPr/>
          <p:nvPr/>
        </p:nvSpPr>
        <p:spPr>
          <a:xfrm>
            <a:off x="611560" y="4366454"/>
            <a:ext cx="1358190" cy="28299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24849D9-1BD1-4F65-AB46-A5F4AFE0998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969750" y="4507952"/>
            <a:ext cx="989192" cy="82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F0BD18F-74D7-449E-97E8-0F1C0A324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8713" y="3645024"/>
            <a:ext cx="1967583" cy="1103278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AF7E9E-C7BF-46E6-AB37-F735CBF8F15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283968" y="4196663"/>
            <a:ext cx="984745" cy="60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22649F-581E-45C7-8947-C28437683590}"/>
              </a:ext>
            </a:extLst>
          </p:cNvPr>
          <p:cNvSpPr/>
          <p:nvPr/>
        </p:nvSpPr>
        <p:spPr>
          <a:xfrm>
            <a:off x="4973577" y="4924325"/>
            <a:ext cx="40629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적금 신청 시 예금 기간과 금액을 선택해야한다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적금 기간에 따라 만기 예상 이자율과 금액을 알려주며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금액은 숫자만 입력이 가능하다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금액이나 기간이 변동 될 때마다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만기 예상금액과 연이자를 알려준다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개설 버튼을 눌렀을 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금액을 맞게 입력하지않으면 알림 창이 뜨게 되고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기간을 체크 하지않으면 예금 기간의 칸이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Focus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되며 개설이 되지 않는다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58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클래스 및 데이터 설명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3081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/>
              <a:t>Document-View </a:t>
            </a:r>
            <a:r>
              <a:rPr lang="ko-KR" altLang="en-US" b="1" spc="-150" dirty="0"/>
              <a:t>구조의 클래스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9672" y="19252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216688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1192669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2923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19672" y="229607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22973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9421" y="2969465"/>
            <a:ext cx="3430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Header 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iType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데이터 타입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 Length(</a:t>
            </a:r>
            <a:r>
              <a:rPr lang="ko-KR" altLang="en-US" dirty="0">
                <a:latin typeface="+mn-ea"/>
              </a:rPr>
              <a:t>데이터 길이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 데이터 개수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각 데이터 별 데이터 길이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표현시</a:t>
            </a:r>
            <a:r>
              <a:rPr lang="en-US" altLang="ko-KR" dirty="0">
                <a:latin typeface="+mn-ea"/>
              </a:rPr>
              <a:t> 2byte </a:t>
            </a:r>
            <a:r>
              <a:rPr lang="ko-KR" altLang="en-US" dirty="0">
                <a:latin typeface="+mn-ea"/>
              </a:rPr>
              <a:t>사용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최대 사용 바이트 </a:t>
            </a:r>
            <a:r>
              <a:rPr lang="en-US" altLang="ko-KR" dirty="0">
                <a:latin typeface="+mn-ea"/>
              </a:rPr>
              <a:t>11byte)</a:t>
            </a: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7400" y="2924944"/>
            <a:ext cx="1766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내용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계좌 번호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이름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휴대폰 번호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금액 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5462984"/>
            <a:ext cx="631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클래스 </a:t>
            </a:r>
            <a:r>
              <a:rPr lang="en-US" altLang="ko-KR" dirty="0" err="1">
                <a:latin typeface="+mn-ea"/>
              </a:rPr>
              <a:t>OnReceive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OnAccept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오버 라이딩 사용</a:t>
            </a:r>
            <a:endParaRPr lang="en-US" altLang="ko-KR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8166" y="2325896"/>
            <a:ext cx="125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(256 byte)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13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클래스 및 데이터 설명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3081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/>
              <a:t>Document-View </a:t>
            </a:r>
            <a:r>
              <a:rPr lang="ko-KR" altLang="en-US" b="1" spc="-150" dirty="0"/>
              <a:t>구조의 클래스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D1D28-75B7-43FB-95A4-94C7860C5A13}"/>
              </a:ext>
            </a:extLst>
          </p:cNvPr>
          <p:cNvSpPr txBox="1"/>
          <p:nvPr/>
        </p:nvSpPr>
        <p:spPr>
          <a:xfrm>
            <a:off x="323528" y="1697172"/>
            <a:ext cx="4251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iType</a:t>
            </a:r>
            <a:r>
              <a:rPr lang="en-US" altLang="ko-KR" dirty="0"/>
              <a:t> 1~11 </a:t>
            </a:r>
            <a:r>
              <a:rPr lang="ko-KR" altLang="en-US" dirty="0"/>
              <a:t>으로 각 기능 정의</a:t>
            </a:r>
            <a:endParaRPr lang="en-US" altLang="ko-KR" dirty="0"/>
          </a:p>
          <a:p>
            <a:r>
              <a:rPr lang="ko-KR" altLang="en-US" dirty="0"/>
              <a:t>각 데이터의 길이를 문자 단위로 전송</a:t>
            </a:r>
            <a:endParaRPr lang="en-US" altLang="ko-KR" dirty="0"/>
          </a:p>
          <a:p>
            <a:r>
              <a:rPr lang="en-US" altLang="ko-KR" dirty="0"/>
              <a:t>Sever </a:t>
            </a:r>
            <a:r>
              <a:rPr lang="ko-KR" altLang="en-US" dirty="0"/>
              <a:t>내에서 데이터 </a:t>
            </a:r>
            <a:r>
              <a:rPr lang="en-US" altLang="ko-KR" dirty="0"/>
              <a:t>DB</a:t>
            </a:r>
            <a:r>
              <a:rPr lang="ko-KR" altLang="en-US" dirty="0"/>
              <a:t>로 관리 </a:t>
            </a:r>
            <a:endParaRPr lang="en-US" altLang="ko-KR" dirty="0"/>
          </a:p>
          <a:p>
            <a:r>
              <a:rPr lang="en-US" altLang="ko-KR" dirty="0"/>
              <a:t>Client-&gt;Connect , Server-&gt;Accept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iType</a:t>
            </a:r>
            <a:endParaRPr lang="en-US" altLang="ko-KR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C966DA6-0DF5-40D7-B89B-2F8F05E01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424" y="1587253"/>
            <a:ext cx="4467145" cy="42433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3D25A3-AF74-4A0D-974E-154855EC4A79}"/>
              </a:ext>
            </a:extLst>
          </p:cNvPr>
          <p:cNvSpPr/>
          <p:nvPr/>
        </p:nvSpPr>
        <p:spPr>
          <a:xfrm>
            <a:off x="288032" y="3478316"/>
            <a:ext cx="42253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SOC_LOGIN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로그인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SOC_REGISTER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회원가입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SOC_IDCHECK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//ID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중복체크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SOC_ACCOUNT_INFO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계좌조회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SOC_ACCOUNT_MOVE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계좌이체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SOC_Deposit_Application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6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예금신청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SOC_Deposit_Delete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7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예금해지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SOC_Saving_Application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8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적금신청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SOC_Saving_Delete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9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적금해지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SOC_Loan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대출 신청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SOC_Loan_Delete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11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대출 상환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48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03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클래스 및 데이터 설명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/>
              <a:t>Data </a:t>
            </a:r>
            <a:r>
              <a:rPr lang="ko-KR" altLang="en-US" b="1" spc="-150" dirty="0"/>
              <a:t>관리 방안</a:t>
            </a:r>
            <a:endParaRPr lang="ko-KR" altLang="en-US" b="1" dirty="0"/>
          </a:p>
        </p:txBody>
      </p:sp>
      <p:pic>
        <p:nvPicPr>
          <p:cNvPr id="1026" name="Picture 2" descr="access에 대한 이미지 검색결과">
            <a:extLst>
              <a:ext uri="{FF2B5EF4-FFF2-40B4-BE49-F238E27FC236}">
                <a16:creationId xmlns:a16="http://schemas.microsoft.com/office/drawing/2014/main" id="{B589ECF8-3584-47C9-8B4D-6C1A97EB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4" y="2408727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32F5F8-3F13-40D3-BEAD-8BB519FC77C7}"/>
              </a:ext>
            </a:extLst>
          </p:cNvPr>
          <p:cNvSpPr/>
          <p:nvPr/>
        </p:nvSpPr>
        <p:spPr>
          <a:xfrm>
            <a:off x="300316" y="4689643"/>
            <a:ext cx="2759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Access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DA73DCA-B542-4182-B32D-C6D904CEE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97933"/>
              </p:ext>
            </p:extLst>
          </p:nvPr>
        </p:nvGraphicFramePr>
        <p:xfrm>
          <a:off x="2778994" y="1700880"/>
          <a:ext cx="5467752" cy="1063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79">
                  <a:extLst>
                    <a:ext uri="{9D8B030D-6E8A-4147-A177-3AD203B41FA5}">
                      <a16:colId xmlns:a16="http://schemas.microsoft.com/office/drawing/2014/main" val="2188605298"/>
                    </a:ext>
                  </a:extLst>
                </a:gridCol>
                <a:gridCol w="866839">
                  <a:extLst>
                    <a:ext uri="{9D8B030D-6E8A-4147-A177-3AD203B41FA5}">
                      <a16:colId xmlns:a16="http://schemas.microsoft.com/office/drawing/2014/main" val="925965690"/>
                    </a:ext>
                  </a:extLst>
                </a:gridCol>
                <a:gridCol w="1000199">
                  <a:extLst>
                    <a:ext uri="{9D8B030D-6E8A-4147-A177-3AD203B41FA5}">
                      <a16:colId xmlns:a16="http://schemas.microsoft.com/office/drawing/2014/main" val="3193146686"/>
                    </a:ext>
                  </a:extLst>
                </a:gridCol>
                <a:gridCol w="933519">
                  <a:extLst>
                    <a:ext uri="{9D8B030D-6E8A-4147-A177-3AD203B41FA5}">
                      <a16:colId xmlns:a16="http://schemas.microsoft.com/office/drawing/2014/main" val="1554294350"/>
                    </a:ext>
                  </a:extLst>
                </a:gridCol>
                <a:gridCol w="1133559">
                  <a:extLst>
                    <a:ext uri="{9D8B030D-6E8A-4147-A177-3AD203B41FA5}">
                      <a16:colId xmlns:a16="http://schemas.microsoft.com/office/drawing/2014/main" val="2308173133"/>
                    </a:ext>
                  </a:extLst>
                </a:gridCol>
                <a:gridCol w="800157">
                  <a:extLst>
                    <a:ext uri="{9D8B030D-6E8A-4147-A177-3AD203B41FA5}">
                      <a16:colId xmlns:a16="http://schemas.microsoft.com/office/drawing/2014/main" val="925437595"/>
                    </a:ext>
                  </a:extLst>
                </a:gridCol>
              </a:tblGrid>
              <a:tr h="3316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PassWord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ClientName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PhoneNum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AccountNum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Money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33110"/>
                  </a:ext>
                </a:extLst>
              </a:tr>
              <a:tr h="3316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58369"/>
                  </a:ext>
                </a:extLst>
              </a:tr>
              <a:tr h="3316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5451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607A1A-F249-4C83-8654-3F1285B6B931}"/>
              </a:ext>
            </a:extLst>
          </p:cNvPr>
          <p:cNvSpPr/>
          <p:nvPr/>
        </p:nvSpPr>
        <p:spPr>
          <a:xfrm>
            <a:off x="2699792" y="1336675"/>
            <a:ext cx="1099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[Member]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597E5E64-7856-489F-BA6B-66AB1CBF6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8618"/>
              </p:ext>
            </p:extLst>
          </p:nvPr>
        </p:nvGraphicFramePr>
        <p:xfrm>
          <a:off x="2811154" y="3285056"/>
          <a:ext cx="404009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93">
                  <a:extLst>
                    <a:ext uri="{9D8B030D-6E8A-4147-A177-3AD203B41FA5}">
                      <a16:colId xmlns:a16="http://schemas.microsoft.com/office/drawing/2014/main" val="2188605298"/>
                    </a:ext>
                  </a:extLst>
                </a:gridCol>
                <a:gridCol w="1029829">
                  <a:extLst>
                    <a:ext uri="{9D8B030D-6E8A-4147-A177-3AD203B41FA5}">
                      <a16:colId xmlns:a16="http://schemas.microsoft.com/office/drawing/2014/main" val="925965690"/>
                    </a:ext>
                  </a:extLst>
                </a:gridCol>
                <a:gridCol w="1188264">
                  <a:extLst>
                    <a:ext uri="{9D8B030D-6E8A-4147-A177-3AD203B41FA5}">
                      <a16:colId xmlns:a16="http://schemas.microsoft.com/office/drawing/2014/main" val="3193146686"/>
                    </a:ext>
                  </a:extLst>
                </a:gridCol>
                <a:gridCol w="950609">
                  <a:extLst>
                    <a:ext uri="{9D8B030D-6E8A-4147-A177-3AD203B41FA5}">
                      <a16:colId xmlns:a16="http://schemas.microsoft.com/office/drawing/2014/main" val="925437595"/>
                    </a:ext>
                  </a:extLst>
                </a:gridCol>
              </a:tblGrid>
              <a:tr h="266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DepositDate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DepositAccount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Money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33110"/>
                  </a:ext>
                </a:extLst>
              </a:tr>
              <a:tr h="2288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58369"/>
                  </a:ext>
                </a:extLst>
              </a:tr>
              <a:tr h="2288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5451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E516B9-550F-4C37-9200-B8B93135B576}"/>
              </a:ext>
            </a:extLst>
          </p:cNvPr>
          <p:cNvSpPr/>
          <p:nvPr/>
        </p:nvSpPr>
        <p:spPr>
          <a:xfrm>
            <a:off x="2731952" y="2946430"/>
            <a:ext cx="17686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DepositAccount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A726F150-F0B8-47EF-8DEC-4D6086F8C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30866"/>
              </p:ext>
            </p:extLst>
          </p:nvPr>
        </p:nvGraphicFramePr>
        <p:xfrm>
          <a:off x="2827775" y="4865067"/>
          <a:ext cx="4040095" cy="101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94">
                  <a:extLst>
                    <a:ext uri="{9D8B030D-6E8A-4147-A177-3AD203B41FA5}">
                      <a16:colId xmlns:a16="http://schemas.microsoft.com/office/drawing/2014/main" val="2188605298"/>
                    </a:ext>
                  </a:extLst>
                </a:gridCol>
                <a:gridCol w="1029828">
                  <a:extLst>
                    <a:ext uri="{9D8B030D-6E8A-4147-A177-3AD203B41FA5}">
                      <a16:colId xmlns:a16="http://schemas.microsoft.com/office/drawing/2014/main" val="925965690"/>
                    </a:ext>
                  </a:extLst>
                </a:gridCol>
                <a:gridCol w="1188264">
                  <a:extLst>
                    <a:ext uri="{9D8B030D-6E8A-4147-A177-3AD203B41FA5}">
                      <a16:colId xmlns:a16="http://schemas.microsoft.com/office/drawing/2014/main" val="3193146686"/>
                    </a:ext>
                  </a:extLst>
                </a:gridCol>
                <a:gridCol w="950609">
                  <a:extLst>
                    <a:ext uri="{9D8B030D-6E8A-4147-A177-3AD203B41FA5}">
                      <a16:colId xmlns:a16="http://schemas.microsoft.com/office/drawing/2014/main" val="925437595"/>
                    </a:ext>
                  </a:extLst>
                </a:gridCol>
              </a:tblGrid>
              <a:tr h="280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SavingDate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SavingAccount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Money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33110"/>
                  </a:ext>
                </a:extLst>
              </a:tr>
              <a:tr h="3095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58369"/>
                  </a:ext>
                </a:extLst>
              </a:tr>
              <a:tr h="309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5451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EA672B-BA92-4A19-9FBE-84B7130E5FB5}"/>
              </a:ext>
            </a:extLst>
          </p:cNvPr>
          <p:cNvSpPr/>
          <p:nvPr/>
        </p:nvSpPr>
        <p:spPr>
          <a:xfrm>
            <a:off x="2699792" y="4530606"/>
            <a:ext cx="17686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SavingAccount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357666CB-54F0-4EEB-846C-1FE0DD30A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73671"/>
              </p:ext>
            </p:extLst>
          </p:nvPr>
        </p:nvGraphicFramePr>
        <p:xfrm>
          <a:off x="7072905" y="4211455"/>
          <a:ext cx="2006827" cy="101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96">
                  <a:extLst>
                    <a:ext uri="{9D8B030D-6E8A-4147-A177-3AD203B41FA5}">
                      <a16:colId xmlns:a16="http://schemas.microsoft.com/office/drawing/2014/main" val="2188605298"/>
                    </a:ext>
                  </a:extLst>
                </a:gridCol>
                <a:gridCol w="1087031">
                  <a:extLst>
                    <a:ext uri="{9D8B030D-6E8A-4147-A177-3AD203B41FA5}">
                      <a16:colId xmlns:a16="http://schemas.microsoft.com/office/drawing/2014/main" val="925965690"/>
                    </a:ext>
                  </a:extLst>
                </a:gridCol>
              </a:tblGrid>
              <a:tr h="280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LoanMoney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33110"/>
                  </a:ext>
                </a:extLst>
              </a:tr>
              <a:tr h="309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58369"/>
                  </a:ext>
                </a:extLst>
              </a:tr>
              <a:tr h="309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5451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3A7D89-BFD1-4CD5-973E-482D8CDD9354}"/>
              </a:ext>
            </a:extLst>
          </p:cNvPr>
          <p:cNvSpPr/>
          <p:nvPr/>
        </p:nvSpPr>
        <p:spPr>
          <a:xfrm>
            <a:off x="6939712" y="3872901"/>
            <a:ext cx="847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[Loan]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60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04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팀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39388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/>
              <a:t>팀원 소개 및 팀원 별 역할 분담 내용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ACCD0E-9275-4E7E-8FAE-BC3511CF0AA2}"/>
              </a:ext>
            </a:extLst>
          </p:cNvPr>
          <p:cNvSpPr/>
          <p:nvPr/>
        </p:nvSpPr>
        <p:spPr>
          <a:xfrm>
            <a:off x="437495" y="1484784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A6C93B-8C54-42A7-AA95-0DAD90F02628}"/>
              </a:ext>
            </a:extLst>
          </p:cNvPr>
          <p:cNvGrpSpPr/>
          <p:nvPr/>
        </p:nvGrpSpPr>
        <p:grpSpPr>
          <a:xfrm>
            <a:off x="2777255" y="2038244"/>
            <a:ext cx="6026726" cy="3983044"/>
            <a:chOff x="-1266902" y="788561"/>
            <a:chExt cx="912664" cy="398304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BFC7E4E-FFA3-48A3-8162-63024691F984}"/>
                </a:ext>
              </a:extLst>
            </p:cNvPr>
            <p:cNvSpPr/>
            <p:nvPr/>
          </p:nvSpPr>
          <p:spPr>
            <a:xfrm rot="5400000">
              <a:off x="-1267601" y="1775228"/>
              <a:ext cx="914400" cy="912327"/>
            </a:xfrm>
            <a:prstGeom prst="roundRect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E5F25F3-408F-4445-BCF3-79C20019BA79}"/>
                </a:ext>
              </a:extLst>
            </p:cNvPr>
            <p:cNvSpPr/>
            <p:nvPr/>
          </p:nvSpPr>
          <p:spPr>
            <a:xfrm rot="5400000">
              <a:off x="-1267601" y="2801384"/>
              <a:ext cx="914400" cy="912327"/>
            </a:xfrm>
            <a:prstGeom prst="round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61CE8A9-A982-4740-B8E5-53EB55F7A4CD}"/>
                </a:ext>
              </a:extLst>
            </p:cNvPr>
            <p:cNvSpPr/>
            <p:nvPr/>
          </p:nvSpPr>
          <p:spPr>
            <a:xfrm rot="5400000">
              <a:off x="-1267601" y="3858241"/>
              <a:ext cx="914400" cy="912327"/>
            </a:xfrm>
            <a:prstGeom prst="roundRect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82E8604-C811-431F-A8F3-4AA9901200C6}"/>
                </a:ext>
              </a:extLst>
            </p:cNvPr>
            <p:cNvSpPr/>
            <p:nvPr/>
          </p:nvSpPr>
          <p:spPr>
            <a:xfrm>
              <a:off x="-1266902" y="788561"/>
              <a:ext cx="912328" cy="914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046F04-BC07-42AF-A4DB-8520F5E3C94F}"/>
              </a:ext>
            </a:extLst>
          </p:cNvPr>
          <p:cNvSpPr/>
          <p:nvPr/>
        </p:nvSpPr>
        <p:spPr>
          <a:xfrm>
            <a:off x="2987825" y="2194401"/>
            <a:ext cx="5632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제안서 작성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기능 구현 코딩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</a:p>
          <a:p>
            <a:pPr lvl="0"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연동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DF1A25-8F7E-4672-9EDC-45B5C1B10A40}"/>
              </a:ext>
            </a:extLst>
          </p:cNvPr>
          <p:cNvSpPr/>
          <p:nvPr/>
        </p:nvSpPr>
        <p:spPr>
          <a:xfrm>
            <a:off x="3131840" y="3175728"/>
            <a:ext cx="5488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정의서 작성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기능 구현 코딩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(DB)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DB-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연동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C7A02D-CB2D-4974-B246-42F1FCDD0CC1}"/>
              </a:ext>
            </a:extLst>
          </p:cNvPr>
          <p:cNvSpPr/>
          <p:nvPr/>
        </p:nvSpPr>
        <p:spPr>
          <a:xfrm>
            <a:off x="2983699" y="4357057"/>
            <a:ext cx="5637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기능 구현 코딩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분담 조정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665E8C-91F0-4347-AA4F-AC20D43708CD}"/>
              </a:ext>
            </a:extLst>
          </p:cNvPr>
          <p:cNvSpPr/>
          <p:nvPr/>
        </p:nvSpPr>
        <p:spPr>
          <a:xfrm>
            <a:off x="3131840" y="5236057"/>
            <a:ext cx="5488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구조도 작성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PPT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528A81-795C-4C95-8372-706ADD1720C3}"/>
              </a:ext>
            </a:extLst>
          </p:cNvPr>
          <p:cNvGrpSpPr/>
          <p:nvPr/>
        </p:nvGrpSpPr>
        <p:grpSpPr>
          <a:xfrm>
            <a:off x="675443" y="2331139"/>
            <a:ext cx="1952341" cy="3437783"/>
            <a:chOff x="4132958" y="2105309"/>
            <a:chExt cx="549340" cy="343778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57EEFA8-8356-458E-8965-C4B0D9B3ABA2}"/>
                </a:ext>
              </a:extLst>
            </p:cNvPr>
            <p:cNvSpPr/>
            <p:nvPr/>
          </p:nvSpPr>
          <p:spPr>
            <a:xfrm>
              <a:off x="4133286" y="2105309"/>
              <a:ext cx="54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15011037 </a:t>
              </a:r>
              <a:r>
                <a:rPr lang="en-US" altLang="ko-KR" dirty="0">
                  <a:ea typeface="넥슨 풋볼고딕 L" panose="020B0303000000000000" pitchFamily="34" charset="-127"/>
                </a:rPr>
                <a:t> </a:t>
              </a:r>
              <a:r>
                <a:rPr lang="ko-KR" altLang="en-US" dirty="0">
                  <a:ea typeface="넥슨 풋볼고딕 L" panose="020B0303000000000000" pitchFamily="34" charset="-127"/>
                </a:rPr>
                <a:t>김동익</a:t>
              </a:r>
              <a:endParaRPr lang="en-US" altLang="ko-KR" dirty="0">
                <a:ea typeface="넥슨 풋볼고딕 L" panose="020B0303000000000000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F246E00-6720-4516-8046-E337F18075FC}"/>
                </a:ext>
              </a:extLst>
            </p:cNvPr>
            <p:cNvSpPr/>
            <p:nvPr/>
          </p:nvSpPr>
          <p:spPr>
            <a:xfrm>
              <a:off x="4132958" y="3097888"/>
              <a:ext cx="543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16013083 </a:t>
              </a:r>
              <a:r>
                <a:rPr lang="en-US" altLang="ko-KR" dirty="0">
                  <a:ea typeface="넥슨 풋볼고딕 L" panose="020B0303000000000000" pitchFamily="34" charset="-127"/>
                </a:rPr>
                <a:t> </a:t>
              </a:r>
              <a:r>
                <a:rPr lang="ko-KR" altLang="en-US" dirty="0">
                  <a:ea typeface="넥슨 풋볼고딕 L" panose="020B0303000000000000" pitchFamily="34" charset="-127"/>
                </a:rPr>
                <a:t>이주형</a:t>
              </a:r>
              <a:endParaRPr lang="en-US" altLang="ko-KR" dirty="0">
                <a:ea typeface="넥슨 풋볼고딕 L" panose="020B0303000000000000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594D2FB-C842-4CE8-8AC1-2CE96CEF95A6}"/>
                </a:ext>
              </a:extLst>
            </p:cNvPr>
            <p:cNvSpPr/>
            <p:nvPr/>
          </p:nvSpPr>
          <p:spPr>
            <a:xfrm>
              <a:off x="4135541" y="4156242"/>
              <a:ext cx="544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15011059 </a:t>
              </a:r>
              <a:r>
                <a:rPr lang="en-US" altLang="ko-KR" dirty="0">
                  <a:ea typeface="넥슨 풋볼고딕 L" panose="020B0303000000000000" pitchFamily="34" charset="-127"/>
                </a:rPr>
                <a:t> </a:t>
              </a:r>
              <a:r>
                <a:rPr lang="ko-KR" altLang="en-US" dirty="0">
                  <a:ea typeface="넥슨 풋볼고딕 L" panose="020B0303000000000000" pitchFamily="34" charset="-127"/>
                </a:rPr>
                <a:t>이세영</a:t>
              </a:r>
              <a:endParaRPr lang="en-US" altLang="ko-KR" dirty="0">
                <a:ea typeface="넥슨 풋볼고딕 L" panose="020B0303000000000000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1853E80-3ADE-4639-A6AE-1459869ED959}"/>
                </a:ext>
              </a:extLst>
            </p:cNvPr>
            <p:cNvSpPr/>
            <p:nvPr/>
          </p:nvSpPr>
          <p:spPr>
            <a:xfrm>
              <a:off x="4133935" y="5173760"/>
              <a:ext cx="544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ea typeface="넥슨 풋볼고딕 L" panose="020B0303000000000000" pitchFamily="34" charset="-127"/>
                </a:rPr>
                <a:t>17013141  </a:t>
              </a:r>
              <a:r>
                <a:rPr lang="ko-KR" altLang="en-US" dirty="0">
                  <a:ea typeface="넥슨 풋볼고딕 L" panose="020B0303000000000000" pitchFamily="34" charset="-127"/>
                </a:rPr>
                <a:t>봉수연</a:t>
              </a:r>
              <a:endParaRPr lang="en-US" altLang="ko-KR" dirty="0">
                <a:ea typeface="넥슨 풋볼고딕 L" panose="020B0303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43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-27384"/>
            <a:ext cx="9180512" cy="6885384"/>
          </a:xfrm>
          <a:prstGeom prst="rtTriangle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10800000">
            <a:off x="-2604" y="-26225"/>
            <a:ext cx="9144000" cy="6846125"/>
          </a:xfrm>
          <a:prstGeom prst="rtTriangle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95364" y="3068960"/>
            <a:ext cx="4903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시연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CBC5B3-ED72-4998-B02F-F1E5EFEA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627" y="136039"/>
            <a:ext cx="838085" cy="772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5E3482-9EFB-4EA9-97DF-F2BC5F931CE9}"/>
              </a:ext>
            </a:extLst>
          </p:cNvPr>
          <p:cNvSpPr txBox="1"/>
          <p:nvPr/>
        </p:nvSpPr>
        <p:spPr>
          <a:xfrm>
            <a:off x="7164288" y="32058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Sejong Bank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48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40A8F753-8C85-4592-AD30-F835ABB1ABBB}"/>
              </a:ext>
            </a:extLst>
          </p:cNvPr>
          <p:cNvSpPr/>
          <p:nvPr/>
        </p:nvSpPr>
        <p:spPr>
          <a:xfrm>
            <a:off x="0" y="1255986"/>
            <a:ext cx="9144000" cy="5795793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E61B5F1-4B89-4FF1-A2F0-65C42251DAEE}"/>
              </a:ext>
            </a:extLst>
          </p:cNvPr>
          <p:cNvSpPr/>
          <p:nvPr/>
        </p:nvSpPr>
        <p:spPr>
          <a:xfrm>
            <a:off x="2111219" y="3429000"/>
            <a:ext cx="1652917" cy="15123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99" y="55657"/>
            <a:ext cx="1218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  <a:latin typeface="-윤고딕330" pitchFamily="18" charset="-127"/>
                <a:ea typeface="-윤고딕330" pitchFamily="18" charset="-127"/>
              </a:rPr>
              <a:t>I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  <a:latin typeface="-윤고딕330" pitchFamily="18" charset="-127"/>
                <a:ea typeface="-윤고딕330" pitchFamily="18" charset="-127"/>
              </a:rPr>
              <a:t>ndex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AC3345-200D-4857-BD26-7D8BECD39C76}"/>
              </a:ext>
            </a:extLst>
          </p:cNvPr>
          <p:cNvSpPr/>
          <p:nvPr/>
        </p:nvSpPr>
        <p:spPr>
          <a:xfrm>
            <a:off x="182779" y="3430215"/>
            <a:ext cx="1652917" cy="15123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14E04-F9F2-4140-8BC8-57ECE2A5E035}"/>
              </a:ext>
            </a:extLst>
          </p:cNvPr>
          <p:cNvSpPr txBox="1"/>
          <p:nvPr/>
        </p:nvSpPr>
        <p:spPr>
          <a:xfrm>
            <a:off x="321222" y="1844824"/>
            <a:ext cx="905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01    02      03    04   05  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FE71D3D-D07B-4659-91BE-9FBD00A33A1F}"/>
              </a:ext>
            </a:extLst>
          </p:cNvPr>
          <p:cNvCxnSpPr/>
          <p:nvPr/>
        </p:nvCxnSpPr>
        <p:spPr>
          <a:xfrm>
            <a:off x="467544" y="278092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604C9B3-16FB-4456-BE4A-9504B9771FCD}"/>
              </a:ext>
            </a:extLst>
          </p:cNvPr>
          <p:cNvCxnSpPr/>
          <p:nvPr/>
        </p:nvCxnSpPr>
        <p:spPr>
          <a:xfrm>
            <a:off x="2195736" y="278092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7DE352A-9E4F-4E32-977B-680621CA7D73}"/>
              </a:ext>
            </a:extLst>
          </p:cNvPr>
          <p:cNvCxnSpPr/>
          <p:nvPr/>
        </p:nvCxnSpPr>
        <p:spPr>
          <a:xfrm>
            <a:off x="4283968" y="278092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82E7A19-F8A1-460F-AAF3-5281574BCE85}"/>
              </a:ext>
            </a:extLst>
          </p:cNvPr>
          <p:cNvCxnSpPr/>
          <p:nvPr/>
        </p:nvCxnSpPr>
        <p:spPr>
          <a:xfrm>
            <a:off x="6084168" y="278092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654377-7B1C-420C-B18F-039C0BA2221A}"/>
              </a:ext>
            </a:extLst>
          </p:cNvPr>
          <p:cNvSpPr txBox="1"/>
          <p:nvPr/>
        </p:nvSpPr>
        <p:spPr>
          <a:xfrm>
            <a:off x="98299" y="2793703"/>
            <a:ext cx="176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ea"/>
                <a:ea typeface="+mj-ea"/>
              </a:rPr>
              <a:t>프로그램 </a:t>
            </a:r>
            <a:endParaRPr lang="en-US" altLang="ko-KR" b="1" spc="-150" dirty="0"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latin typeface="+mj-ea"/>
                <a:ea typeface="+mj-ea"/>
              </a:rPr>
              <a:t>개요 및 설명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9762D4-7D68-4207-B768-656491450798}"/>
              </a:ext>
            </a:extLst>
          </p:cNvPr>
          <p:cNvSpPr txBox="1"/>
          <p:nvPr/>
        </p:nvSpPr>
        <p:spPr>
          <a:xfrm>
            <a:off x="127415" y="3596082"/>
            <a:ext cx="192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프로그래밍에 대한 개요 </a:t>
            </a:r>
            <a:br>
              <a:rPr lang="en-US" altLang="ko-KR" sz="1200" b="1" spc="-150" dirty="0"/>
            </a:br>
            <a:r>
              <a:rPr lang="ko-KR" altLang="en-US" sz="1200" b="1" spc="-150" dirty="0"/>
              <a:t> 및 설명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63B247-FDE0-47E2-B00D-3C8CC0DFE241}"/>
              </a:ext>
            </a:extLst>
          </p:cNvPr>
          <p:cNvSpPr txBox="1"/>
          <p:nvPr/>
        </p:nvSpPr>
        <p:spPr>
          <a:xfrm>
            <a:off x="2051720" y="3596681"/>
            <a:ext cx="1965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전체 시스템 구조도 설명</a:t>
            </a:r>
          </a:p>
          <a:p>
            <a:endParaRPr lang="ko-KR" altLang="en-US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제공 기능에 대한 설명</a:t>
            </a:r>
          </a:p>
          <a:p>
            <a:endParaRPr lang="ko-KR" altLang="en-US" sz="1200" b="1" spc="-150" dirty="0"/>
          </a:p>
          <a:p>
            <a:r>
              <a:rPr lang="en-US" altLang="ko-KR" sz="1200" b="1" spc="-150" dirty="0"/>
              <a:t>- UI</a:t>
            </a:r>
            <a:r>
              <a:rPr lang="ko-KR" altLang="en-US" sz="1200" b="1" spc="-150" dirty="0"/>
              <a:t>에 대한 설명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C384E6-F722-4F8C-899C-A806D2976D4D}"/>
              </a:ext>
            </a:extLst>
          </p:cNvPr>
          <p:cNvSpPr txBox="1"/>
          <p:nvPr/>
        </p:nvSpPr>
        <p:spPr>
          <a:xfrm>
            <a:off x="2004351" y="29156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ea"/>
              </a:rPr>
              <a:t>전체 기능 설명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7EE4E3-557B-4A3B-A05F-2ADD56C8C75B}"/>
              </a:ext>
            </a:extLst>
          </p:cNvPr>
          <p:cNvSpPr txBox="1"/>
          <p:nvPr/>
        </p:nvSpPr>
        <p:spPr>
          <a:xfrm>
            <a:off x="3995937" y="2793703"/>
            <a:ext cx="165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ea"/>
              </a:rPr>
              <a:t>클래스 및 </a:t>
            </a:r>
            <a:endParaRPr lang="en-US" altLang="ko-KR" b="1" spc="-150" dirty="0">
              <a:latin typeface="+mj-ea"/>
            </a:endParaRPr>
          </a:p>
          <a:p>
            <a:pPr algn="ctr"/>
            <a:r>
              <a:rPr lang="ko-KR" altLang="en-US" b="1" spc="-150" dirty="0">
                <a:latin typeface="+mj-ea"/>
              </a:rPr>
              <a:t>데이터 설명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82E5D1-B8FE-41A4-9669-9ED89FA270D1}"/>
              </a:ext>
            </a:extLst>
          </p:cNvPr>
          <p:cNvSpPr txBox="1"/>
          <p:nvPr/>
        </p:nvSpPr>
        <p:spPr>
          <a:xfrm>
            <a:off x="5940152" y="2919259"/>
            <a:ext cx="13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atin typeface="+mj-ea"/>
              </a:rPr>
              <a:t> 팀 소개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FB2E13-21F7-4670-A917-461CC1583B3A}"/>
              </a:ext>
            </a:extLst>
          </p:cNvPr>
          <p:cNvSpPr txBox="1"/>
          <p:nvPr/>
        </p:nvSpPr>
        <p:spPr>
          <a:xfrm>
            <a:off x="7093443" y="2929001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>
                <a:latin typeface="+mj-ea"/>
              </a:rPr>
              <a:t>프로그램 시연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317799-498C-41C9-B614-AFA2AE04E82A}"/>
              </a:ext>
            </a:extLst>
          </p:cNvPr>
          <p:cNvSpPr/>
          <p:nvPr/>
        </p:nvSpPr>
        <p:spPr>
          <a:xfrm>
            <a:off x="3995936" y="3429000"/>
            <a:ext cx="1778635" cy="15123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6E91BC-6DA5-47D4-BD23-42E8A9A45460}"/>
              </a:ext>
            </a:extLst>
          </p:cNvPr>
          <p:cNvSpPr txBox="1"/>
          <p:nvPr/>
        </p:nvSpPr>
        <p:spPr>
          <a:xfrm>
            <a:off x="3923928" y="3534107"/>
            <a:ext cx="191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Document-View </a:t>
            </a:r>
            <a:r>
              <a:rPr lang="ko-KR" altLang="en-US" sz="1200" b="1" spc="-150" dirty="0"/>
              <a:t>구조에 </a:t>
            </a:r>
            <a:br>
              <a:rPr lang="en-US" altLang="ko-KR" sz="1200" b="1" spc="-150" dirty="0"/>
            </a:br>
            <a:r>
              <a:rPr lang="ko-KR" altLang="en-US" sz="1200" b="1" spc="-150" dirty="0"/>
              <a:t>해당하는 클래스에 대한 설명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Data </a:t>
            </a:r>
            <a:r>
              <a:rPr lang="ko-KR" altLang="en-US" sz="1200" b="1" spc="-150" dirty="0"/>
              <a:t>관리 방안에 대한 설명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42338A-8683-4F72-B749-9620EDA87A33}"/>
              </a:ext>
            </a:extLst>
          </p:cNvPr>
          <p:cNvSpPr/>
          <p:nvPr/>
        </p:nvSpPr>
        <p:spPr>
          <a:xfrm>
            <a:off x="5977822" y="3429000"/>
            <a:ext cx="1463054" cy="15123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41FF52-768E-4D73-B559-88AA19F9FD7B}"/>
              </a:ext>
            </a:extLst>
          </p:cNvPr>
          <p:cNvSpPr txBox="1"/>
          <p:nvPr/>
        </p:nvSpPr>
        <p:spPr>
          <a:xfrm>
            <a:off x="5940152" y="3562768"/>
            <a:ext cx="161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 </a:t>
            </a:r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팀원 소개 및</a:t>
            </a:r>
            <a:endParaRPr lang="en-US" altLang="ko-KR" sz="1200" b="1" spc="-150" dirty="0"/>
          </a:p>
          <a:p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팀원 별 역할 분담 내용 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B7CA2B6-87F2-4503-91D7-DD2A2BF7B60B}"/>
              </a:ext>
            </a:extLst>
          </p:cNvPr>
          <p:cNvCxnSpPr/>
          <p:nvPr/>
        </p:nvCxnSpPr>
        <p:spPr>
          <a:xfrm>
            <a:off x="7596336" y="276815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0A67E7-70F5-4030-AE36-D818C296D997}"/>
              </a:ext>
            </a:extLst>
          </p:cNvPr>
          <p:cNvSpPr/>
          <p:nvPr/>
        </p:nvSpPr>
        <p:spPr>
          <a:xfrm>
            <a:off x="7660374" y="3440034"/>
            <a:ext cx="1304114" cy="15123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2C9782-7651-41F1-93AC-A86659BB4EA3}"/>
              </a:ext>
            </a:extLst>
          </p:cNvPr>
          <p:cNvSpPr txBox="1"/>
          <p:nvPr/>
        </p:nvSpPr>
        <p:spPr>
          <a:xfrm>
            <a:off x="7660374" y="3540875"/>
            <a:ext cx="11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404304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01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프로그램 개요 및 설명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573FE-5A44-40A7-BD71-9B72E9818A77}"/>
              </a:ext>
            </a:extLst>
          </p:cNvPr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524C7-E8C1-44B5-BC86-F69B980A7790}"/>
              </a:ext>
            </a:extLst>
          </p:cNvPr>
          <p:cNvSpPr txBox="1"/>
          <p:nvPr/>
        </p:nvSpPr>
        <p:spPr>
          <a:xfrm>
            <a:off x="2118973" y="1322616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HY헤드라인M" pitchFamily="18" charset="-127"/>
              </a:rPr>
              <a:t>은행 전산 시스템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C59627-8F48-4AA2-A92E-953B22A0CC59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4C0951-712D-4262-A6DA-FF2776859CB6}"/>
              </a:ext>
            </a:extLst>
          </p:cNvPr>
          <p:cNvSpPr/>
          <p:nvPr/>
        </p:nvSpPr>
        <p:spPr>
          <a:xfrm>
            <a:off x="1547664" y="2044005"/>
            <a:ext cx="61926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은행 전산 업무의 운영 방식을 직접 프로그래밍하여 구현해 보았습니다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데이터베이스를 이용하여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CIient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들의 잔액정보 및 계좌 정보 등을 확인할 수 있고 서버를 통해 어떤 정보들이 오고 갔는지 볼 수 있는 은행 전산 프로그래밍을 개발했습니다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관리자가 되어 은행을 이용하는 고객들의 정보를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Search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하여 확인 할 수 있고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고객들의 정보를 로그 창을 통해 확인해 볼 수 있습니다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고객들은 자신의 계좌를 조회하거나 다른 사람에게 이체 할 수 있고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예금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적금을 신청 및 해지 가능하며 대출을 신청하거나 대출금을 상환 할 수 있습니다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</p:txBody>
      </p:sp>
      <p:pic>
        <p:nvPicPr>
          <p:cNvPr id="1026" name="Picture 2" descr="은행 일러스트에 대한 이미지 검색결과">
            <a:extLst>
              <a:ext uri="{FF2B5EF4-FFF2-40B4-BE49-F238E27FC236}">
                <a16:creationId xmlns:a16="http://schemas.microsoft.com/office/drawing/2014/main" id="{23A21A32-55C6-4927-9AD7-1F46CAF15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/>
        </p:blipFill>
        <p:spPr bwMode="auto">
          <a:xfrm>
            <a:off x="6804248" y="4718578"/>
            <a:ext cx="1876440" cy="17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F0E79DA-BB3B-4620-81F6-05C60FF27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040150"/>
            <a:ext cx="1742934" cy="13849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F9AE5D-9B72-4942-B2CB-64CE3A85E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61" y="3645024"/>
            <a:ext cx="3689255" cy="284309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FAB2D2-C62D-43C1-A135-44027FBE4B4B}"/>
              </a:ext>
            </a:extLst>
          </p:cNvPr>
          <p:cNvSpPr/>
          <p:nvPr/>
        </p:nvSpPr>
        <p:spPr>
          <a:xfrm>
            <a:off x="5036146" y="52341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/>
              <a:t>프로그램 개요 및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4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전체 기능 설명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2488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/>
              <a:t>전체 시스템 구조도 설명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DE7A5F-4408-4CCF-A688-543113A09F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523034" cy="52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3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2225" y="523414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전체 기능 설명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/>
              <a:t>UI</a:t>
            </a:r>
            <a:r>
              <a:rPr lang="ko-KR" altLang="en-US" b="1" spc="-150" dirty="0"/>
              <a:t> 에 대한 설명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2A3A45-8A7D-4A74-8B2F-945E4C55FAE2}"/>
              </a:ext>
            </a:extLst>
          </p:cNvPr>
          <p:cNvSpPr/>
          <p:nvPr/>
        </p:nvSpPr>
        <p:spPr>
          <a:xfrm>
            <a:off x="553610" y="2086113"/>
            <a:ext cx="1800200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1D21CE-1E9A-4F98-BC93-7EF0A0B5EF18}"/>
              </a:ext>
            </a:extLst>
          </p:cNvPr>
          <p:cNvSpPr txBox="1"/>
          <p:nvPr/>
        </p:nvSpPr>
        <p:spPr>
          <a:xfrm>
            <a:off x="625618" y="220633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Window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F91B2C-234F-48E9-A60E-C2CAAC0A5645}"/>
              </a:ext>
            </a:extLst>
          </p:cNvPr>
          <p:cNvSpPr/>
          <p:nvPr/>
        </p:nvSpPr>
        <p:spPr>
          <a:xfrm>
            <a:off x="769634" y="2695897"/>
            <a:ext cx="1368152" cy="540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773BB0-7A6A-4B87-BB28-8708B9E8E5E9}"/>
              </a:ext>
            </a:extLst>
          </p:cNvPr>
          <p:cNvSpPr/>
          <p:nvPr/>
        </p:nvSpPr>
        <p:spPr>
          <a:xfrm>
            <a:off x="769634" y="3382257"/>
            <a:ext cx="1368152" cy="540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E0FDAB-3615-414B-8AEF-42164CE0F990}"/>
              </a:ext>
            </a:extLst>
          </p:cNvPr>
          <p:cNvSpPr/>
          <p:nvPr/>
        </p:nvSpPr>
        <p:spPr>
          <a:xfrm>
            <a:off x="2876698" y="1052736"/>
            <a:ext cx="1832952" cy="5455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C59A95-36C2-4B14-BA96-FD8FB188B544}"/>
              </a:ext>
            </a:extLst>
          </p:cNvPr>
          <p:cNvSpPr txBox="1"/>
          <p:nvPr/>
        </p:nvSpPr>
        <p:spPr>
          <a:xfrm>
            <a:off x="769634" y="279690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9B7D07-DBF1-464C-AAEE-015389B522E3}"/>
              </a:ext>
            </a:extLst>
          </p:cNvPr>
          <p:cNvSpPr txBox="1"/>
          <p:nvPr/>
        </p:nvSpPr>
        <p:spPr>
          <a:xfrm>
            <a:off x="769634" y="348164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1E79E0-EDFC-4D69-95A6-E64551C67E85}"/>
              </a:ext>
            </a:extLst>
          </p:cNvPr>
          <p:cNvSpPr txBox="1"/>
          <p:nvPr/>
        </p:nvSpPr>
        <p:spPr>
          <a:xfrm>
            <a:off x="2981458" y="113062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MENU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EFFFF2-29C0-4E28-9BA6-FFCDA2B130C5}"/>
              </a:ext>
            </a:extLst>
          </p:cNvPr>
          <p:cNvSpPr/>
          <p:nvPr/>
        </p:nvSpPr>
        <p:spPr>
          <a:xfrm>
            <a:off x="3073890" y="1510049"/>
            <a:ext cx="1368152" cy="540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FA2E80-09D6-40FB-AAF0-867ADE046193}"/>
              </a:ext>
            </a:extLst>
          </p:cNvPr>
          <p:cNvSpPr txBox="1"/>
          <p:nvPr/>
        </p:nvSpPr>
        <p:spPr>
          <a:xfrm>
            <a:off x="3073890" y="161105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조회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68281B-2114-4CB3-B494-F606BB31BCD5}"/>
              </a:ext>
            </a:extLst>
          </p:cNvPr>
          <p:cNvGrpSpPr/>
          <p:nvPr/>
        </p:nvGrpSpPr>
        <p:grpSpPr>
          <a:xfrm>
            <a:off x="3073890" y="2121447"/>
            <a:ext cx="1368152" cy="540730"/>
            <a:chOff x="2699792" y="2747208"/>
            <a:chExt cx="1368152" cy="54073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7CD6325-FEE9-4C2D-8F8F-A680C2A844D9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AE4159-3E38-4EE7-AC64-68C4894B6D0D}"/>
                </a:ext>
              </a:extLst>
            </p:cNvPr>
            <p:cNvSpPr txBox="1"/>
            <p:nvPr/>
          </p:nvSpPr>
          <p:spPr>
            <a:xfrm>
              <a:off x="2699792" y="2846599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계좌 이체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E793A4E-E8F4-4700-88C8-B3AFCB9C2274}"/>
              </a:ext>
            </a:extLst>
          </p:cNvPr>
          <p:cNvSpPr/>
          <p:nvPr/>
        </p:nvSpPr>
        <p:spPr>
          <a:xfrm>
            <a:off x="3073890" y="2734185"/>
            <a:ext cx="1368152" cy="540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9A019A-7834-44AD-9BB1-8BA8AF40F995}"/>
              </a:ext>
            </a:extLst>
          </p:cNvPr>
          <p:cNvSpPr txBox="1"/>
          <p:nvPr/>
        </p:nvSpPr>
        <p:spPr>
          <a:xfrm>
            <a:off x="3073890" y="283518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 신청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B7A3726-D77B-40B1-B2D4-317A467A1024}"/>
              </a:ext>
            </a:extLst>
          </p:cNvPr>
          <p:cNvGrpSpPr/>
          <p:nvPr/>
        </p:nvGrpSpPr>
        <p:grpSpPr>
          <a:xfrm>
            <a:off x="3073890" y="3956981"/>
            <a:ext cx="1368152" cy="540730"/>
            <a:chOff x="2699792" y="2747208"/>
            <a:chExt cx="1368152" cy="54073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9847775-53D8-4077-8BBD-D2AF2D3ADBC7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7528FB-1626-499C-98E3-B04D881E92AB}"/>
                </a:ext>
              </a:extLst>
            </p:cNvPr>
            <p:cNvSpPr txBox="1"/>
            <p:nvPr/>
          </p:nvSpPr>
          <p:spPr>
            <a:xfrm>
              <a:off x="2699792" y="2846599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예금 해지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66C78F-4655-4FB3-86C2-BD56A9ACA581}"/>
              </a:ext>
            </a:extLst>
          </p:cNvPr>
          <p:cNvSpPr/>
          <p:nvPr/>
        </p:nvSpPr>
        <p:spPr>
          <a:xfrm>
            <a:off x="3073890" y="3346923"/>
            <a:ext cx="1368152" cy="540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7A9E06-0867-4869-88A0-30ED98563A9C}"/>
              </a:ext>
            </a:extLst>
          </p:cNvPr>
          <p:cNvSpPr txBox="1"/>
          <p:nvPr/>
        </p:nvSpPr>
        <p:spPr>
          <a:xfrm>
            <a:off x="3073890" y="344792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적금 신청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73F7225-4A95-42EE-8D3D-0A15DA648679}"/>
              </a:ext>
            </a:extLst>
          </p:cNvPr>
          <p:cNvGrpSpPr/>
          <p:nvPr/>
        </p:nvGrpSpPr>
        <p:grpSpPr>
          <a:xfrm>
            <a:off x="3073890" y="4569719"/>
            <a:ext cx="1368152" cy="540730"/>
            <a:chOff x="2699792" y="2747208"/>
            <a:chExt cx="1368152" cy="54073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50683CC-D613-4E6F-86FC-5A1CF154B7E7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CF3F4E-BEA5-4343-B341-40D896F86F12}"/>
                </a:ext>
              </a:extLst>
            </p:cNvPr>
            <p:cNvSpPr txBox="1"/>
            <p:nvPr/>
          </p:nvSpPr>
          <p:spPr>
            <a:xfrm>
              <a:off x="2699792" y="2846599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적금 해지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5B496CD-C40B-421A-BB27-9737520286ED}"/>
              </a:ext>
            </a:extLst>
          </p:cNvPr>
          <p:cNvSpPr/>
          <p:nvPr/>
        </p:nvSpPr>
        <p:spPr>
          <a:xfrm>
            <a:off x="3073890" y="5182457"/>
            <a:ext cx="1368152" cy="540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6DAF4B-7795-4DDB-B0B0-8375D2A631A2}"/>
              </a:ext>
            </a:extLst>
          </p:cNvPr>
          <p:cNvSpPr txBox="1"/>
          <p:nvPr/>
        </p:nvSpPr>
        <p:spPr>
          <a:xfrm>
            <a:off x="3073890" y="53067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 신청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상환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7CBADDA-A485-401E-B3A4-318B4D9C0EC2}"/>
              </a:ext>
            </a:extLst>
          </p:cNvPr>
          <p:cNvGrpSpPr/>
          <p:nvPr/>
        </p:nvGrpSpPr>
        <p:grpSpPr>
          <a:xfrm>
            <a:off x="3073890" y="5830529"/>
            <a:ext cx="1368152" cy="540730"/>
            <a:chOff x="2699792" y="2747208"/>
            <a:chExt cx="1368152" cy="54073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A77A144-D03F-4064-8AD8-438739202EF0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F9E56F-5AA3-42F1-BC12-B5D2EB521AAB}"/>
                </a:ext>
              </a:extLst>
            </p:cNvPr>
            <p:cNvSpPr txBox="1"/>
            <p:nvPr/>
          </p:nvSpPr>
          <p:spPr>
            <a:xfrm>
              <a:off x="2699792" y="2846599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로그아웃</a:t>
              </a:r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D117D87-80FB-4039-B012-53E873824B49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137786" y="2966178"/>
            <a:ext cx="594896" cy="15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B324E9E-07A8-40B8-9BF3-58387E338175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453710" y="3922987"/>
            <a:ext cx="0" cy="574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43A467F-13BB-42C1-A811-0CD99B46D8DB}"/>
              </a:ext>
            </a:extLst>
          </p:cNvPr>
          <p:cNvCxnSpPr>
            <a:cxnSpLocks/>
            <a:stCxn id="47" idx="3"/>
            <a:endCxn id="121" idx="1"/>
          </p:cNvCxnSpPr>
          <p:nvPr/>
        </p:nvCxnSpPr>
        <p:spPr>
          <a:xfrm flipV="1">
            <a:off x="4442042" y="1778717"/>
            <a:ext cx="896194" cy="1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92ACD29-F254-4D86-A0BB-6C8CEFD7DF2F}"/>
              </a:ext>
            </a:extLst>
          </p:cNvPr>
          <p:cNvCxnSpPr>
            <a:cxnSpLocks/>
            <a:stCxn id="46" idx="3"/>
            <a:endCxn id="124" idx="1"/>
          </p:cNvCxnSpPr>
          <p:nvPr/>
        </p:nvCxnSpPr>
        <p:spPr>
          <a:xfrm>
            <a:off x="4442042" y="2391812"/>
            <a:ext cx="908734" cy="34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5239EEC-F837-4003-9912-4309C45E1C57}"/>
              </a:ext>
            </a:extLst>
          </p:cNvPr>
          <p:cNvCxnSpPr>
            <a:cxnSpLocks/>
            <a:stCxn id="49" idx="3"/>
            <a:endCxn id="127" idx="1"/>
          </p:cNvCxnSpPr>
          <p:nvPr/>
        </p:nvCxnSpPr>
        <p:spPr>
          <a:xfrm>
            <a:off x="4442042" y="3004550"/>
            <a:ext cx="576064" cy="249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29FFB91-155B-4BCD-94BA-C64EF0C04E3E}"/>
              </a:ext>
            </a:extLst>
          </p:cNvPr>
          <p:cNvCxnSpPr>
            <a:cxnSpLocks/>
            <a:stCxn id="55" idx="3"/>
            <a:endCxn id="127" idx="1"/>
          </p:cNvCxnSpPr>
          <p:nvPr/>
        </p:nvCxnSpPr>
        <p:spPr>
          <a:xfrm flipV="1">
            <a:off x="4442042" y="3254211"/>
            <a:ext cx="576064" cy="362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5074933-DCCC-4686-A045-A2A492D25995}"/>
              </a:ext>
            </a:extLst>
          </p:cNvPr>
          <p:cNvCxnSpPr>
            <a:cxnSpLocks/>
            <a:stCxn id="52" idx="3"/>
            <a:endCxn id="150" idx="1"/>
          </p:cNvCxnSpPr>
          <p:nvPr/>
        </p:nvCxnSpPr>
        <p:spPr>
          <a:xfrm flipV="1">
            <a:off x="4442042" y="4201724"/>
            <a:ext cx="814542" cy="25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252C7F2-8FF4-477E-A711-E7F2F71190BF}"/>
              </a:ext>
            </a:extLst>
          </p:cNvPr>
          <p:cNvCxnSpPr>
            <a:cxnSpLocks/>
            <a:stCxn id="58" idx="3"/>
            <a:endCxn id="159" idx="1"/>
          </p:cNvCxnSpPr>
          <p:nvPr/>
        </p:nvCxnSpPr>
        <p:spPr>
          <a:xfrm>
            <a:off x="4442042" y="4838387"/>
            <a:ext cx="814542" cy="40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AB54DDF-E892-471C-A2C6-2F91513048A5}"/>
              </a:ext>
            </a:extLst>
          </p:cNvPr>
          <p:cNvCxnSpPr>
            <a:cxnSpLocks/>
            <a:stCxn id="65" idx="3"/>
            <a:endCxn id="163" idx="1"/>
          </p:cNvCxnSpPr>
          <p:nvPr/>
        </p:nvCxnSpPr>
        <p:spPr>
          <a:xfrm>
            <a:off x="4442042" y="5452822"/>
            <a:ext cx="782770" cy="7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90D658A-5881-4AC0-9084-0D45C50D0C42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2424226" y="4227345"/>
            <a:ext cx="649664" cy="1871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765B28D-F0A1-4CC4-A5E0-F0DEDAE41B21}"/>
              </a:ext>
            </a:extLst>
          </p:cNvPr>
          <p:cNvSpPr/>
          <p:nvPr/>
        </p:nvSpPr>
        <p:spPr>
          <a:xfrm>
            <a:off x="553610" y="4593813"/>
            <a:ext cx="1800197" cy="1092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6D3BBF-66BF-4F00-9506-2CE14D94478A}"/>
              </a:ext>
            </a:extLst>
          </p:cNvPr>
          <p:cNvSpPr txBox="1"/>
          <p:nvPr/>
        </p:nvSpPr>
        <p:spPr>
          <a:xfrm>
            <a:off x="599030" y="464326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Sign up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050C2EC-DF62-4F61-B162-65670911A1F4}"/>
              </a:ext>
            </a:extLst>
          </p:cNvPr>
          <p:cNvSpPr/>
          <p:nvPr/>
        </p:nvSpPr>
        <p:spPr>
          <a:xfrm>
            <a:off x="769634" y="5033125"/>
            <a:ext cx="1368152" cy="540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1449BB-6B57-4E85-B9CD-41207058E77A}"/>
              </a:ext>
            </a:extLst>
          </p:cNvPr>
          <p:cNvSpPr txBox="1"/>
          <p:nvPr/>
        </p:nvSpPr>
        <p:spPr>
          <a:xfrm>
            <a:off x="769634" y="51325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3981597E-4EC3-4EBC-8569-D73AAAB183FA}"/>
              </a:ext>
            </a:extLst>
          </p:cNvPr>
          <p:cNvGrpSpPr/>
          <p:nvPr/>
        </p:nvGrpSpPr>
        <p:grpSpPr>
          <a:xfrm>
            <a:off x="5338236" y="1510049"/>
            <a:ext cx="1368152" cy="540730"/>
            <a:chOff x="2699792" y="2747208"/>
            <a:chExt cx="1368152" cy="540730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C724B33-44F4-49DA-9078-9AC015AA7DDA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4F1EC74-2829-4DD8-B475-529F87CAFAE1}"/>
                </a:ext>
              </a:extLst>
            </p:cNvPr>
            <p:cNvSpPr txBox="1"/>
            <p:nvPr/>
          </p:nvSpPr>
          <p:spPr>
            <a:xfrm>
              <a:off x="2699792" y="2846599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계좌 조회 창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C0ED148-490F-42C8-A605-0D100E25FD27}"/>
              </a:ext>
            </a:extLst>
          </p:cNvPr>
          <p:cNvGrpSpPr/>
          <p:nvPr/>
        </p:nvGrpSpPr>
        <p:grpSpPr>
          <a:xfrm>
            <a:off x="5350776" y="2158121"/>
            <a:ext cx="1368152" cy="540730"/>
            <a:chOff x="2699792" y="2747208"/>
            <a:chExt cx="1368152" cy="5407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74C2029-2748-4AD4-9290-6CF56EDB7A82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5E0F8FE-9CB2-4AB5-B11B-A4AF70A078BC}"/>
                </a:ext>
              </a:extLst>
            </p:cNvPr>
            <p:cNvSpPr txBox="1"/>
            <p:nvPr/>
          </p:nvSpPr>
          <p:spPr>
            <a:xfrm>
              <a:off x="2699792" y="2846599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계좌 이체 창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2533C60A-0E84-4380-B9BE-F15ED43189AF}"/>
              </a:ext>
            </a:extLst>
          </p:cNvPr>
          <p:cNvGrpSpPr/>
          <p:nvPr/>
        </p:nvGrpSpPr>
        <p:grpSpPr>
          <a:xfrm>
            <a:off x="5018106" y="2985543"/>
            <a:ext cx="1368152" cy="540730"/>
            <a:chOff x="2699792" y="2747208"/>
            <a:chExt cx="1368152" cy="540730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DEE95DC-5241-46C7-B5AE-1A16AA8732A1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0000A72-7880-4F87-858B-06BB62D9F2DB}"/>
                </a:ext>
              </a:extLst>
            </p:cNvPr>
            <p:cNvSpPr txBox="1"/>
            <p:nvPr/>
          </p:nvSpPr>
          <p:spPr>
            <a:xfrm>
              <a:off x="2699792" y="2846599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 약관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A522727A-DB31-46E5-BEE3-7CCBE8B29ADC}"/>
              </a:ext>
            </a:extLst>
          </p:cNvPr>
          <p:cNvGrpSpPr/>
          <p:nvPr/>
        </p:nvGrpSpPr>
        <p:grpSpPr>
          <a:xfrm>
            <a:off x="6970414" y="2676675"/>
            <a:ext cx="1368152" cy="540730"/>
            <a:chOff x="2699792" y="2747208"/>
            <a:chExt cx="1368152" cy="54073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35CCAA1-C029-4093-AB61-22E975F3FB7C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BA20AD-DD57-424E-9F92-C7C39CEC19DC}"/>
                </a:ext>
              </a:extLst>
            </p:cNvPr>
            <p:cNvSpPr txBox="1"/>
            <p:nvPr/>
          </p:nvSpPr>
          <p:spPr>
            <a:xfrm>
              <a:off x="2699792" y="2846599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예금 신청 창</a:t>
              </a: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2974E49-962B-4B09-AA8E-D498F759FE6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 flipV="1">
            <a:off x="6386258" y="2945343"/>
            <a:ext cx="584156" cy="308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3003BAF-D2A3-467A-9ECA-BD87142863A3}"/>
              </a:ext>
            </a:extLst>
          </p:cNvPr>
          <p:cNvGrpSpPr/>
          <p:nvPr/>
        </p:nvGrpSpPr>
        <p:grpSpPr>
          <a:xfrm>
            <a:off x="6962322" y="3417591"/>
            <a:ext cx="1368152" cy="540730"/>
            <a:chOff x="2699792" y="2747208"/>
            <a:chExt cx="1368152" cy="540730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730D488-7763-4CAB-B2AE-E93403BEAD0B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F710C84-7FFF-4372-9923-B069B71B7D54}"/>
                </a:ext>
              </a:extLst>
            </p:cNvPr>
            <p:cNvSpPr txBox="1"/>
            <p:nvPr/>
          </p:nvSpPr>
          <p:spPr>
            <a:xfrm>
              <a:off x="2699792" y="2846599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적금 신청 창</a:t>
              </a:r>
            </a:p>
          </p:txBody>
        </p:sp>
      </p:grp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52CEBA-A24C-4F9F-AF9F-5874DCE6755E}"/>
              </a:ext>
            </a:extLst>
          </p:cNvPr>
          <p:cNvCxnSpPr>
            <a:cxnSpLocks/>
            <a:stCxn id="127" idx="3"/>
            <a:endCxn id="140" idx="1"/>
          </p:cNvCxnSpPr>
          <p:nvPr/>
        </p:nvCxnSpPr>
        <p:spPr>
          <a:xfrm>
            <a:off x="6386258" y="3254211"/>
            <a:ext cx="576064" cy="433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EEDB49B-A4B2-4301-A00F-5FF03573E911}"/>
              </a:ext>
            </a:extLst>
          </p:cNvPr>
          <p:cNvGrpSpPr/>
          <p:nvPr/>
        </p:nvGrpSpPr>
        <p:grpSpPr>
          <a:xfrm>
            <a:off x="5256584" y="3933056"/>
            <a:ext cx="1368152" cy="540730"/>
            <a:chOff x="2699792" y="2747208"/>
            <a:chExt cx="1368152" cy="540730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6825EFB-70BA-4667-8D0D-F9E87596A892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3F7DDB5-6B51-4FC1-9DCD-9FB917643C0D}"/>
                </a:ext>
              </a:extLst>
            </p:cNvPr>
            <p:cNvSpPr txBox="1"/>
            <p:nvPr/>
          </p:nvSpPr>
          <p:spPr>
            <a:xfrm>
              <a:off x="2699792" y="2846599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예금 해지 창</a:t>
              </a: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66326596-4491-458E-949C-1B3471E5ABAC}"/>
              </a:ext>
            </a:extLst>
          </p:cNvPr>
          <p:cNvGrpSpPr/>
          <p:nvPr/>
        </p:nvGrpSpPr>
        <p:grpSpPr>
          <a:xfrm>
            <a:off x="5256584" y="4610645"/>
            <a:ext cx="1368152" cy="540730"/>
            <a:chOff x="2699792" y="2747208"/>
            <a:chExt cx="1368152" cy="54073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E87DCE5-C408-4E1A-84E9-FD099F027922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B42E93B-CA73-421F-9411-F0865FA3A961}"/>
                </a:ext>
              </a:extLst>
            </p:cNvPr>
            <p:cNvSpPr txBox="1"/>
            <p:nvPr/>
          </p:nvSpPr>
          <p:spPr>
            <a:xfrm>
              <a:off x="2699792" y="2846599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적금 해지 창</a:t>
              </a: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A0E09F0-6087-48F9-95E2-3D8DD8BAD151}"/>
              </a:ext>
            </a:extLst>
          </p:cNvPr>
          <p:cNvGrpSpPr/>
          <p:nvPr/>
        </p:nvGrpSpPr>
        <p:grpSpPr>
          <a:xfrm>
            <a:off x="5224812" y="5264534"/>
            <a:ext cx="1440160" cy="540730"/>
            <a:chOff x="2663788" y="2747208"/>
            <a:chExt cx="1440160" cy="54073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21088E78-DD22-4639-A92A-B995C1152D69}"/>
                </a:ext>
              </a:extLst>
            </p:cNvPr>
            <p:cNvSpPr/>
            <p:nvPr/>
          </p:nvSpPr>
          <p:spPr>
            <a:xfrm>
              <a:off x="2699792" y="2747208"/>
              <a:ext cx="1368152" cy="540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DA3C8D2-A6E6-4D0E-B410-1DD9CB5FAE4A}"/>
                </a:ext>
              </a:extLst>
            </p:cNvPr>
            <p:cNvSpPr txBox="1"/>
            <p:nvPr/>
          </p:nvSpPr>
          <p:spPr>
            <a:xfrm>
              <a:off x="2663788" y="2875219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대출 신청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상환  창</a:t>
              </a:r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CD6FF92-81A9-4762-84A7-CD2D13320E9F}"/>
              </a:ext>
            </a:extLst>
          </p:cNvPr>
          <p:cNvSpPr/>
          <p:nvPr/>
        </p:nvSpPr>
        <p:spPr>
          <a:xfrm>
            <a:off x="1947540" y="2595090"/>
            <a:ext cx="300572" cy="27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91CDD47-2CBB-48F4-A142-1D33ADFBF527}"/>
              </a:ext>
            </a:extLst>
          </p:cNvPr>
          <p:cNvSpPr/>
          <p:nvPr/>
        </p:nvSpPr>
        <p:spPr>
          <a:xfrm>
            <a:off x="1965484" y="4920467"/>
            <a:ext cx="300572" cy="27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52824A1-856D-47F8-B218-D95A34839B29}"/>
              </a:ext>
            </a:extLst>
          </p:cNvPr>
          <p:cNvSpPr/>
          <p:nvPr/>
        </p:nvSpPr>
        <p:spPr>
          <a:xfrm>
            <a:off x="6568642" y="1355473"/>
            <a:ext cx="300572" cy="27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98C6BB5-2502-4CDF-A5E7-D79D910E7A55}"/>
              </a:ext>
            </a:extLst>
          </p:cNvPr>
          <p:cNvSpPr/>
          <p:nvPr/>
        </p:nvSpPr>
        <p:spPr>
          <a:xfrm>
            <a:off x="6602282" y="2085708"/>
            <a:ext cx="300572" cy="27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D875A69-2FFD-45A7-8543-3CF7ABE66F6D}"/>
              </a:ext>
            </a:extLst>
          </p:cNvPr>
          <p:cNvSpPr/>
          <p:nvPr/>
        </p:nvSpPr>
        <p:spPr>
          <a:xfrm>
            <a:off x="8196372" y="2518161"/>
            <a:ext cx="300572" cy="27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530A85C-E1A0-4046-813D-8EEC41C3BF05}"/>
              </a:ext>
            </a:extLst>
          </p:cNvPr>
          <p:cNvSpPr/>
          <p:nvPr/>
        </p:nvSpPr>
        <p:spPr>
          <a:xfrm>
            <a:off x="8180188" y="3308063"/>
            <a:ext cx="300572" cy="27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6A23A6C-CFE9-44D4-A5C3-759CDCBD4337}"/>
              </a:ext>
            </a:extLst>
          </p:cNvPr>
          <p:cNvSpPr/>
          <p:nvPr/>
        </p:nvSpPr>
        <p:spPr>
          <a:xfrm>
            <a:off x="6433948" y="3773918"/>
            <a:ext cx="300572" cy="27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EC11DBD-E177-4019-A936-31B6978E5BE9}"/>
              </a:ext>
            </a:extLst>
          </p:cNvPr>
          <p:cNvSpPr/>
          <p:nvPr/>
        </p:nvSpPr>
        <p:spPr>
          <a:xfrm>
            <a:off x="6445042" y="4509120"/>
            <a:ext cx="300572" cy="27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14A6767-B92C-4E95-83E4-4D9F4F9D7FFD}"/>
              </a:ext>
            </a:extLst>
          </p:cNvPr>
          <p:cNvSpPr/>
          <p:nvPr/>
        </p:nvSpPr>
        <p:spPr>
          <a:xfrm>
            <a:off x="6468180" y="5163022"/>
            <a:ext cx="300572" cy="27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F056185-4F07-4162-BB3D-3EE0273E9A94}"/>
              </a:ext>
            </a:extLst>
          </p:cNvPr>
          <p:cNvSpPr/>
          <p:nvPr/>
        </p:nvSpPr>
        <p:spPr>
          <a:xfrm>
            <a:off x="6819912" y="5947490"/>
            <a:ext cx="2110686" cy="46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0664A4F-572A-455B-AD05-682CE80F3053}"/>
              </a:ext>
            </a:extLst>
          </p:cNvPr>
          <p:cNvSpPr txBox="1"/>
          <p:nvPr/>
        </p:nvSpPr>
        <p:spPr>
          <a:xfrm>
            <a:off x="6870820" y="5985039"/>
            <a:ext cx="204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베이스 접근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090D40C-D11F-45CD-BB96-A5D6D241EE5E}"/>
              </a:ext>
            </a:extLst>
          </p:cNvPr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전체 기능 설명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_Client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/>
              <a:t>제공 기능 설명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50508-5CE9-41BD-B188-537B99A992F4}"/>
              </a:ext>
            </a:extLst>
          </p:cNvPr>
          <p:cNvSpPr txBox="1"/>
          <p:nvPr/>
        </p:nvSpPr>
        <p:spPr>
          <a:xfrm>
            <a:off x="179512" y="1369432"/>
            <a:ext cx="243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Login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16DD7-5700-49DD-9D80-6F330DBE7480}"/>
              </a:ext>
            </a:extLst>
          </p:cNvPr>
          <p:cNvSpPr txBox="1"/>
          <p:nvPr/>
        </p:nvSpPr>
        <p:spPr>
          <a:xfrm>
            <a:off x="179512" y="4784188"/>
            <a:ext cx="243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2F494C-20A3-4157-969B-976DF249A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20888"/>
            <a:ext cx="4745397" cy="2050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1615F7-7D1F-4F59-9096-39F2CDF65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915" y="993308"/>
            <a:ext cx="3162721" cy="2873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B802F7-1C09-47F4-B8FB-E02A0638F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437" y="3927073"/>
            <a:ext cx="3646682" cy="2916876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7A1348-0F5F-485A-9406-5EFD09B2AE1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306903" y="3699430"/>
            <a:ext cx="862535" cy="5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F32B59-19A8-49BA-86EE-6B076FB4E822}"/>
              </a:ext>
            </a:extLst>
          </p:cNvPr>
          <p:cNvSpPr/>
          <p:nvPr/>
        </p:nvSpPr>
        <p:spPr>
          <a:xfrm>
            <a:off x="3444368" y="3558245"/>
            <a:ext cx="862535" cy="2823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85ED06F-861D-4CF5-8A88-3713CC24C5A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354415" y="2574756"/>
            <a:ext cx="1081681" cy="76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452DE7-795B-4CEE-BDB4-849D8486A56D}"/>
              </a:ext>
            </a:extLst>
          </p:cNvPr>
          <p:cNvSpPr/>
          <p:nvPr/>
        </p:nvSpPr>
        <p:spPr>
          <a:xfrm>
            <a:off x="3491880" y="3196883"/>
            <a:ext cx="862535" cy="2823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3D3E16-DF5E-4C63-9F74-8078F0342F63}"/>
              </a:ext>
            </a:extLst>
          </p:cNvPr>
          <p:cNvSpPr/>
          <p:nvPr/>
        </p:nvSpPr>
        <p:spPr>
          <a:xfrm>
            <a:off x="506364" y="1774171"/>
            <a:ext cx="3712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서버와 통신을 통해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일치하는 데이터가 있으면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로그인에 성공하며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MENU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창으로 넘어간다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0BC427-EBCA-41E3-A7E7-F6A6922C120D}"/>
              </a:ext>
            </a:extLst>
          </p:cNvPr>
          <p:cNvSpPr/>
          <p:nvPr/>
        </p:nvSpPr>
        <p:spPr>
          <a:xfrm>
            <a:off x="585931" y="5199583"/>
            <a:ext cx="4274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서버통신을 통해 중복 여부를 검사 후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b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되는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없는 경우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회원가입에 성공하며 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추가된다</a:t>
            </a:r>
          </a:p>
        </p:txBody>
      </p:sp>
    </p:spTree>
    <p:extLst>
      <p:ext uri="{BB962C8B-B14F-4D97-AF65-F5344CB8AC3E}">
        <p14:creationId xmlns:p14="http://schemas.microsoft.com/office/powerpoint/2010/main" val="398977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318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전체 기능 설명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_Client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/>
              <a:t>제공 기능 설명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50508-5CE9-41BD-B188-537B99A992F4}"/>
              </a:ext>
            </a:extLst>
          </p:cNvPr>
          <p:cNvSpPr txBox="1"/>
          <p:nvPr/>
        </p:nvSpPr>
        <p:spPr>
          <a:xfrm>
            <a:off x="179512" y="1369432"/>
            <a:ext cx="243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조회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615F7-7D1F-4F59-9096-39F2CDF6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32232"/>
            <a:ext cx="3211852" cy="358975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3D3E16-DF5E-4C63-9F74-8078F0342F63}"/>
              </a:ext>
            </a:extLst>
          </p:cNvPr>
          <p:cNvSpPr/>
          <p:nvPr/>
        </p:nvSpPr>
        <p:spPr>
          <a:xfrm>
            <a:off x="506364" y="1774172"/>
            <a:ext cx="4209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성공 시 회원이 가지고 있는 모든 계좌의 번호화 현재 잔액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(1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달 간 사용 내용을 선택하여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사용 내역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사용내용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사용시간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사용처 등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출력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93D934-BEA7-4F79-9D4A-BDDEECAF5A61}"/>
              </a:ext>
            </a:extLst>
          </p:cNvPr>
          <p:cNvSpPr/>
          <p:nvPr/>
        </p:nvSpPr>
        <p:spPr>
          <a:xfrm>
            <a:off x="1197496" y="3306492"/>
            <a:ext cx="2304256" cy="33853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13EE3D-158E-4DF6-A648-729B9F58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285" y="993308"/>
            <a:ext cx="3210638" cy="188397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9D2CBC-71F0-44CD-BBA4-BEFF16AD3F5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501752" y="2029486"/>
            <a:ext cx="1790328" cy="144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61D7-9CF0-4732-BB46-3640DE39913A}"/>
              </a:ext>
            </a:extLst>
          </p:cNvPr>
          <p:cNvSpPr/>
          <p:nvPr/>
        </p:nvSpPr>
        <p:spPr>
          <a:xfrm>
            <a:off x="1187624" y="3717032"/>
            <a:ext cx="2304256" cy="33853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4C72EE6-F621-4DD5-B73D-92EB4D47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286" y="3043701"/>
            <a:ext cx="3210638" cy="182605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9F1DAB9-F23C-4BD8-B77E-9D3105CC67E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491880" y="3808212"/>
            <a:ext cx="1922466" cy="7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EAE40D-8CBB-4B60-85C3-950E8314F9F4}"/>
              </a:ext>
            </a:extLst>
          </p:cNvPr>
          <p:cNvSpPr txBox="1"/>
          <p:nvPr/>
        </p:nvSpPr>
        <p:spPr>
          <a:xfrm>
            <a:off x="4245148" y="5065695"/>
            <a:ext cx="243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이체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9B2E77-6CAB-4521-A4EE-2343093BA400}"/>
              </a:ext>
            </a:extLst>
          </p:cNvPr>
          <p:cNvSpPr/>
          <p:nvPr/>
        </p:nvSpPr>
        <p:spPr>
          <a:xfrm>
            <a:off x="4716016" y="5470435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이체 정보 창을 띄워 송금할 계좌 번호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보낼 금액을 입력 후</a:t>
            </a:r>
            <a:b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서버와 통신 후 계좌 잔액 을 확인한다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보낼 금액만큼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보낸 계좌 잔액 와 수령할 계좌 잔액 수정되며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부족 시  처리되지않는다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84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318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전체 기능 설명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_Client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/>
              <a:t>제공 기능 설명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50508-5CE9-41BD-B188-537B99A992F4}"/>
              </a:ext>
            </a:extLst>
          </p:cNvPr>
          <p:cNvSpPr txBox="1"/>
          <p:nvPr/>
        </p:nvSpPr>
        <p:spPr>
          <a:xfrm>
            <a:off x="1075090" y="1166342"/>
            <a:ext cx="243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 신청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해지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615F7-7D1F-4F59-9096-39F2CDF6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41" y="2975044"/>
            <a:ext cx="2869889" cy="362230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3D3E16-DF5E-4C63-9F74-8078F0342F63}"/>
              </a:ext>
            </a:extLst>
          </p:cNvPr>
          <p:cNvSpPr/>
          <p:nvPr/>
        </p:nvSpPr>
        <p:spPr>
          <a:xfrm>
            <a:off x="329977" y="1520965"/>
            <a:ext cx="4281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 신청 할 시 서버 쪽에서 회원에게 임의의 계좌를 지정해 주어서 계좌번호와 계좌 정보를 회원에 맞는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추가 시켜준다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해지 시 해지 처리 창을 띄워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남은 금액 처음 회원가입 할 때 등록한 계좌로 전송되며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후 서버 쪽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선택 계좌를 삭제 시켜준다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93D934-BEA7-4F79-9D4A-BDDEECAF5A61}"/>
              </a:ext>
            </a:extLst>
          </p:cNvPr>
          <p:cNvSpPr/>
          <p:nvPr/>
        </p:nvSpPr>
        <p:spPr>
          <a:xfrm>
            <a:off x="3653889" y="4528487"/>
            <a:ext cx="2016224" cy="31291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61D7-9CF0-4732-BB46-3640DE39913A}"/>
              </a:ext>
            </a:extLst>
          </p:cNvPr>
          <p:cNvSpPr/>
          <p:nvPr/>
        </p:nvSpPr>
        <p:spPr>
          <a:xfrm>
            <a:off x="3653889" y="4911995"/>
            <a:ext cx="2016224" cy="29329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EAE40D-8CBB-4B60-85C3-950E8314F9F4}"/>
              </a:ext>
            </a:extLst>
          </p:cNvPr>
          <p:cNvSpPr txBox="1"/>
          <p:nvPr/>
        </p:nvSpPr>
        <p:spPr>
          <a:xfrm>
            <a:off x="5692974" y="1164525"/>
            <a:ext cx="243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적금 신청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해지 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9B2E77-6CAB-4521-A4EE-2343093BA400}"/>
              </a:ext>
            </a:extLst>
          </p:cNvPr>
          <p:cNvSpPr/>
          <p:nvPr/>
        </p:nvSpPr>
        <p:spPr>
          <a:xfrm>
            <a:off x="4932040" y="1516847"/>
            <a:ext cx="4104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적금 신청 시 적금 신청 창을 띄워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적금 신청 금액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이자율을 선택 가능하며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매주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등록한 계좌에서 이자 금액만큼 잔액이 증가되며 임의의 계좌를 지정해주어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추가 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해지 시 예금 과 같이 회원가입 할 때 등록한 계좌로 잔액이 전송 되며 서버 쪽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선택 계좌를 삭제된다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818121-42E1-475C-A2DA-3F3F31179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774086"/>
            <a:ext cx="2466265" cy="234661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AD073A9-6C96-4F32-A654-BB9DD9762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002" y="2774086"/>
            <a:ext cx="2541494" cy="248754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FE88306-13B7-40A7-9EE1-68F5C4452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08" y="4911995"/>
            <a:ext cx="2443772" cy="141641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FC9561F-1D2C-4530-B371-AE9E4E0A4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549" y="5081657"/>
            <a:ext cx="2528286" cy="1394916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9D2CBC-71F0-44CD-BBA4-BEFF16AD3F5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2717785" y="4646798"/>
            <a:ext cx="936104" cy="3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9F1DAB9-F23C-4BD8-B77E-9D3105CC67EB}"/>
              </a:ext>
            </a:extLst>
          </p:cNvPr>
          <p:cNvCxnSpPr>
            <a:cxnSpLocks/>
          </p:cNvCxnSpPr>
          <p:nvPr/>
        </p:nvCxnSpPr>
        <p:spPr>
          <a:xfrm flipV="1">
            <a:off x="5692974" y="4592737"/>
            <a:ext cx="1129267" cy="48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6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24736"/>
            <a:ext cx="9144000" cy="260648"/>
          </a:xfrm>
          <a:prstGeom prst="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225" y="523414"/>
            <a:ext cx="318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02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전체 기능 설명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C7365"/>
                </a:solidFill>
              </a:rPr>
              <a:t>_Client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7365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523414"/>
            <a:ext cx="4392488" cy="313298"/>
          </a:xfrm>
          <a:prstGeom prst="roundRect">
            <a:avLst/>
          </a:prstGeom>
          <a:solidFill>
            <a:srgbClr val="7C7365"/>
          </a:solidFill>
          <a:ln>
            <a:solidFill>
              <a:srgbClr val="7C7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77F8F-843C-421B-BC7A-9DFFCAB9C4ED}"/>
              </a:ext>
            </a:extLst>
          </p:cNvPr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0F8A75-7629-417D-B470-061A0325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638470" cy="5886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B338E-117E-4241-A510-1AD6FF30101E}"/>
              </a:ext>
            </a:extLst>
          </p:cNvPr>
          <p:cNvSpPr/>
          <p:nvPr/>
        </p:nvSpPr>
        <p:spPr>
          <a:xfrm>
            <a:off x="5036146" y="52341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/>
              <a:t>제공 기능 설명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50508-5CE9-41BD-B188-537B99A992F4}"/>
              </a:ext>
            </a:extLst>
          </p:cNvPr>
          <p:cNvSpPr txBox="1"/>
          <p:nvPr/>
        </p:nvSpPr>
        <p:spPr>
          <a:xfrm>
            <a:off x="251520" y="1268760"/>
            <a:ext cx="243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 신청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3D3E16-DF5E-4C63-9F74-8078F0342F63}"/>
              </a:ext>
            </a:extLst>
          </p:cNvPr>
          <p:cNvSpPr/>
          <p:nvPr/>
        </p:nvSpPr>
        <p:spPr>
          <a:xfrm>
            <a:off x="522958" y="1614107"/>
            <a:ext cx="8386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 신청의 경우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 신청 금액을 입력 후 대출을 신청하면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회원가입시 등록한 계좌로 돈이 입금된다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 상환의 경우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상환할 금액은 입력 후 회원가입 할 때 등록한 계좌에서 잔액이 상환 금액만큼 감소 하지만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서버를 통해 계좌의 잔액을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 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계좌에서 입력한 상환금만큼 계좌에서 빠져나가며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계좌의 잔액보다 상환 금액이 많을 시 실행 되지않는다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A3A01AF-5BEF-4BD0-A48D-7531251B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32232"/>
            <a:ext cx="3211852" cy="358975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C4DC9A-733D-4397-8939-B4EB3222E3C2}"/>
              </a:ext>
            </a:extLst>
          </p:cNvPr>
          <p:cNvSpPr/>
          <p:nvPr/>
        </p:nvSpPr>
        <p:spPr>
          <a:xfrm>
            <a:off x="1187624" y="4797152"/>
            <a:ext cx="2304256" cy="33853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A956338-E29B-4FA6-8DAE-F7EFE0856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00" y="2540808"/>
            <a:ext cx="4294414" cy="358975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693F87D-684C-48B3-8709-5B945CBB0FF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491880" y="4221088"/>
            <a:ext cx="1224136" cy="74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6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1196</Words>
  <Application>Microsoft Office PowerPoint</Application>
  <PresentationFormat>화면 슬라이드 쇼(4:3)</PresentationFormat>
  <Paragraphs>196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210 맨발의청춘 B</vt:lpstr>
      <vt:lpstr>HY헤드라인M</vt:lpstr>
      <vt:lpstr>KoPub돋움체 Light</vt:lpstr>
      <vt:lpstr>나눔바른고딕</vt:lpstr>
      <vt:lpstr>돋움체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bong suyeon</cp:lastModifiedBy>
  <cp:revision>55</cp:revision>
  <dcterms:created xsi:type="dcterms:W3CDTF">2011-06-07T05:13:23Z</dcterms:created>
  <dcterms:modified xsi:type="dcterms:W3CDTF">2020-01-15T04:09:46Z</dcterms:modified>
</cp:coreProperties>
</file>