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55" r:id="rId2"/>
    <p:sldId id="347" r:id="rId3"/>
    <p:sldId id="356" r:id="rId4"/>
    <p:sldId id="357" r:id="rId5"/>
    <p:sldId id="358" r:id="rId6"/>
    <p:sldId id="360" r:id="rId7"/>
    <p:sldId id="361" r:id="rId8"/>
    <p:sldId id="363" r:id="rId9"/>
    <p:sldId id="364" r:id="rId10"/>
    <p:sldId id="369" r:id="rId11"/>
    <p:sldId id="365" r:id="rId12"/>
    <p:sldId id="366" r:id="rId13"/>
    <p:sldId id="367" r:id="rId14"/>
    <p:sldId id="368" r:id="rId15"/>
  </p:sldIdLst>
  <p:sldSz cx="6858000" cy="9906000" type="A4"/>
  <p:notesSz cx="6669088" cy="9928225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HY울릉도L" pitchFamily="18" charset="-127"/>
        <a:ea typeface="HY울릉도L" pitchFamily="18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HY울릉도L" pitchFamily="18" charset="-127"/>
        <a:ea typeface="HY울릉도L" pitchFamily="18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HY울릉도L" pitchFamily="18" charset="-127"/>
        <a:ea typeface="HY울릉도L" pitchFamily="18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HY울릉도L" pitchFamily="18" charset="-127"/>
        <a:ea typeface="HY울릉도L" pitchFamily="18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HY울릉도L" pitchFamily="18" charset="-127"/>
        <a:ea typeface="HY울릉도L" pitchFamily="18" charset="-127"/>
        <a:cs typeface="+mn-cs"/>
      </a:defRPr>
    </a:lvl5pPr>
    <a:lvl6pPr marL="2286000" algn="l" defTabSz="914400" rtl="0" eaLnBrk="1" latinLnBrk="1" hangingPunct="1">
      <a:defRPr kumimoji="1" sz="800" kern="1200">
        <a:solidFill>
          <a:schemeClr val="tx1"/>
        </a:solidFill>
        <a:latin typeface="HY울릉도L" pitchFamily="18" charset="-127"/>
        <a:ea typeface="HY울릉도L" pitchFamily="18" charset="-127"/>
        <a:cs typeface="+mn-cs"/>
      </a:defRPr>
    </a:lvl6pPr>
    <a:lvl7pPr marL="2743200" algn="l" defTabSz="914400" rtl="0" eaLnBrk="1" latinLnBrk="1" hangingPunct="1">
      <a:defRPr kumimoji="1" sz="800" kern="1200">
        <a:solidFill>
          <a:schemeClr val="tx1"/>
        </a:solidFill>
        <a:latin typeface="HY울릉도L" pitchFamily="18" charset="-127"/>
        <a:ea typeface="HY울릉도L" pitchFamily="18" charset="-127"/>
        <a:cs typeface="+mn-cs"/>
      </a:defRPr>
    </a:lvl7pPr>
    <a:lvl8pPr marL="3200400" algn="l" defTabSz="914400" rtl="0" eaLnBrk="1" latinLnBrk="1" hangingPunct="1">
      <a:defRPr kumimoji="1" sz="800" kern="1200">
        <a:solidFill>
          <a:schemeClr val="tx1"/>
        </a:solidFill>
        <a:latin typeface="HY울릉도L" pitchFamily="18" charset="-127"/>
        <a:ea typeface="HY울릉도L" pitchFamily="18" charset="-127"/>
        <a:cs typeface="+mn-cs"/>
      </a:defRPr>
    </a:lvl8pPr>
    <a:lvl9pPr marL="3657600" algn="l" defTabSz="914400" rtl="0" eaLnBrk="1" latinLnBrk="1" hangingPunct="1">
      <a:defRPr kumimoji="1" sz="800" kern="1200">
        <a:solidFill>
          <a:schemeClr val="tx1"/>
        </a:solidFill>
        <a:latin typeface="HY울릉도L" pitchFamily="18" charset="-127"/>
        <a:ea typeface="HY울릉도L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0033CC"/>
    <a:srgbClr val="FFFF66"/>
    <a:srgbClr val="FF0000"/>
    <a:srgbClr val="99FF66"/>
    <a:srgbClr val="008000"/>
    <a:srgbClr val="CCCCFF"/>
    <a:srgbClr val="FF996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85" autoAdjust="0"/>
    <p:restoredTop sz="94032" autoAdjust="0"/>
  </p:normalViewPr>
  <p:slideViewPr>
    <p:cSldViewPr>
      <p:cViewPr>
        <p:scale>
          <a:sx n="75" d="100"/>
          <a:sy n="75" d="100"/>
        </p:scale>
        <p:origin x="2568" y="43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31338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D6B3AC48-8713-40C8-81FE-23ADCDBB2DF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393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09T07:02:19.5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46288" y="744538"/>
            <a:ext cx="25765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31338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DE49846C-EB45-41C0-8537-B943695D556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68943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9AAD3C-821B-4033-B23D-0BBAF10F31CE}" type="slidenum">
              <a:rPr lang="en-US" altLang="ko-KR" smtClean="0"/>
              <a:pPr/>
              <a:t>2</a:t>
            </a:fld>
            <a:endParaRPr lang="en-US" altLang="ko-KR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46288" y="744538"/>
            <a:ext cx="2578100" cy="3724275"/>
          </a:xfrm>
          <a:solidFill>
            <a:srgbClr val="FFFFFF"/>
          </a:solidFill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6463"/>
            <a:ext cx="4891088" cy="44672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7328609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9AAD3C-821B-4033-B23D-0BBAF10F31CE}" type="slidenum">
              <a:rPr lang="en-US" altLang="ko-KR" smtClean="0"/>
              <a:pPr/>
              <a:t>11</a:t>
            </a:fld>
            <a:endParaRPr lang="en-US" altLang="ko-KR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46288" y="744538"/>
            <a:ext cx="2578100" cy="3724275"/>
          </a:xfrm>
          <a:solidFill>
            <a:srgbClr val="FFFFFF"/>
          </a:solidFill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6463"/>
            <a:ext cx="4891088" cy="44672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726969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9AAD3C-821B-4033-B23D-0BBAF10F31CE}" type="slidenum">
              <a:rPr lang="en-US" altLang="ko-KR" smtClean="0"/>
              <a:pPr/>
              <a:t>12</a:t>
            </a:fld>
            <a:endParaRPr lang="en-US" altLang="ko-KR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46288" y="744538"/>
            <a:ext cx="2578100" cy="3724275"/>
          </a:xfrm>
          <a:solidFill>
            <a:srgbClr val="FFFFFF"/>
          </a:solidFill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6463"/>
            <a:ext cx="4891088" cy="44672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7269690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9AAD3C-821B-4033-B23D-0BBAF10F31CE}" type="slidenum">
              <a:rPr lang="en-US" altLang="ko-KR" smtClean="0"/>
              <a:pPr/>
              <a:t>13</a:t>
            </a:fld>
            <a:endParaRPr lang="en-US" altLang="ko-KR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46288" y="744538"/>
            <a:ext cx="2578100" cy="3724275"/>
          </a:xfrm>
          <a:solidFill>
            <a:srgbClr val="FFFFFF"/>
          </a:solidFill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6463"/>
            <a:ext cx="4891088" cy="44672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7269690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9AAD3C-821B-4033-B23D-0BBAF10F31CE}" type="slidenum">
              <a:rPr lang="en-US" altLang="ko-KR" smtClean="0"/>
              <a:pPr/>
              <a:t>14</a:t>
            </a:fld>
            <a:endParaRPr lang="en-US" altLang="ko-KR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46288" y="744538"/>
            <a:ext cx="2578100" cy="3724275"/>
          </a:xfrm>
          <a:solidFill>
            <a:srgbClr val="FFFFFF"/>
          </a:solidFill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6463"/>
            <a:ext cx="4891088" cy="44672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726969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9AAD3C-821B-4033-B23D-0BBAF10F31CE}" type="slidenum">
              <a:rPr lang="en-US" altLang="ko-KR" smtClean="0"/>
              <a:pPr/>
              <a:t>3</a:t>
            </a:fld>
            <a:endParaRPr lang="en-US" altLang="ko-KR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46288" y="744538"/>
            <a:ext cx="2578100" cy="3724275"/>
          </a:xfrm>
          <a:solidFill>
            <a:srgbClr val="FFFFFF"/>
          </a:solidFill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6463"/>
            <a:ext cx="4891088" cy="44672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527858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9AAD3C-821B-4033-B23D-0BBAF10F31CE}" type="slidenum">
              <a:rPr lang="en-US" altLang="ko-KR" smtClean="0"/>
              <a:pPr/>
              <a:t>4</a:t>
            </a:fld>
            <a:endParaRPr lang="en-US" altLang="ko-KR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46288" y="744538"/>
            <a:ext cx="2578100" cy="3724275"/>
          </a:xfrm>
          <a:solidFill>
            <a:srgbClr val="FFFFFF"/>
          </a:solidFill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6463"/>
            <a:ext cx="4891088" cy="44672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75070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9AAD3C-821B-4033-B23D-0BBAF10F31CE}" type="slidenum">
              <a:rPr lang="en-US" altLang="ko-KR" smtClean="0"/>
              <a:pPr/>
              <a:t>5</a:t>
            </a:fld>
            <a:endParaRPr lang="en-US" altLang="ko-KR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46288" y="744538"/>
            <a:ext cx="2578100" cy="3724275"/>
          </a:xfrm>
          <a:solidFill>
            <a:srgbClr val="FFFFFF"/>
          </a:solidFill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6463"/>
            <a:ext cx="4891088" cy="44672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656973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9AAD3C-821B-4033-B23D-0BBAF10F31CE}" type="slidenum">
              <a:rPr lang="en-US" altLang="ko-KR" smtClean="0"/>
              <a:pPr/>
              <a:t>6</a:t>
            </a:fld>
            <a:endParaRPr lang="en-US" altLang="ko-KR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46288" y="744538"/>
            <a:ext cx="2578100" cy="3724275"/>
          </a:xfrm>
          <a:solidFill>
            <a:srgbClr val="FFFFFF"/>
          </a:solidFill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6463"/>
            <a:ext cx="4891088" cy="44672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748515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9AAD3C-821B-4033-B23D-0BBAF10F31CE}" type="slidenum">
              <a:rPr lang="en-US" altLang="ko-KR" smtClean="0"/>
              <a:pPr/>
              <a:t>7</a:t>
            </a:fld>
            <a:endParaRPr lang="en-US" altLang="ko-KR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46288" y="744538"/>
            <a:ext cx="2578100" cy="3724275"/>
          </a:xfrm>
          <a:solidFill>
            <a:srgbClr val="FFFFFF"/>
          </a:solidFill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6463"/>
            <a:ext cx="4891088" cy="44672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539238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9AAD3C-821B-4033-B23D-0BBAF10F31CE}" type="slidenum">
              <a:rPr lang="en-US" altLang="ko-KR" smtClean="0"/>
              <a:pPr/>
              <a:t>8</a:t>
            </a:fld>
            <a:endParaRPr lang="en-US" altLang="ko-KR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46288" y="744538"/>
            <a:ext cx="2578100" cy="3724275"/>
          </a:xfrm>
          <a:solidFill>
            <a:srgbClr val="FFFFFF"/>
          </a:solidFill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6463"/>
            <a:ext cx="4891088" cy="44672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726969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9AAD3C-821B-4033-B23D-0BBAF10F31CE}" type="slidenum">
              <a:rPr lang="en-US" altLang="ko-KR" smtClean="0"/>
              <a:pPr/>
              <a:t>9</a:t>
            </a:fld>
            <a:endParaRPr lang="en-US" altLang="ko-KR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46288" y="744538"/>
            <a:ext cx="2578100" cy="3724275"/>
          </a:xfrm>
          <a:solidFill>
            <a:srgbClr val="FFFFFF"/>
          </a:solidFill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6463"/>
            <a:ext cx="4891088" cy="44672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32795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9AAD3C-821B-4033-B23D-0BBAF10F31CE}" type="slidenum">
              <a:rPr lang="en-US" altLang="ko-KR" smtClean="0"/>
              <a:pPr/>
              <a:t>10</a:t>
            </a:fld>
            <a:endParaRPr lang="en-US" altLang="ko-KR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46288" y="744538"/>
            <a:ext cx="2578100" cy="3724275"/>
          </a:xfrm>
          <a:solidFill>
            <a:srgbClr val="FFFFFF"/>
          </a:solidFill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6463"/>
            <a:ext cx="4891088" cy="44672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872150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3076575"/>
            <a:ext cx="5829300" cy="212407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2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2311400"/>
            <a:ext cx="6172200" cy="65373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96875"/>
            <a:ext cx="1543050" cy="845185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96875"/>
            <a:ext cx="4476750" cy="8451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0" y="2311400"/>
            <a:ext cx="6172200" cy="6537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338" y="6365875"/>
            <a:ext cx="5829300" cy="196691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338" y="4198938"/>
            <a:ext cx="5829300" cy="21669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311400"/>
            <a:ext cx="3009900" cy="65373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505200" y="2311400"/>
            <a:ext cx="3009900" cy="65373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217738"/>
            <a:ext cx="3030538" cy="9239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3141663"/>
            <a:ext cx="3030538" cy="57070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4563" y="2217738"/>
            <a:ext cx="3030537" cy="9239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4563" y="3141663"/>
            <a:ext cx="3030537" cy="57070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3700"/>
            <a:ext cx="2255838" cy="16795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8" y="393700"/>
            <a:ext cx="3833812" cy="84550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2073275"/>
            <a:ext cx="2255838" cy="6775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613" y="6934200"/>
            <a:ext cx="4114800" cy="8191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613" y="885825"/>
            <a:ext cx="4114800" cy="594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613" y="7753350"/>
            <a:ext cx="4114800" cy="11620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908050"/>
            <a:ext cx="6858000" cy="247650"/>
          </a:xfrm>
          <a:prstGeom prst="rect">
            <a:avLst/>
          </a:prstGeom>
          <a:gradFill rotWithShape="1">
            <a:gsLst>
              <a:gs pos="0">
                <a:srgbClr val="3366FF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44624" y="435546"/>
            <a:ext cx="486543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Advanced Programming Design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jpeg"/><Relationship Id="rId7" Type="http://schemas.openxmlformats.org/officeDocument/2006/relationships/customXml" Target="../ink/ink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88640" y="3008784"/>
            <a:ext cx="6480720" cy="1156345"/>
          </a:xfrm>
        </p:spPr>
        <p:txBody>
          <a:bodyPr/>
          <a:lstStyle/>
          <a:p>
            <a:r>
              <a:rPr lang="en-US" altLang="ko-KR" sz="2800" b="1" dirty="0">
                <a:latin typeface="맑은 고딕" pitchFamily="50" charset="-127"/>
                <a:ea typeface="맑은 고딕" pitchFamily="50" charset="-127"/>
              </a:rPr>
              <a:t>   MFC 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프로젝트</a:t>
            </a:r>
            <a:r>
              <a:rPr lang="en-US" altLang="ko-KR" sz="2800" b="1" dirty="0">
                <a:latin typeface="맑은 고딕" pitchFamily="50" charset="-127"/>
                <a:ea typeface="맑은 고딕" pitchFamily="50" charset="-127"/>
              </a:rPr>
              <a:t>  UI 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정의서</a:t>
            </a:r>
            <a:r>
              <a:rPr lang="en-US" altLang="ko-KR" sz="28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ver.01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052736" y="4592961"/>
            <a:ext cx="4800600" cy="792087"/>
          </a:xfrm>
        </p:spPr>
        <p:txBody>
          <a:bodyPr/>
          <a:lstStyle/>
          <a:p>
            <a:r>
              <a:rPr lang="ko-KR" altLang="en-US" sz="1800" b="1" dirty="0"/>
              <a:t>은행 전산 시스템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1052736" y="3656856"/>
            <a:ext cx="5805264" cy="14401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897659"/>
              </p:ext>
            </p:extLst>
          </p:nvPr>
        </p:nvGraphicFramePr>
        <p:xfrm>
          <a:off x="260648" y="6753200"/>
          <a:ext cx="6408711" cy="30243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4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8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  <a:r>
                        <a:rPr lang="en-US" altLang="ko-KR" sz="1200" baseline="0" dirty="0">
                          <a:latin typeface="맑은 고딕" pitchFamily="50" charset="-127"/>
                          <a:ea typeface="맑은 고딕" pitchFamily="50" charset="-127"/>
                        </a:rPr>
                        <a:t> history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Update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부제목 4"/>
          <p:cNvSpPr txBox="1">
            <a:spLocks/>
          </p:cNvSpPr>
          <p:nvPr/>
        </p:nvSpPr>
        <p:spPr>
          <a:xfrm>
            <a:off x="2195612" y="3800872"/>
            <a:ext cx="4401740" cy="576064"/>
          </a:xfrm>
          <a:prstGeom prst="rect">
            <a:avLst/>
          </a:prstGeom>
        </p:spPr>
        <p:txBody>
          <a:bodyPr/>
          <a:lstStyle>
            <a:lvl1pPr marL="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r"/>
            <a:r>
              <a:rPr lang="en-US" altLang="ko-KR" sz="1300" b="1" dirty="0"/>
              <a:t>	</a:t>
            </a:r>
            <a:r>
              <a:rPr lang="ko-KR" altLang="en-US" sz="1300" b="1" dirty="0"/>
              <a:t>작성 </a:t>
            </a:r>
            <a:r>
              <a:rPr lang="en-US" altLang="ko-KR" sz="1300" b="1" dirty="0"/>
              <a:t>: 4</a:t>
            </a:r>
            <a:r>
              <a:rPr lang="ko-KR" altLang="en-US" sz="1300" b="1" dirty="0"/>
              <a:t>조 </a:t>
            </a:r>
            <a:r>
              <a:rPr lang="ko-KR" altLang="en-US" sz="1300" dirty="0"/>
              <a:t>김동익</a:t>
            </a:r>
            <a:r>
              <a:rPr lang="en-US" altLang="ko-KR" sz="1300" dirty="0"/>
              <a:t>, </a:t>
            </a:r>
            <a:r>
              <a:rPr lang="ko-KR" altLang="en-US" sz="1300" dirty="0"/>
              <a:t>봉수현</a:t>
            </a:r>
            <a:r>
              <a:rPr lang="en-US" altLang="ko-KR" sz="1300" dirty="0"/>
              <a:t>, </a:t>
            </a:r>
            <a:r>
              <a:rPr lang="ko-KR" altLang="en-US" sz="1300" dirty="0"/>
              <a:t>이세영</a:t>
            </a:r>
            <a:r>
              <a:rPr lang="en-US" altLang="ko-KR" sz="1300" dirty="0"/>
              <a:t>, </a:t>
            </a:r>
            <a:r>
              <a:rPr lang="ko-KR" altLang="en-US" sz="1300" dirty="0"/>
              <a:t>이주형</a:t>
            </a:r>
            <a:endParaRPr lang="en-US" altLang="ko-KR" sz="1300" b="1" dirty="0"/>
          </a:p>
          <a:p>
            <a:pPr algn="r"/>
            <a:r>
              <a:rPr lang="en-US" altLang="ko-KR" sz="1300" b="1" dirty="0"/>
              <a:t>	</a:t>
            </a:r>
            <a:r>
              <a:rPr lang="ko-KR" altLang="en-US" sz="1300" b="1" dirty="0"/>
              <a:t>최종 수정일 </a:t>
            </a:r>
            <a:r>
              <a:rPr lang="en-US" altLang="ko-KR" sz="1300" b="1" dirty="0"/>
              <a:t>: 2020.01.09</a:t>
            </a:r>
            <a:endParaRPr lang="ko-KR" alt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4186649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966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722726"/>
              </p:ext>
            </p:extLst>
          </p:nvPr>
        </p:nvGraphicFramePr>
        <p:xfrm>
          <a:off x="152400" y="1212777"/>
          <a:ext cx="6553200" cy="8583307"/>
        </p:xfrm>
        <a:graphic>
          <a:graphicData uri="http://schemas.openxmlformats.org/drawingml/2006/table">
            <a:tbl>
              <a:tblPr/>
              <a:tblGrid>
                <a:gridCol w="534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1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225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827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L" pitchFamily="18" charset="-127"/>
                        <a:ea typeface="HY울릉도L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2020.01.09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7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구성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loan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Client_loan</a:t>
                      </a: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8791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49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87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기능설명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대출 신청을 하는 고객들은 필수 동의에 체크박스를 통하여 확인 받은 후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대출 신청이 가능하다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대출 금액은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300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만원이 최대로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보다 큰 금액을 원하면 대출이 불가능하다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대출 상환을 하는 고객들은 현재 대출금 현황을 확인할 수 있다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또한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상환할 금액을 입력하여 대출금을 상환 할 수 있고 주계좌의 금액이 모자라면 대출금이 상환 불가능하다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136" name="Text Box 40"/>
          <p:cNvSpPr txBox="1">
            <a:spLocks noChangeArrowheads="1"/>
          </p:cNvSpPr>
          <p:nvPr/>
        </p:nvSpPr>
        <p:spPr bwMode="auto">
          <a:xfrm>
            <a:off x="2974975" y="228600"/>
            <a:ext cx="369438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r">
              <a:buFont typeface="Wingdings" pitchFamily="2" charset="2"/>
              <a:buNone/>
            </a:pPr>
            <a:r>
              <a:rPr lang="en-US" altLang="ko-KR" sz="2800" b="1" dirty="0">
                <a:latin typeface="맑은 고딕" pitchFamily="50" charset="-127"/>
                <a:ea typeface="맑은 고딕" pitchFamily="50" charset="-127"/>
              </a:rPr>
              <a:t>UI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 기능 정의서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0" y="848544"/>
            <a:ext cx="6858000" cy="14401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32" name="Text Box 288"/>
          <p:cNvSpPr txBox="1">
            <a:spLocks noChangeArrowheads="1"/>
          </p:cNvSpPr>
          <p:nvPr/>
        </p:nvSpPr>
        <p:spPr bwMode="auto">
          <a:xfrm>
            <a:off x="236538" y="2665636"/>
            <a:ext cx="62071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700">
                <a:solidFill>
                  <a:schemeClr val="bg1"/>
                </a:solidFill>
              </a:rPr>
              <a:t>설비마스터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7186EEA-E1C5-4A7D-8C99-9324FCB76B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093" t="14074" r="66094" b="67462"/>
          <a:stretch/>
        </p:blipFill>
        <p:spPr>
          <a:xfrm>
            <a:off x="4509120" y="2506081"/>
            <a:ext cx="1767914" cy="105050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45ABED5-9104-4AED-B637-2C8B4869D0B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04" t="14858" r="65896" b="67463"/>
          <a:stretch/>
        </p:blipFill>
        <p:spPr>
          <a:xfrm>
            <a:off x="4521676" y="3572939"/>
            <a:ext cx="1740061" cy="99087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C0E8732-3D06-4C08-9915-9162D076037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258" t="14042" r="66041" b="68201"/>
          <a:stretch/>
        </p:blipFill>
        <p:spPr>
          <a:xfrm>
            <a:off x="4539620" y="4958330"/>
            <a:ext cx="1722117" cy="990873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BFFB4E84-DC90-4B2D-85A6-CECA441F56D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6799" t="14732" r="49965" b="46687"/>
          <a:stretch/>
        </p:blipFill>
        <p:spPr>
          <a:xfrm>
            <a:off x="384861" y="3224808"/>
            <a:ext cx="3783024" cy="2376265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EC9C7D8-98E2-4A13-8714-CDD1CD124A6F}"/>
              </a:ext>
            </a:extLst>
          </p:cNvPr>
          <p:cNvCxnSpPr>
            <a:cxnSpLocks/>
            <a:endCxn id="14" idx="1"/>
          </p:cNvCxnSpPr>
          <p:nvPr/>
        </p:nvCxnSpPr>
        <p:spPr bwMode="auto">
          <a:xfrm flipV="1">
            <a:off x="3861048" y="3031332"/>
            <a:ext cx="648072" cy="115532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1E028F8-8214-4D18-9559-EBBDBAEB147D}"/>
              </a:ext>
            </a:extLst>
          </p:cNvPr>
          <p:cNvCxnSpPr>
            <a:cxnSpLocks/>
            <a:endCxn id="15" idx="1"/>
          </p:cNvCxnSpPr>
          <p:nvPr/>
        </p:nvCxnSpPr>
        <p:spPr bwMode="auto">
          <a:xfrm flipV="1">
            <a:off x="3861048" y="4068375"/>
            <a:ext cx="660628" cy="13463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F63C6E0-0AA8-4F1B-A435-C01DAF10629F}"/>
              </a:ext>
            </a:extLst>
          </p:cNvPr>
          <p:cNvCxnSpPr>
            <a:cxnSpLocks/>
            <a:endCxn id="16" idx="1"/>
          </p:cNvCxnSpPr>
          <p:nvPr/>
        </p:nvCxnSpPr>
        <p:spPr bwMode="auto">
          <a:xfrm>
            <a:off x="3789040" y="5273139"/>
            <a:ext cx="750580" cy="18062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9BAFC7E-EFA4-4C35-BBC0-F6C5E76F7080}"/>
              </a:ext>
            </a:extLst>
          </p:cNvPr>
          <p:cNvCxnSpPr>
            <a:cxnSpLocks/>
          </p:cNvCxnSpPr>
          <p:nvPr/>
        </p:nvCxnSpPr>
        <p:spPr bwMode="auto">
          <a:xfrm>
            <a:off x="3789040" y="5273139"/>
            <a:ext cx="732636" cy="119751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2DE2FA69-1263-41A0-AB5C-E72B105ED2D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7451" t="15188" r="65749" b="69402"/>
          <a:stretch/>
        </p:blipFill>
        <p:spPr>
          <a:xfrm>
            <a:off x="4542995" y="6044100"/>
            <a:ext cx="1718742" cy="85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006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966" name="Group 118"/>
          <p:cNvGraphicFramePr>
            <a:graphicFrameLocks noGrp="1"/>
          </p:cNvGraphicFramePr>
          <p:nvPr/>
        </p:nvGraphicFramePr>
        <p:xfrm>
          <a:off x="152400" y="1212777"/>
          <a:ext cx="6553200" cy="8583307"/>
        </p:xfrm>
        <a:graphic>
          <a:graphicData uri="http://schemas.openxmlformats.org/drawingml/2006/table">
            <a:tbl>
              <a:tblPr/>
              <a:tblGrid>
                <a:gridCol w="534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1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225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827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L" pitchFamily="18" charset="-127"/>
                        <a:ea typeface="HY울릉도L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2020.01.09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7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구성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Login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Server_Login</a:t>
                      </a: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8791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49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87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기능설명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서버 클라이언트가 프로그램을 실행하면 가장 먼저 </a:t>
                      </a: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Server_Login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화면이 출력되며 관리자의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와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Password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입력하여 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로그인을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진행 할 수 있다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서버안에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있는 데이터베이스에 관리자의 정보를 확인 한 뒤 일치하면 다음 화면으로 넘어가게 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된다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관리자는 회원 가입 할 필요 없이 하나의 아이디로만 사용하게  되어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버튼만 존재 한다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136" name="Text Box 40"/>
          <p:cNvSpPr txBox="1">
            <a:spLocks noChangeArrowheads="1"/>
          </p:cNvSpPr>
          <p:nvPr/>
        </p:nvSpPr>
        <p:spPr bwMode="auto">
          <a:xfrm>
            <a:off x="2974975" y="228600"/>
            <a:ext cx="369438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r">
              <a:buFont typeface="Wingdings" pitchFamily="2" charset="2"/>
              <a:buNone/>
            </a:pPr>
            <a:r>
              <a:rPr lang="en-US" altLang="ko-KR" sz="2800" b="1" dirty="0">
                <a:latin typeface="맑은 고딕" pitchFamily="50" charset="-127"/>
                <a:ea typeface="맑은 고딕" pitchFamily="50" charset="-127"/>
              </a:rPr>
              <a:t>UI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 기능 정의서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0" y="848544"/>
            <a:ext cx="6858000" cy="14401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32" name="Text Box 288"/>
          <p:cNvSpPr txBox="1">
            <a:spLocks noChangeArrowheads="1"/>
          </p:cNvSpPr>
          <p:nvPr/>
        </p:nvSpPr>
        <p:spPr bwMode="auto">
          <a:xfrm>
            <a:off x="236538" y="2665636"/>
            <a:ext cx="62071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700">
                <a:solidFill>
                  <a:schemeClr val="bg1"/>
                </a:solidFill>
              </a:rPr>
              <a:t>설비마스터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40768" y="3728864"/>
            <a:ext cx="43434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64864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966" name="Group 118"/>
          <p:cNvGraphicFramePr>
            <a:graphicFrameLocks noGrp="1"/>
          </p:cNvGraphicFramePr>
          <p:nvPr/>
        </p:nvGraphicFramePr>
        <p:xfrm>
          <a:off x="152400" y="1212777"/>
          <a:ext cx="6553200" cy="8583307"/>
        </p:xfrm>
        <a:graphic>
          <a:graphicData uri="http://schemas.openxmlformats.org/drawingml/2006/table">
            <a:tbl>
              <a:tblPr/>
              <a:tblGrid>
                <a:gridCol w="534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1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225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827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L" pitchFamily="18" charset="-127"/>
                        <a:ea typeface="HY울릉도L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2020.01.09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7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구성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Menu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Server_Menu</a:t>
                      </a: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8791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49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87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기능설명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서버에 관리자 계정으로 로그인하면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서버 메뉴가 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메인으로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보여진다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카테고리에는 이름 조회 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튼과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계좌 조회 버튼이 있고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 오른쪽에는 로그 창이 있다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 조회 버튼을 누르면 이름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검색할 수 있는 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대화창이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뜨고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계좌 조회 버튼을 누르면 계좌를 검색할 수 있는 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대화창이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뜬다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 창에는 클라이언트에서 수행한 작업이 시간 순으로 표시된다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136" name="Text Box 40"/>
          <p:cNvSpPr txBox="1">
            <a:spLocks noChangeArrowheads="1"/>
          </p:cNvSpPr>
          <p:nvPr/>
        </p:nvSpPr>
        <p:spPr bwMode="auto">
          <a:xfrm>
            <a:off x="2974975" y="228600"/>
            <a:ext cx="369438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r">
              <a:buFont typeface="Wingdings" pitchFamily="2" charset="2"/>
              <a:buNone/>
            </a:pPr>
            <a:r>
              <a:rPr lang="en-US" altLang="ko-KR" sz="2800" b="1" dirty="0">
                <a:latin typeface="맑은 고딕" pitchFamily="50" charset="-127"/>
                <a:ea typeface="맑은 고딕" pitchFamily="50" charset="-127"/>
              </a:rPr>
              <a:t>UI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 기능 정의서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0" y="848544"/>
            <a:ext cx="6858000" cy="14401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32" name="Text Box 288"/>
          <p:cNvSpPr txBox="1">
            <a:spLocks noChangeArrowheads="1"/>
          </p:cNvSpPr>
          <p:nvPr/>
        </p:nvSpPr>
        <p:spPr bwMode="auto">
          <a:xfrm>
            <a:off x="236538" y="2665636"/>
            <a:ext cx="62071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700">
                <a:solidFill>
                  <a:schemeClr val="bg1"/>
                </a:solidFill>
              </a:rPr>
              <a:t>설비마스터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78B9B10-E42C-4533-B5EC-7134BDA261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752" y="3152800"/>
            <a:ext cx="4347809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65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966" name="Group 118"/>
          <p:cNvGraphicFramePr>
            <a:graphicFrameLocks noGrp="1"/>
          </p:cNvGraphicFramePr>
          <p:nvPr/>
        </p:nvGraphicFramePr>
        <p:xfrm>
          <a:off x="152400" y="1212777"/>
          <a:ext cx="6553200" cy="8583307"/>
        </p:xfrm>
        <a:graphic>
          <a:graphicData uri="http://schemas.openxmlformats.org/drawingml/2006/table">
            <a:tbl>
              <a:tblPr/>
              <a:tblGrid>
                <a:gridCol w="534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1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225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827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L" pitchFamily="18" charset="-127"/>
                        <a:ea typeface="HY울릉도L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2020.01.09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7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구성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NameSearch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Server_NameSearch</a:t>
                      </a: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8791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49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87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기능설명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Edit control(</a:t>
                      </a: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Edit_Name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만든 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이름란에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원하는 사람의 이름을 넣어서 검색 버튼 클릭을 하게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되면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 List control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edit control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입력된 이름과 일치하는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내용을 넣어서 띄어 주게 된다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 Control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은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report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형태로 하여 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한줄에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이름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회원아이디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계좌 번호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잔액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계좌 형태 등을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띄워 주게 된다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136" name="Text Box 40"/>
          <p:cNvSpPr txBox="1">
            <a:spLocks noChangeArrowheads="1"/>
          </p:cNvSpPr>
          <p:nvPr/>
        </p:nvSpPr>
        <p:spPr bwMode="auto">
          <a:xfrm>
            <a:off x="2974975" y="228600"/>
            <a:ext cx="369438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r">
              <a:buFont typeface="Wingdings" pitchFamily="2" charset="2"/>
              <a:buNone/>
            </a:pPr>
            <a:r>
              <a:rPr lang="en-US" altLang="ko-KR" sz="2800" b="1" dirty="0">
                <a:latin typeface="맑은 고딕" pitchFamily="50" charset="-127"/>
                <a:ea typeface="맑은 고딕" pitchFamily="50" charset="-127"/>
              </a:rPr>
              <a:t>UI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 기능 정의서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0" y="848544"/>
            <a:ext cx="6858000" cy="14401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32" name="Text Box 288"/>
          <p:cNvSpPr txBox="1">
            <a:spLocks noChangeArrowheads="1"/>
          </p:cNvSpPr>
          <p:nvPr/>
        </p:nvSpPr>
        <p:spPr bwMode="auto">
          <a:xfrm>
            <a:off x="236538" y="2665636"/>
            <a:ext cx="62071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700">
                <a:solidFill>
                  <a:schemeClr val="bg1"/>
                </a:solidFill>
              </a:rPr>
              <a:t>설비마스터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9321" y="2936776"/>
            <a:ext cx="5133975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79026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966" name="Group 118"/>
          <p:cNvGraphicFramePr>
            <a:graphicFrameLocks noGrp="1"/>
          </p:cNvGraphicFramePr>
          <p:nvPr/>
        </p:nvGraphicFramePr>
        <p:xfrm>
          <a:off x="152400" y="1212777"/>
          <a:ext cx="6553200" cy="8583307"/>
        </p:xfrm>
        <a:graphic>
          <a:graphicData uri="http://schemas.openxmlformats.org/drawingml/2006/table">
            <a:tbl>
              <a:tblPr/>
              <a:tblGrid>
                <a:gridCol w="534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1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225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827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L" pitchFamily="18" charset="-127"/>
                        <a:ea typeface="HY울릉도L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2020.01.09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7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구성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NumberSearch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Server_NumberSearch</a:t>
                      </a: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8791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49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87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기능설명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Edit control(</a:t>
                      </a: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Edit_Number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만든 계좌 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번호란에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원하는 사람의 이름을 넣어서 검색 버튼 클릭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하게되면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 List control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edit control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입력된 계좌번호와 일치하는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내용을 넣어서 띄어 주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 된다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 Control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은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report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형태로 하여 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한줄에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이름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회원아이디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계좌 번호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잔액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계좌 형태 등을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띄워 주게 된다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136" name="Text Box 40"/>
          <p:cNvSpPr txBox="1">
            <a:spLocks noChangeArrowheads="1"/>
          </p:cNvSpPr>
          <p:nvPr/>
        </p:nvSpPr>
        <p:spPr bwMode="auto">
          <a:xfrm>
            <a:off x="2974975" y="228600"/>
            <a:ext cx="369438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r">
              <a:buFont typeface="Wingdings" pitchFamily="2" charset="2"/>
              <a:buNone/>
            </a:pPr>
            <a:r>
              <a:rPr lang="en-US" altLang="ko-KR" sz="2800" b="1" dirty="0">
                <a:latin typeface="맑은 고딕" pitchFamily="50" charset="-127"/>
                <a:ea typeface="맑은 고딕" pitchFamily="50" charset="-127"/>
              </a:rPr>
              <a:t>UI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 기능 정의서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0" y="848544"/>
            <a:ext cx="6858000" cy="14401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32" name="Text Box 288"/>
          <p:cNvSpPr txBox="1">
            <a:spLocks noChangeArrowheads="1"/>
          </p:cNvSpPr>
          <p:nvPr/>
        </p:nvSpPr>
        <p:spPr bwMode="auto">
          <a:xfrm>
            <a:off x="236538" y="2665636"/>
            <a:ext cx="62071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700">
                <a:solidFill>
                  <a:schemeClr val="bg1"/>
                </a:solidFill>
              </a:rPr>
              <a:t>설비마스터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8720" y="2936776"/>
            <a:ext cx="5133975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03897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966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562143"/>
              </p:ext>
            </p:extLst>
          </p:nvPr>
        </p:nvGraphicFramePr>
        <p:xfrm>
          <a:off x="152400" y="1212777"/>
          <a:ext cx="6553200" cy="8583307"/>
        </p:xfrm>
        <a:graphic>
          <a:graphicData uri="http://schemas.openxmlformats.org/drawingml/2006/table">
            <a:tbl>
              <a:tblPr/>
              <a:tblGrid>
                <a:gridCol w="534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1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225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827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L" pitchFamily="18" charset="-127"/>
                        <a:ea typeface="HY울릉도L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2020.01.09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7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구성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Login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Client_Login</a:t>
                      </a: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8791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49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87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기능설명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 클라이언트가 프로그램을 실행하면 가장 먼저 </a:t>
                      </a: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Client_Login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화면이 출력되며 고객은 자신의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와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Password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입력하여 로그인을 진행 할 수 있다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버튼을 클릭하면 은행서버로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와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Password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 전송되며 서버안에 있는 데이터베이스에 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회원정보를 확인 한 뒤 일치하면 다음 화면으로 넘어가게 된다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  <a:p>
                      <a:pPr marL="457200" marR="0" lvl="0" indent="-457200" algn="l" defTabSz="649288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 버튼을 클릭하게 되면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“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 : </a:t>
                      </a:r>
                      <a:r>
                        <a:rPr kumimoji="1" lang="en-US" altLang="ko-KR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Client_AddMember</a:t>
                      </a:r>
                      <a:r>
                        <a:rPr kumimoji="1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” </a:t>
                      </a: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</a:t>
                      </a:r>
                      <a:r>
                        <a:rPr kumimoji="1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화면이 넘어가게 된다</a:t>
                      </a:r>
                      <a:r>
                        <a:rPr kumimoji="1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136" name="Text Box 40"/>
          <p:cNvSpPr txBox="1">
            <a:spLocks noChangeArrowheads="1"/>
          </p:cNvSpPr>
          <p:nvPr/>
        </p:nvSpPr>
        <p:spPr bwMode="auto">
          <a:xfrm>
            <a:off x="2974975" y="228600"/>
            <a:ext cx="369438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r">
              <a:buFont typeface="Wingdings" pitchFamily="2" charset="2"/>
              <a:buNone/>
            </a:pPr>
            <a:r>
              <a:rPr lang="en-US" altLang="ko-KR" sz="2800" b="1" dirty="0">
                <a:latin typeface="맑은 고딕" pitchFamily="50" charset="-127"/>
                <a:ea typeface="맑은 고딕" pitchFamily="50" charset="-127"/>
              </a:rPr>
              <a:t>UI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 기능 정의서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0" y="848544"/>
            <a:ext cx="6858000" cy="14401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32" name="Text Box 288"/>
          <p:cNvSpPr txBox="1">
            <a:spLocks noChangeArrowheads="1"/>
          </p:cNvSpPr>
          <p:nvPr/>
        </p:nvSpPr>
        <p:spPr bwMode="auto">
          <a:xfrm>
            <a:off x="236538" y="2665636"/>
            <a:ext cx="62071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700">
                <a:solidFill>
                  <a:schemeClr val="bg1"/>
                </a:solidFill>
              </a:rPr>
              <a:t>설비마스터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EC2D00C7-5906-41E4-AB00-FB7A3711B2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539" y="3584848"/>
            <a:ext cx="4292922" cy="234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873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966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969814"/>
              </p:ext>
            </p:extLst>
          </p:nvPr>
        </p:nvGraphicFramePr>
        <p:xfrm>
          <a:off x="152400" y="1212777"/>
          <a:ext cx="6553200" cy="8583307"/>
        </p:xfrm>
        <a:graphic>
          <a:graphicData uri="http://schemas.openxmlformats.org/drawingml/2006/table">
            <a:tbl>
              <a:tblPr/>
              <a:tblGrid>
                <a:gridCol w="534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1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225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827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L" pitchFamily="18" charset="-127"/>
                        <a:ea typeface="HY울릉도L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2020.01.09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7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구성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AddMember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Client_AddMember</a:t>
                      </a: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8791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49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87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기능설명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클라이언트가 회원이 없을 경우 회원가입 창을 통하여 회원을 가입할 수 있다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 ,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확인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계좌번호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휴대폰번호를 입력 받으며 회원을 관리하는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데이터베이스에서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기본키로 사용하기 때문에 중복 확인을 통하여 중복된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 생성되는 것을 방지한다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 버튼을 클릭하면 서버에 있는 데이터베이스에 정보가 저장된다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136" name="Text Box 40"/>
          <p:cNvSpPr txBox="1">
            <a:spLocks noChangeArrowheads="1"/>
          </p:cNvSpPr>
          <p:nvPr/>
        </p:nvSpPr>
        <p:spPr bwMode="auto">
          <a:xfrm>
            <a:off x="2974975" y="228600"/>
            <a:ext cx="369438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r">
              <a:buFont typeface="Wingdings" pitchFamily="2" charset="2"/>
              <a:buNone/>
            </a:pPr>
            <a:r>
              <a:rPr lang="en-US" altLang="ko-KR" sz="2800" b="1" dirty="0">
                <a:latin typeface="맑은 고딕" pitchFamily="50" charset="-127"/>
                <a:ea typeface="맑은 고딕" pitchFamily="50" charset="-127"/>
              </a:rPr>
              <a:t>UI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 기능 정의서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0" y="848544"/>
            <a:ext cx="6858000" cy="14401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32" name="Text Box 288"/>
          <p:cNvSpPr txBox="1">
            <a:spLocks noChangeArrowheads="1"/>
          </p:cNvSpPr>
          <p:nvPr/>
        </p:nvSpPr>
        <p:spPr bwMode="auto">
          <a:xfrm>
            <a:off x="236538" y="2665636"/>
            <a:ext cx="62071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700">
                <a:solidFill>
                  <a:schemeClr val="bg1"/>
                </a:solidFill>
              </a:rPr>
              <a:t>설비마스터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91B219B8-6619-4E6E-9222-623BA87FD9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577" y="3224808"/>
            <a:ext cx="4442845" cy="299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008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966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598919"/>
              </p:ext>
            </p:extLst>
          </p:nvPr>
        </p:nvGraphicFramePr>
        <p:xfrm>
          <a:off x="152400" y="1212777"/>
          <a:ext cx="6553200" cy="8583307"/>
        </p:xfrm>
        <a:graphic>
          <a:graphicData uri="http://schemas.openxmlformats.org/drawingml/2006/table">
            <a:tbl>
              <a:tblPr/>
              <a:tblGrid>
                <a:gridCol w="534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1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225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827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L" pitchFamily="18" charset="-127"/>
                        <a:ea typeface="HY울릉도L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2020.01.09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7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구성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Menu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Client_Menu</a:t>
                      </a: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8791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49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87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기능설명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로그인이 완료되면 </a:t>
                      </a: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Client_Menu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 실행되며 계좌 조회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계좌 이체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예금 신청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적금 신청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대출 신청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상환의 버튼이 있다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맨아래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로그아웃 버튼을 통하여 다른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재접속이 가능하도록 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구성하였으며 되면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“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 : </a:t>
                      </a:r>
                      <a:r>
                        <a:rPr kumimoji="1" lang="en-US" altLang="ko-KR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Client_Login</a:t>
                      </a:r>
                      <a:r>
                        <a:rPr kumimoji="1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”</a:t>
                      </a: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으로 돌아가게 된다</a:t>
                      </a:r>
                      <a:r>
                        <a:rPr kumimoji="1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계좌 조회 버튼을 클릭하면 </a:t>
                      </a:r>
                      <a:endParaRPr kumimoji="1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되면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“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 : </a:t>
                      </a:r>
                      <a:r>
                        <a:rPr kumimoji="1" lang="en-US" altLang="ko-KR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Client_search</a:t>
                      </a:r>
                      <a:r>
                        <a:rPr kumimoji="1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”</a:t>
                      </a: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 화면이 전환되고 계좌 이체 버튼을 클릭하면</a:t>
                      </a:r>
                      <a:r>
                        <a:rPr kumimoji="1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“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 : </a:t>
                      </a:r>
                      <a:r>
                        <a:rPr kumimoji="1" lang="en-US" altLang="ko-KR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Client_Transfer</a:t>
                      </a:r>
                      <a:r>
                        <a:rPr kumimoji="1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”</a:t>
                      </a: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 화면이 전환된다</a:t>
                      </a:r>
                      <a:r>
                        <a:rPr kumimoji="1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예금신청과 적금신청은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“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 : </a:t>
                      </a:r>
                      <a:r>
                        <a:rPr kumimoji="1" lang="en-US" altLang="ko-KR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Client_Readme</a:t>
                      </a:r>
                      <a:r>
                        <a:rPr kumimoji="1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”</a:t>
                      </a: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 </a:t>
                      </a:r>
                      <a:endParaRPr kumimoji="1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전환된다</a:t>
                      </a:r>
                      <a:r>
                        <a:rPr kumimoji="1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136" name="Text Box 40"/>
          <p:cNvSpPr txBox="1">
            <a:spLocks noChangeArrowheads="1"/>
          </p:cNvSpPr>
          <p:nvPr/>
        </p:nvSpPr>
        <p:spPr bwMode="auto">
          <a:xfrm>
            <a:off x="2974975" y="228600"/>
            <a:ext cx="369438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r">
              <a:buFont typeface="Wingdings" pitchFamily="2" charset="2"/>
              <a:buNone/>
            </a:pPr>
            <a:r>
              <a:rPr lang="en-US" altLang="ko-KR" sz="2800" b="1" dirty="0">
                <a:latin typeface="맑은 고딕" pitchFamily="50" charset="-127"/>
                <a:ea typeface="맑은 고딕" pitchFamily="50" charset="-127"/>
              </a:rPr>
              <a:t>UI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 기능 정의서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0" y="848544"/>
            <a:ext cx="6858000" cy="14401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32" name="Text Box 288"/>
          <p:cNvSpPr txBox="1">
            <a:spLocks noChangeArrowheads="1"/>
          </p:cNvSpPr>
          <p:nvPr/>
        </p:nvSpPr>
        <p:spPr bwMode="auto">
          <a:xfrm>
            <a:off x="236538" y="2665636"/>
            <a:ext cx="62071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700">
                <a:solidFill>
                  <a:schemeClr val="bg1"/>
                </a:solidFill>
              </a:rPr>
              <a:t>설비마스터</a:t>
            </a:r>
          </a:p>
        </p:txBody>
      </p:sp>
      <p:pic>
        <p:nvPicPr>
          <p:cNvPr id="9" name="그림 8" descr="스크린샷, 컴퓨터, 모니터, 하얀색이(가) 표시된 사진&#10;&#10;자동 생성된 설명">
            <a:extLst>
              <a:ext uri="{FF2B5EF4-FFF2-40B4-BE49-F238E27FC236}">
                <a16:creationId xmlns:a16="http://schemas.microsoft.com/office/drawing/2014/main" id="{D8F84009-EC17-4759-96A7-6EB85CCC98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178" y="3245972"/>
            <a:ext cx="3261643" cy="341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474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966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025791"/>
              </p:ext>
            </p:extLst>
          </p:nvPr>
        </p:nvGraphicFramePr>
        <p:xfrm>
          <a:off x="152400" y="1212777"/>
          <a:ext cx="6553200" cy="8583307"/>
        </p:xfrm>
        <a:graphic>
          <a:graphicData uri="http://schemas.openxmlformats.org/drawingml/2006/table">
            <a:tbl>
              <a:tblPr/>
              <a:tblGrid>
                <a:gridCol w="534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1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225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827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L" pitchFamily="18" charset="-127"/>
                        <a:ea typeface="HY울릉도L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2020.01.09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7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구성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Search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Client_Search</a:t>
                      </a: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8791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49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87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기능설명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로그인한 고객의 주계좌에 대한 정보와 예금계좌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적금계좌 등의 다른 계좌들의 정보까지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 화면에서 보여준다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136" name="Text Box 40"/>
          <p:cNvSpPr txBox="1">
            <a:spLocks noChangeArrowheads="1"/>
          </p:cNvSpPr>
          <p:nvPr/>
        </p:nvSpPr>
        <p:spPr bwMode="auto">
          <a:xfrm>
            <a:off x="2974975" y="228600"/>
            <a:ext cx="369438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r">
              <a:buFont typeface="Wingdings" pitchFamily="2" charset="2"/>
              <a:buNone/>
            </a:pPr>
            <a:r>
              <a:rPr lang="en-US" altLang="ko-KR" sz="2800" b="1" dirty="0">
                <a:latin typeface="맑은 고딕" pitchFamily="50" charset="-127"/>
                <a:ea typeface="맑은 고딕" pitchFamily="50" charset="-127"/>
              </a:rPr>
              <a:t>UI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 기능 정의서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0" y="848544"/>
            <a:ext cx="6858000" cy="14401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32" name="Text Box 288"/>
          <p:cNvSpPr txBox="1">
            <a:spLocks noChangeArrowheads="1"/>
          </p:cNvSpPr>
          <p:nvPr/>
        </p:nvSpPr>
        <p:spPr bwMode="auto">
          <a:xfrm>
            <a:off x="236538" y="2665636"/>
            <a:ext cx="62071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700">
                <a:solidFill>
                  <a:schemeClr val="bg1"/>
                </a:solidFill>
              </a:rPr>
              <a:t>설비마스터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E751B8AF-06F7-4C1A-9934-C96B68B2FE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680" y="2936776"/>
            <a:ext cx="3924640" cy="364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454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966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32367"/>
              </p:ext>
            </p:extLst>
          </p:nvPr>
        </p:nvGraphicFramePr>
        <p:xfrm>
          <a:off x="152400" y="1212777"/>
          <a:ext cx="6553200" cy="8583307"/>
        </p:xfrm>
        <a:graphic>
          <a:graphicData uri="http://schemas.openxmlformats.org/drawingml/2006/table">
            <a:tbl>
              <a:tblPr/>
              <a:tblGrid>
                <a:gridCol w="534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1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225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827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L" pitchFamily="18" charset="-127"/>
                        <a:ea typeface="HY울릉도L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2020.01.09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7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구성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Transfer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Client_Transfer</a:t>
                      </a: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8791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49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87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기능설명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계좌번호와 금액을 입력한 뒤 이체버튼을 클릭하면 서버 데이터베이스에 저장되어 있는 고객들의 정보를 가지고 금액이 부족하거나 계좌번호가 잘못되었을 경우 오류 메시지 화면을 출력하고 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이상이 없을 경우 정상 메시지 화면을 출력한다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136" name="Text Box 40"/>
          <p:cNvSpPr txBox="1">
            <a:spLocks noChangeArrowheads="1"/>
          </p:cNvSpPr>
          <p:nvPr/>
        </p:nvSpPr>
        <p:spPr bwMode="auto">
          <a:xfrm>
            <a:off x="2974975" y="228600"/>
            <a:ext cx="369438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r">
              <a:buFont typeface="Wingdings" pitchFamily="2" charset="2"/>
              <a:buNone/>
            </a:pPr>
            <a:r>
              <a:rPr lang="en-US" altLang="ko-KR" sz="2800" b="1" dirty="0">
                <a:latin typeface="맑은 고딕" pitchFamily="50" charset="-127"/>
                <a:ea typeface="맑은 고딕" pitchFamily="50" charset="-127"/>
              </a:rPr>
              <a:t>UI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 기능 정의서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0" y="848544"/>
            <a:ext cx="6858000" cy="14401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32" name="Text Box 288"/>
          <p:cNvSpPr txBox="1">
            <a:spLocks noChangeArrowheads="1"/>
          </p:cNvSpPr>
          <p:nvPr/>
        </p:nvSpPr>
        <p:spPr bwMode="auto">
          <a:xfrm>
            <a:off x="236538" y="2665636"/>
            <a:ext cx="62071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700">
                <a:solidFill>
                  <a:schemeClr val="bg1"/>
                </a:solidFill>
              </a:rPr>
              <a:t>설비마스터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5C1761B8-FB7F-4E95-B885-BB2E483D69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783" y="2720752"/>
            <a:ext cx="3848433" cy="1874682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829EB4B5-24D7-4F7D-B92B-5E807E45DC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93" y="5313040"/>
            <a:ext cx="2270957" cy="1600339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8FB8ACE0-0C5A-47ED-97B1-2D0F4C8DBC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048" y="5313040"/>
            <a:ext cx="2248095" cy="159271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8189DA16-E47D-4754-B7B8-3194953A88D0}"/>
                  </a:ext>
                </a:extLst>
              </p14:cNvPr>
              <p14:cNvContentPartPr/>
              <p14:nvPr/>
            </p14:nvContentPartPr>
            <p14:xfrm>
              <a:off x="-1737480" y="3695400"/>
              <a:ext cx="360" cy="36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8189DA16-E47D-4754-B7B8-3194953A88D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1746480" y="368640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157EA35B-390D-435A-81BE-64584C670EC7}"/>
              </a:ext>
            </a:extLst>
          </p:cNvPr>
          <p:cNvSpPr/>
          <p:nvPr/>
        </p:nvSpPr>
        <p:spPr bwMode="auto">
          <a:xfrm rot="2534694">
            <a:off x="2526066" y="4698827"/>
            <a:ext cx="322707" cy="587396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C116E2A3-A0DE-4DE2-B841-B1D8F450E7CE}"/>
              </a:ext>
            </a:extLst>
          </p:cNvPr>
          <p:cNvSpPr/>
          <p:nvPr/>
        </p:nvSpPr>
        <p:spPr bwMode="auto">
          <a:xfrm rot="19149328">
            <a:off x="4000219" y="4689163"/>
            <a:ext cx="322707" cy="587396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7874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966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491186"/>
              </p:ext>
            </p:extLst>
          </p:nvPr>
        </p:nvGraphicFramePr>
        <p:xfrm>
          <a:off x="152400" y="1212777"/>
          <a:ext cx="6553200" cy="8583307"/>
        </p:xfrm>
        <a:graphic>
          <a:graphicData uri="http://schemas.openxmlformats.org/drawingml/2006/table">
            <a:tbl>
              <a:tblPr/>
              <a:tblGrid>
                <a:gridCol w="534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1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225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827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L" pitchFamily="18" charset="-127"/>
                        <a:ea typeface="HY울릉도L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2020.01.09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7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구성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Readme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Client_Readme</a:t>
                      </a: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8791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49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87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기능설명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예금과 적금을 하게 될 시 고객들에게 약관에 대한 동의를 체크박스를 통하여 확인 받는다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모든 체크박스에 체크가 완료되어야 확인버튼 클릭이 가능하게 구성되어 있다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136" name="Text Box 40"/>
          <p:cNvSpPr txBox="1">
            <a:spLocks noChangeArrowheads="1"/>
          </p:cNvSpPr>
          <p:nvPr/>
        </p:nvSpPr>
        <p:spPr bwMode="auto">
          <a:xfrm>
            <a:off x="2974975" y="228600"/>
            <a:ext cx="369438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r">
              <a:buFont typeface="Wingdings" pitchFamily="2" charset="2"/>
              <a:buNone/>
            </a:pPr>
            <a:r>
              <a:rPr lang="en-US" altLang="ko-KR" sz="2800" b="1" dirty="0">
                <a:latin typeface="맑은 고딕" pitchFamily="50" charset="-127"/>
                <a:ea typeface="맑은 고딕" pitchFamily="50" charset="-127"/>
              </a:rPr>
              <a:t>UI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 기능 정의서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0" y="848544"/>
            <a:ext cx="6858000" cy="14401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32" name="Text Box 288"/>
          <p:cNvSpPr txBox="1">
            <a:spLocks noChangeArrowheads="1"/>
          </p:cNvSpPr>
          <p:nvPr/>
        </p:nvSpPr>
        <p:spPr bwMode="auto">
          <a:xfrm>
            <a:off x="236538" y="2665636"/>
            <a:ext cx="62071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700">
                <a:solidFill>
                  <a:schemeClr val="bg1"/>
                </a:solidFill>
              </a:rPr>
              <a:t>설비마스터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27C9E52D-8B33-4845-9B23-D6B31179C0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454" y="3368824"/>
            <a:ext cx="3353091" cy="275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896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966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031127"/>
              </p:ext>
            </p:extLst>
          </p:nvPr>
        </p:nvGraphicFramePr>
        <p:xfrm>
          <a:off x="152400" y="1212777"/>
          <a:ext cx="6553200" cy="8583307"/>
        </p:xfrm>
        <a:graphic>
          <a:graphicData uri="http://schemas.openxmlformats.org/drawingml/2006/table">
            <a:tbl>
              <a:tblPr/>
              <a:tblGrid>
                <a:gridCol w="534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1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225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827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L" pitchFamily="18" charset="-127"/>
                        <a:ea typeface="HY울릉도L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2020.01.09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7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구성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Creation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Client_Creation</a:t>
                      </a: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8791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49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87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기능설명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콤보 박스를 통하여 예금기간을 선택하고 </a:t>
                      </a: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Edit_control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통하여 금액을 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입력받으면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밑에 연 이율과 만기 예상이자가 출력된다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버튼을 누르면 예금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적금 계좌가 생성된다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136" name="Text Box 40"/>
          <p:cNvSpPr txBox="1">
            <a:spLocks noChangeArrowheads="1"/>
          </p:cNvSpPr>
          <p:nvPr/>
        </p:nvSpPr>
        <p:spPr bwMode="auto">
          <a:xfrm>
            <a:off x="2974975" y="228600"/>
            <a:ext cx="369438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r">
              <a:buFont typeface="Wingdings" pitchFamily="2" charset="2"/>
              <a:buNone/>
            </a:pPr>
            <a:r>
              <a:rPr lang="en-US" altLang="ko-KR" sz="2800" b="1" dirty="0">
                <a:latin typeface="맑은 고딕" pitchFamily="50" charset="-127"/>
                <a:ea typeface="맑은 고딕" pitchFamily="50" charset="-127"/>
              </a:rPr>
              <a:t>UI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 기능 정의서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0" y="848544"/>
            <a:ext cx="6858000" cy="14401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32" name="Text Box 288"/>
          <p:cNvSpPr txBox="1">
            <a:spLocks noChangeArrowheads="1"/>
          </p:cNvSpPr>
          <p:nvPr/>
        </p:nvSpPr>
        <p:spPr bwMode="auto">
          <a:xfrm>
            <a:off x="236538" y="2665636"/>
            <a:ext cx="62071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700">
                <a:solidFill>
                  <a:schemeClr val="bg1"/>
                </a:solidFill>
              </a:rPr>
              <a:t>설비마스터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9756FD7-62AC-4D88-9718-5925CD5C9FE3}"/>
              </a:ext>
            </a:extLst>
          </p:cNvPr>
          <p:cNvGrpSpPr/>
          <p:nvPr/>
        </p:nvGrpSpPr>
        <p:grpSpPr>
          <a:xfrm>
            <a:off x="476672" y="3440832"/>
            <a:ext cx="6250894" cy="2270957"/>
            <a:chOff x="418466" y="3817521"/>
            <a:chExt cx="6250894" cy="2270957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880E198-4A64-4DE5-B254-C1AA98FB37D6}"/>
                </a:ext>
              </a:extLst>
            </p:cNvPr>
            <p:cNvGrpSpPr/>
            <p:nvPr/>
          </p:nvGrpSpPr>
          <p:grpSpPr>
            <a:xfrm>
              <a:off x="1836281" y="3817521"/>
              <a:ext cx="3185436" cy="2270957"/>
              <a:chOff x="1836282" y="3817521"/>
              <a:chExt cx="3185436" cy="2270957"/>
            </a:xfrm>
          </p:grpSpPr>
          <p:pic>
            <p:nvPicPr>
              <p:cNvPr id="4" name="그림 3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id="{B2D022D8-92BA-4F96-86C1-3EF4773D3E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6282" y="3817521"/>
                <a:ext cx="3185436" cy="2270957"/>
              </a:xfrm>
              <a:prstGeom prst="rect">
                <a:avLst/>
              </a:prstGeom>
            </p:spPr>
          </p:pic>
          <p:pic>
            <p:nvPicPr>
              <p:cNvPr id="13" name="그림 12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id="{C537965A-C6E7-4B63-B32F-985643D760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992" t="44010" r="25403" b="52290"/>
              <a:stretch/>
            </p:blipFill>
            <p:spPr>
              <a:xfrm>
                <a:off x="2996953" y="4808870"/>
                <a:ext cx="1080120" cy="126018"/>
              </a:xfrm>
              <a:prstGeom prst="rect">
                <a:avLst/>
              </a:prstGeom>
            </p:spPr>
          </p:pic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06AE786-3DBB-45C7-A6BD-ECDC84B874AE}"/>
                </a:ext>
              </a:extLst>
            </p:cNvPr>
            <p:cNvSpPr/>
            <p:nvPr/>
          </p:nvSpPr>
          <p:spPr>
            <a:xfrm>
              <a:off x="418466" y="5068707"/>
              <a:ext cx="6021067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9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 </a:t>
              </a:r>
              <a:r>
                <a:rPr lang="en-US" altLang="ko-KR" sz="9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1.60% </a:t>
              </a:r>
            </a:p>
            <a:p>
              <a:pPr algn="ctr"/>
              <a:r>
                <a:rPr lang="ko-KR" altLang="en-US" sz="9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만기 예상이자 </a:t>
              </a:r>
              <a:r>
                <a:rPr lang="en-US" altLang="ko-KR" sz="9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: 16,043</a:t>
              </a:r>
              <a:r>
                <a:rPr lang="ko-KR" altLang="en-US" sz="9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  <a:endParaRPr lang="en-US" altLang="ko-KR" sz="9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2730CD7-C702-4960-AF66-BE1D9643A536}"/>
                </a:ext>
              </a:extLst>
            </p:cNvPr>
            <p:cNvSpPr/>
            <p:nvPr/>
          </p:nvSpPr>
          <p:spPr>
            <a:xfrm>
              <a:off x="648293" y="4449524"/>
              <a:ext cx="6021067" cy="21544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고딕"/>
                </a:rPr>
                <a:t>18</a:t>
              </a:r>
              <a:r>
                <a:rPr lang="ko-KR" alt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고딕"/>
                </a:rPr>
                <a:t>개월</a:t>
              </a:r>
              <a:endParaRPr lang="en-US" altLang="ko-KR" sz="1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고딕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CBD3C73-033A-4F2B-8D34-0EFE4F5DF03D}"/>
                </a:ext>
              </a:extLst>
            </p:cNvPr>
            <p:cNvSpPr/>
            <p:nvPr/>
          </p:nvSpPr>
          <p:spPr>
            <a:xfrm>
              <a:off x="687006" y="4743155"/>
              <a:ext cx="5943640" cy="21544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1,000,000</a:t>
              </a:r>
              <a:r>
                <a:rPr lang="ko-KR" altLang="en-US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  <a:endParaRPr lang="en-US" altLang="ko-KR" sz="9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2882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966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351374"/>
              </p:ext>
            </p:extLst>
          </p:nvPr>
        </p:nvGraphicFramePr>
        <p:xfrm>
          <a:off x="152400" y="1212777"/>
          <a:ext cx="6553200" cy="8583307"/>
        </p:xfrm>
        <a:graphic>
          <a:graphicData uri="http://schemas.openxmlformats.org/drawingml/2006/table">
            <a:tbl>
              <a:tblPr/>
              <a:tblGrid>
                <a:gridCol w="534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1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225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827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L" pitchFamily="18" charset="-127"/>
                        <a:ea typeface="HY울릉도L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2020.01.09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7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구성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Termination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Client_Termination</a:t>
                      </a: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8791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49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87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기능설명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예금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적금의 계좌를 해지할 경우 고객이 보유하고 있는 계좌를 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콤보박스를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통하여 선택 할 수 있고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해지 버튼을 누르면 해당 계좌정보가 삭제되면서 고객의 주계좌로 잔액이 이체된다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136" name="Text Box 40"/>
          <p:cNvSpPr txBox="1">
            <a:spLocks noChangeArrowheads="1"/>
          </p:cNvSpPr>
          <p:nvPr/>
        </p:nvSpPr>
        <p:spPr bwMode="auto">
          <a:xfrm>
            <a:off x="2974975" y="228600"/>
            <a:ext cx="369438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r">
              <a:buFont typeface="Wingdings" pitchFamily="2" charset="2"/>
              <a:buNone/>
            </a:pPr>
            <a:r>
              <a:rPr lang="en-US" altLang="ko-KR" sz="2800" b="1" dirty="0">
                <a:latin typeface="맑은 고딕" pitchFamily="50" charset="-127"/>
                <a:ea typeface="맑은 고딕" pitchFamily="50" charset="-127"/>
              </a:rPr>
              <a:t>UI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 기능 정의서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0" y="848544"/>
            <a:ext cx="6858000" cy="14401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32" name="Text Box 288"/>
          <p:cNvSpPr txBox="1">
            <a:spLocks noChangeArrowheads="1"/>
          </p:cNvSpPr>
          <p:nvPr/>
        </p:nvSpPr>
        <p:spPr bwMode="auto">
          <a:xfrm>
            <a:off x="236538" y="2665636"/>
            <a:ext cx="62071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700">
                <a:solidFill>
                  <a:schemeClr val="bg1"/>
                </a:solidFill>
              </a:rPr>
              <a:t>설비마스터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89FE32DC-1F21-4DE6-9AE7-7E1E6EA37E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282" y="4190934"/>
            <a:ext cx="3185436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648112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울릉도L" pitchFamily="18" charset="-127"/>
            <a:ea typeface="HY울릉도L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울릉도L" pitchFamily="18" charset="-127"/>
            <a:ea typeface="HY울릉도L" pitchFamily="18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17546</TotalTime>
  <Words>1069</Words>
  <Application>Microsoft Office PowerPoint</Application>
  <PresentationFormat>A4 용지(210x297mm)</PresentationFormat>
  <Paragraphs>302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HY울릉도L</vt:lpstr>
      <vt:lpstr>고딕</vt:lpstr>
      <vt:lpstr>굴림</vt:lpstr>
      <vt:lpstr>맑은 고딕</vt:lpstr>
      <vt:lpstr>Wingdings</vt:lpstr>
      <vt:lpstr>기본 디자인</vt:lpstr>
      <vt:lpstr>   MFC 프로젝트  UI 정의서 ver.01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IT지원센터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한희동</dc:creator>
  <cp:lastModifiedBy>a01032454321@gmail.com</cp:lastModifiedBy>
  <cp:revision>873</cp:revision>
  <cp:lastPrinted>2009-04-24T01:46:27Z</cp:lastPrinted>
  <dcterms:created xsi:type="dcterms:W3CDTF">2005-05-24T04:59:31Z</dcterms:created>
  <dcterms:modified xsi:type="dcterms:W3CDTF">2020-01-09T09:14:51Z</dcterms:modified>
</cp:coreProperties>
</file>