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8" r:id="rId4"/>
    <p:sldId id="269" r:id="rId5"/>
    <p:sldId id="272" r:id="rId6"/>
    <p:sldId id="270" r:id="rId7"/>
    <p:sldId id="271" r:id="rId8"/>
    <p:sldId id="273" r:id="rId9"/>
  </p:sldIdLst>
  <p:sldSz cx="12192000" cy="6858000"/>
  <p:notesSz cx="6858000" cy="9144000"/>
  <p:embeddedFontLst>
    <p:embeddedFont>
      <p:font typeface="210 옴니고딕 010" panose="02020603020101020101" pitchFamily="18" charset="-127"/>
      <p:regular r:id="rId11"/>
    </p:embeddedFont>
    <p:embeddedFont>
      <p:font typeface="나눔스퀘어_ac" panose="020B0600000101010101" pitchFamily="50" charset="-127"/>
      <p:regular r:id="rId12"/>
    </p:embeddedFont>
    <p:embeddedFont>
      <p:font typeface="나눔스퀘어_ac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배달의민족 도현" panose="020B0600000101010101" pitchFamily="50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pos="6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60" autoAdjust="0"/>
  </p:normalViewPr>
  <p:slideViewPr>
    <p:cSldViewPr>
      <p:cViewPr varScale="1">
        <p:scale>
          <a:sx n="70" d="100"/>
          <a:sy n="70" d="100"/>
        </p:scale>
        <p:origin x="950" y="48"/>
      </p:cViewPr>
      <p:guideLst>
        <p:guide orient="horz" pos="1253"/>
        <p:guide orient="horz" pos="1706"/>
        <p:guide pos="756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CFF71-BAB8-4E38-A4A4-347931B6D79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6DEC-46D6-49AF-82AD-E82533081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ctr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1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</a:t>
            </a:r>
            <a:endParaRPr lang="en-US" altLang="ko-KR" sz="1200" b="1" i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ctr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 </a:t>
            </a:r>
            <a:r>
              <a:rPr lang="en-US" altLang="ko-KR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r>
              <a:rPr lang="en-US" altLang="ko-KR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내용과의 관련성</a:t>
            </a:r>
            <a:r>
              <a:rPr lang="en-US" altLang="ko-KR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등</a:t>
            </a:r>
            <a:endParaRPr lang="en-US" altLang="ko-KR" sz="1200" b="1" i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ctr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1" i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구조</a:t>
            </a:r>
            <a:endParaRPr lang="en-US" altLang="ko-KR" sz="1200" b="1" i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46DEC-46D6-49AF-82AD-E82533081F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IoT</a:t>
            </a:r>
          </a:p>
          <a:p>
            <a:r>
              <a:rPr lang="ko-KR" altLang="en-US" b="0" i="0" dirty="0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사용자의 추적과 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mediapipe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를 사용한 사용자의 손 위치와 모양에 따른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좌표값을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 전달 그에 대한 </a:t>
            </a:r>
            <a:r>
              <a:rPr lang="ko-KR" altLang="en-US" b="0" i="0" dirty="0" err="1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수신값에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 따른 기능 구현 정도</a:t>
            </a:r>
            <a:endParaRPr lang="en-US" altLang="ko-KR" b="0" i="0" dirty="0">
              <a:solidFill>
                <a:srgbClr val="DCDDDE"/>
              </a:solidFill>
              <a:effectLst/>
              <a:latin typeface="210 옴니고딕 010" panose="02020603020101020101" pitchFamily="18" charset="-127"/>
            </a:endParaRPr>
          </a:p>
          <a:p>
            <a:endParaRPr lang="en-US" altLang="ko-KR" b="0" i="0" dirty="0">
              <a:solidFill>
                <a:srgbClr val="DCDDDE"/>
              </a:solidFill>
              <a:effectLst/>
              <a:latin typeface="210 옴니고딕 010" panose="02020603020101020101" pitchFamily="18" charset="-127"/>
            </a:endParaRPr>
          </a:p>
          <a:p>
            <a:r>
              <a:rPr lang="ko-KR" altLang="en-US" b="0" i="0" dirty="0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클라우드</a:t>
            </a:r>
            <a:endParaRPr lang="en-US" altLang="ko-KR" b="0" i="0" dirty="0">
              <a:solidFill>
                <a:srgbClr val="DCDDDE"/>
              </a:solidFill>
              <a:effectLst/>
              <a:latin typeface="210 옴니고딕 010" panose="02020603020101020101" pitchFamily="18" charset="-127"/>
            </a:endParaRPr>
          </a:p>
          <a:p>
            <a:r>
              <a:rPr lang="en-US" altLang="ko-KR" b="0" i="0" dirty="0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AWS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210 옴니고딕 010" panose="02020603020101020101" pitchFamily="18" charset="-127"/>
              </a:rPr>
              <a:t>기반 아키텍처 설계 및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46DEC-46D6-49AF-82AD-E82533081F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0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46DEC-46D6-49AF-82AD-E82533081F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4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라즈베리파이에</a:t>
            </a:r>
            <a:r>
              <a:rPr lang="ko-KR" altLang="en-US" dirty="0"/>
              <a:t>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46DEC-46D6-49AF-82AD-E82533081F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1EDC1-B0F0-42E7-B8FC-2BC750EB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972800" cy="936104"/>
          </a:xfrm>
        </p:spPr>
        <p:txBody>
          <a:bodyPr>
            <a:normAutofit/>
          </a:bodyPr>
          <a:lstStyle>
            <a:lvl1pPr algn="l">
              <a:defRPr sz="36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79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4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6FC-8B20-47CE-AE7A-E5C9EEED2DB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2381" y="2564904"/>
            <a:ext cx="8425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ZZIGNAL PROJECT</a:t>
            </a:r>
            <a:endParaRPr lang="ko-KR" altLang="en-US" sz="6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309" y="202452"/>
            <a:ext cx="80448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[4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산업 선도인력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융복합 프로젝트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01B0F-7DC9-4CCA-B8D5-2F48F7BE55AB}"/>
              </a:ext>
            </a:extLst>
          </p:cNvPr>
          <p:cNvSpPr txBox="1"/>
          <p:nvPr/>
        </p:nvSpPr>
        <p:spPr>
          <a:xfrm>
            <a:off x="7536160" y="5622804"/>
            <a:ext cx="4355976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구혜인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BigData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김주현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(AI),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최유진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(AI), </a:t>
            </a:r>
          </a:p>
          <a:p>
            <a:pPr algn="dist">
              <a:lnSpc>
                <a:spcPct val="150000"/>
              </a:lnSpc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서봉원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(IoT),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양희건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(IoT),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이지은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(Cloud)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44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72D100-F45A-4B20-B302-15E66AE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951E-B313-4101-8C8F-00C122F7006E}"/>
              </a:ext>
            </a:extLst>
          </p:cNvPr>
          <p:cNvSpPr txBox="1"/>
          <p:nvPr/>
        </p:nvSpPr>
        <p:spPr>
          <a:xfrm>
            <a:off x="1343472" y="4589035"/>
            <a:ext cx="5544616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SIGNAL              +                 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찍다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A42364-91DE-4338-B9D7-7D1BE065E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032725"/>
            <a:ext cx="2381569" cy="2381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A3EA6F-4794-46BD-9EB6-8CA361180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032725"/>
            <a:ext cx="2232248" cy="2232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0D145A-47D2-44F1-9EC1-D70436F06F51}"/>
              </a:ext>
            </a:extLst>
          </p:cNvPr>
          <p:cNvSpPr txBox="1"/>
          <p:nvPr/>
        </p:nvSpPr>
        <p:spPr>
          <a:xfrm>
            <a:off x="8459414" y="2780928"/>
            <a:ext cx="2952328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i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ZZIGNAL</a:t>
            </a:r>
            <a:endParaRPr lang="ko-KR" altLang="en-US" sz="4400" i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E6037-84FA-4DE5-A79D-DD40AAC6F48C}"/>
              </a:ext>
            </a:extLst>
          </p:cNvPr>
          <p:cNvSpPr txBox="1"/>
          <p:nvPr/>
        </p:nvSpPr>
        <p:spPr>
          <a:xfrm>
            <a:off x="8616280" y="3824512"/>
            <a:ext cx="3291973" cy="114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청각 장애인을 위한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수어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비서</a:t>
            </a:r>
          </a:p>
        </p:txBody>
      </p:sp>
    </p:spTree>
    <p:extLst>
      <p:ext uri="{BB962C8B-B14F-4D97-AF65-F5344CB8AC3E}">
        <p14:creationId xmlns:p14="http://schemas.microsoft.com/office/powerpoint/2010/main" val="34420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032C-5E7A-4C29-85FC-88F93597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팀구성</a:t>
            </a:r>
            <a:r>
              <a:rPr lang="ko-KR" altLang="en-US" dirty="0"/>
              <a:t> 및 역할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C59A456-7F43-4993-8B73-C3196892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6258"/>
              </p:ext>
            </p:extLst>
          </p:nvPr>
        </p:nvGraphicFramePr>
        <p:xfrm>
          <a:off x="479376" y="1276730"/>
          <a:ext cx="11305256" cy="5119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314">
                  <a:extLst>
                    <a:ext uri="{9D8B030D-6E8A-4147-A177-3AD203B41FA5}">
                      <a16:colId xmlns:a16="http://schemas.microsoft.com/office/drawing/2014/main" val="861655448"/>
                    </a:ext>
                  </a:extLst>
                </a:gridCol>
                <a:gridCol w="2826314">
                  <a:extLst>
                    <a:ext uri="{9D8B030D-6E8A-4147-A177-3AD203B41FA5}">
                      <a16:colId xmlns:a16="http://schemas.microsoft.com/office/drawing/2014/main" val="1823020348"/>
                    </a:ext>
                  </a:extLst>
                </a:gridCol>
                <a:gridCol w="2826314">
                  <a:extLst>
                    <a:ext uri="{9D8B030D-6E8A-4147-A177-3AD203B41FA5}">
                      <a16:colId xmlns:a16="http://schemas.microsoft.com/office/drawing/2014/main" val="3873279431"/>
                    </a:ext>
                  </a:extLst>
                </a:gridCol>
                <a:gridCol w="2826314">
                  <a:extLst>
                    <a:ext uri="{9D8B030D-6E8A-4147-A177-3AD203B41FA5}">
                      <a16:colId xmlns:a16="http://schemas.microsoft.com/office/drawing/2014/main" val="231583841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BigData</a:t>
                      </a:r>
                      <a:endParaRPr lang="ko-KR" altLang="en-US" sz="2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AI</a:t>
                      </a:r>
                      <a:endParaRPr lang="ko-KR" altLang="en-US" sz="2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IoT</a:t>
                      </a:r>
                      <a:endParaRPr lang="ko-KR" altLang="en-US" sz="2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Cloud</a:t>
                      </a:r>
                      <a:endParaRPr lang="ko-KR" altLang="en-US" sz="28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52933"/>
                  </a:ext>
                </a:extLst>
              </a:tr>
              <a:tr h="42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구혜인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김주현</a:t>
                      </a:r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최유진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서봉원</a:t>
                      </a:r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양희건</a:t>
                      </a:r>
                      <a:endParaRPr lang="ko-KR" altLang="en-US" sz="1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이지은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766350"/>
                  </a:ext>
                </a:extLst>
              </a:tr>
              <a:tr h="266429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수어를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텍스트로 변환하여 전달 받아 데이터 수집 처리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“Barrier-free”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관련 데이터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크롤링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날씨 및 뉴스 정보를 수집 하여 사용자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요청시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제공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AI Hub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에서 제공하는 수화 영상 데이터 셋 학습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학습 모델 최적화 후 서버 배포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동작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입력받아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신호 해석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신호 메시지에 따른 기능 호출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이용 사용자의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수어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모션 캡쳐 후 서버에 전달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사용자가 화면에 없을 시 지속적으로 카메라의 회전 사용자를 찾기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사용자의 손 위치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또는 사용자 위치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기준 카메라 초점을 중앙위치로 보정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AI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비서의 기능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미정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API Gateway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RESTful API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</a:t>
                      </a:r>
                      <a:b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Lambda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DynamoDB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에서 데이터 조회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가공 및 응답 </a:t>
                      </a:r>
                      <a:b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모니터링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86863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Putty,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Filezilla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AWS EC2 Server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Spark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AWS EC2 Server, GPU resource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Jupyter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Notebook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Google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Colab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Putty,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Filezilla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라즈베리파이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웹캠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or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</a:t>
                      </a:r>
                      <a:endParaRPr lang="ko-KR" alt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VScode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en-US" sz="1600" b="0" i="0" u="none" strike="noStrike" dirty="0">
                          <a:solidFill>
                            <a:srgbClr val="16191F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AWS IoT Core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AWS Lambda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AWS API Gateway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DynamoDB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CloudWatch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en-US" sz="1600" b="0" i="0" u="none" strike="noStrike" dirty="0">
                          <a:solidFill>
                            <a:srgbClr val="16191F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AWS IoT Core</a:t>
                      </a:r>
                      <a:endParaRPr lang="en-US" sz="16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201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6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032C-5E7A-4C29-85FC-88F93597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프로젝트 진행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9FDE4DA-588E-439B-A397-E94D8428C0AA}"/>
              </a:ext>
            </a:extLst>
          </p:cNvPr>
          <p:cNvCxnSpPr>
            <a:cxnSpLocks/>
          </p:cNvCxnSpPr>
          <p:nvPr/>
        </p:nvCxnSpPr>
        <p:spPr>
          <a:xfrm>
            <a:off x="1199447" y="3429000"/>
            <a:ext cx="98926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AC23F45D-B765-4339-811E-45877CA6F7D6}"/>
              </a:ext>
            </a:extLst>
          </p:cNvPr>
          <p:cNvSpPr/>
          <p:nvPr/>
        </p:nvSpPr>
        <p:spPr>
          <a:xfrm>
            <a:off x="947423" y="3140968"/>
            <a:ext cx="504047" cy="5040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CA09CE-A63D-41CF-AF11-3288D050A36D}"/>
              </a:ext>
            </a:extLst>
          </p:cNvPr>
          <p:cNvSpPr/>
          <p:nvPr/>
        </p:nvSpPr>
        <p:spPr>
          <a:xfrm>
            <a:off x="10776520" y="3140968"/>
            <a:ext cx="504047" cy="5040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A1B3A3-0767-438F-9613-3AFF822C8F53}"/>
              </a:ext>
            </a:extLst>
          </p:cNvPr>
          <p:cNvSpPr/>
          <p:nvPr/>
        </p:nvSpPr>
        <p:spPr>
          <a:xfrm>
            <a:off x="8319245" y="3140968"/>
            <a:ext cx="504047" cy="5040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45A727-D87A-4E13-8E89-ED80733845EE}"/>
              </a:ext>
            </a:extLst>
          </p:cNvPr>
          <p:cNvSpPr/>
          <p:nvPr/>
        </p:nvSpPr>
        <p:spPr>
          <a:xfrm>
            <a:off x="3404697" y="3140968"/>
            <a:ext cx="504047" cy="5040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36E008-9577-4A2F-BA55-EE78382C1EEC}"/>
              </a:ext>
            </a:extLst>
          </p:cNvPr>
          <p:cNvSpPr/>
          <p:nvPr/>
        </p:nvSpPr>
        <p:spPr>
          <a:xfrm>
            <a:off x="5861971" y="3140968"/>
            <a:ext cx="504047" cy="5040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040C1-60C3-454E-B2C9-39A17D5A40A0}"/>
              </a:ext>
            </a:extLst>
          </p:cNvPr>
          <p:cNvSpPr txBox="1"/>
          <p:nvPr/>
        </p:nvSpPr>
        <p:spPr>
          <a:xfrm>
            <a:off x="83323" y="393304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11.18 ~ 11.24</a:t>
            </a: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주제 선정 및 시나리오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기획안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D34F3-F2FD-4778-B489-31E4EE13E3D6}"/>
              </a:ext>
            </a:extLst>
          </p:cNvPr>
          <p:cNvSpPr txBox="1"/>
          <p:nvPr/>
        </p:nvSpPr>
        <p:spPr>
          <a:xfrm>
            <a:off x="2000536" y="1970847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11.23 ~ 11.27</a:t>
            </a: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예비단계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클라우드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AWS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IoT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 테스트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25011-0DEC-47F3-AC02-674EB2BDCC5A}"/>
              </a:ext>
            </a:extLst>
          </p:cNvPr>
          <p:cNvSpPr txBox="1"/>
          <p:nvPr/>
        </p:nvSpPr>
        <p:spPr>
          <a:xfrm>
            <a:off x="4439816" y="3933046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11.23 ~ 12.03</a:t>
            </a: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모션 인식 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74741-6BA8-4795-8BFF-E8B21B3F8E2B}"/>
              </a:ext>
            </a:extLst>
          </p:cNvPr>
          <p:cNvSpPr txBox="1"/>
          <p:nvPr/>
        </p:nvSpPr>
        <p:spPr>
          <a:xfrm>
            <a:off x="6879096" y="2022489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12.01 ~ 12.23</a:t>
            </a: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모션 인식 학습 및 테스트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9E8BA-0809-4832-8BA8-8DFEB30809BB}"/>
              </a:ext>
            </a:extLst>
          </p:cNvPr>
          <p:cNvSpPr txBox="1"/>
          <p:nvPr/>
        </p:nvSpPr>
        <p:spPr>
          <a:xfrm>
            <a:off x="9804113" y="3933046"/>
            <a:ext cx="23878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12.24</a:t>
            </a: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133538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B11BD1A8-882A-417D-A957-C009548BBEE1}"/>
              </a:ext>
            </a:extLst>
          </p:cNvPr>
          <p:cNvSpPr/>
          <p:nvPr/>
        </p:nvSpPr>
        <p:spPr>
          <a:xfrm>
            <a:off x="1690205" y="2472042"/>
            <a:ext cx="8811589" cy="956958"/>
          </a:xfrm>
          <a:custGeom>
            <a:avLst/>
            <a:gdLst>
              <a:gd name="connsiteX0" fmla="*/ 9033164 w 9033164"/>
              <a:gd name="connsiteY0" fmla="*/ 886691 h 886691"/>
              <a:gd name="connsiteX1" fmla="*/ 9033164 w 9033164"/>
              <a:gd name="connsiteY1" fmla="*/ 0 h 886691"/>
              <a:gd name="connsiteX2" fmla="*/ 0 w 9033164"/>
              <a:gd name="connsiteY2" fmla="*/ 0 h 886691"/>
              <a:gd name="connsiteX3" fmla="*/ 0 w 9033164"/>
              <a:gd name="connsiteY3" fmla="*/ 803564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33164" h="886691">
                <a:moveTo>
                  <a:pt x="9033164" y="886691"/>
                </a:moveTo>
                <a:lnTo>
                  <a:pt x="9033164" y="0"/>
                </a:lnTo>
                <a:lnTo>
                  <a:pt x="0" y="0"/>
                </a:lnTo>
                <a:lnTo>
                  <a:pt x="0" y="803564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D4032C-5E7A-4C29-85FC-88F93597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수행절차 및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497288-DB91-4173-9606-61EDE448DF66}"/>
              </a:ext>
            </a:extLst>
          </p:cNvPr>
          <p:cNvSpPr/>
          <p:nvPr/>
        </p:nvSpPr>
        <p:spPr>
          <a:xfrm>
            <a:off x="537658" y="3356991"/>
            <a:ext cx="252028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라즈베리파이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Mediapipe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2726EA-C078-4FD5-AB6A-70D8D81EB253}"/>
              </a:ext>
            </a:extLst>
          </p:cNvPr>
          <p:cNvSpPr/>
          <p:nvPr/>
        </p:nvSpPr>
        <p:spPr>
          <a:xfrm>
            <a:off x="4879103" y="3356991"/>
            <a:ext cx="252028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수어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판단 모델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FA7231-E271-4122-8D21-E5A244865F9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057938" y="3933055"/>
            <a:ext cx="18211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FED8DC-2240-4AE3-B5D5-AB51AA11F1A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399383" y="3933055"/>
            <a:ext cx="1826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2A25E0-6200-47B7-ACA3-A60EDEA3468B}"/>
              </a:ext>
            </a:extLst>
          </p:cNvPr>
          <p:cNvSpPr txBox="1"/>
          <p:nvPr/>
        </p:nvSpPr>
        <p:spPr>
          <a:xfrm>
            <a:off x="3330868" y="328672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 좌표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9787E-64EC-4EB9-B3DC-BFCEAB07DDDF}"/>
              </a:ext>
            </a:extLst>
          </p:cNvPr>
          <p:cNvSpPr txBox="1"/>
          <p:nvPr/>
        </p:nvSpPr>
        <p:spPr>
          <a:xfrm>
            <a:off x="7677898" y="328672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40DAF0-2F4E-4DAB-80A4-E3F0C3C9271C}"/>
              </a:ext>
            </a:extLst>
          </p:cNvPr>
          <p:cNvSpPr/>
          <p:nvPr/>
        </p:nvSpPr>
        <p:spPr>
          <a:xfrm>
            <a:off x="9226133" y="3356991"/>
            <a:ext cx="252028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lambda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A82BBA-5BE4-4FDF-9FF0-720CDF9571EB}"/>
              </a:ext>
            </a:extLst>
          </p:cNvPr>
          <p:cNvSpPr txBox="1"/>
          <p:nvPr/>
        </p:nvSpPr>
        <p:spPr>
          <a:xfrm>
            <a:off x="4987052" y="2009127"/>
            <a:ext cx="21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결과 응답</a:t>
            </a:r>
          </a:p>
        </p:txBody>
      </p:sp>
    </p:spTree>
    <p:extLst>
      <p:ext uri="{BB962C8B-B14F-4D97-AF65-F5344CB8AC3E}">
        <p14:creationId xmlns:p14="http://schemas.microsoft.com/office/powerpoint/2010/main" val="41408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032C-5E7A-4C29-85FC-88F93597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WBS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26D6C6-4C43-4B44-A233-043B169BA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6" y="1052736"/>
            <a:ext cx="1145211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032C-5E7A-4C29-85FC-88F93597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WBS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ADD8BC-5030-426B-9210-BF316BDA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060300"/>
            <a:ext cx="11308160" cy="56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2381" y="2564904"/>
            <a:ext cx="8425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227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385</Words>
  <Application>Microsoft Office PowerPoint</Application>
  <PresentationFormat>와이드스크린</PresentationFormat>
  <Paragraphs>85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나눔스퀘어_ac</vt:lpstr>
      <vt:lpstr>배달의민족 도현</vt:lpstr>
      <vt:lpstr>210 옴니고딕 010</vt:lpstr>
      <vt:lpstr>나눔스퀘어_ac Bold</vt:lpstr>
      <vt:lpstr>Office 테마</vt:lpstr>
      <vt:lpstr>PowerPoint 프레젠테이션</vt:lpstr>
      <vt:lpstr>01. 프로젝트 주제</vt:lpstr>
      <vt:lpstr>02. 팀구성 및 역할</vt:lpstr>
      <vt:lpstr>03. 프로젝트 진행</vt:lpstr>
      <vt:lpstr>04. 수행절차 및 방법 </vt:lpstr>
      <vt:lpstr>05. WBS</vt:lpstr>
      <vt:lpstr>05. WBS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구혜인(경영학전공)</cp:lastModifiedBy>
  <cp:revision>19</cp:revision>
  <dcterms:created xsi:type="dcterms:W3CDTF">2020-08-06T07:24:31Z</dcterms:created>
  <dcterms:modified xsi:type="dcterms:W3CDTF">2020-11-25T09:32:35Z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C:\Users\multicampus\Desktop\유형2\8. 프로젝트\포트폴리오_인터페이스 개발_조이름3.pptx</vt:lpwstr>
  </property>
</Properties>
</file>