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256" r:id="rId3"/>
    <p:sldId id="257" r:id="rId5"/>
    <p:sldId id="258" r:id="rId6"/>
    <p:sldId id="306" r:id="rId7"/>
    <p:sldId id="307" r:id="rId8"/>
    <p:sldId id="312" r:id="rId9"/>
    <p:sldId id="308" r:id="rId10"/>
    <p:sldId id="310" r:id="rId11"/>
    <p:sldId id="311" r:id="rId12"/>
    <p:sldId id="313" r:id="rId13"/>
    <p:sldId id="320" r:id="rId14"/>
    <p:sldId id="322" r:id="rId15"/>
    <p:sldId id="321" r:id="rId16"/>
    <p:sldId id="323" r:id="rId17"/>
    <p:sldId id="324" r:id="rId18"/>
    <p:sldId id="325" r:id="rId19"/>
    <p:sldId id="326" r:id="rId20"/>
    <p:sldId id="327" r:id="rId21"/>
    <p:sldId id="328" r:id="rId22"/>
    <p:sldId id="336" r:id="rId23"/>
    <p:sldId id="332" r:id="rId24"/>
    <p:sldId id="333" r:id="rId25"/>
    <p:sldId id="334" r:id="rId26"/>
    <p:sldId id="335" r:id="rId27"/>
    <p:sldId id="309" r:id="rId28"/>
    <p:sldId id="27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EA0"/>
    <a:srgbClr val="218E8C"/>
    <a:srgbClr val="2CBEBB"/>
    <a:srgbClr val="853689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4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B218C-29DE-434E-AFB9-222913FE32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97D53-CF5A-4F07-8103-B93924C4A3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FD6FB-1D10-4F0F-A133-D267B542B3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DCFBA39-D028-4A53-AF61-7D7F6E4439AC}" type="slidenum">
              <a:rPr lang="zh-CN" altLang="en-US" smtClean="0">
                <a:latin typeface="Calibri" pitchFamily="34" charset="0"/>
                <a:ea typeface="宋体" pitchFamily="2" charset="-122"/>
              </a:rPr>
            </a:fld>
            <a:endParaRPr lang="zh-CN" altLang="en-US" smtClean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BB305-4CFE-4DAA-B474-7A63966335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44" b="10210"/>
          <a:stretch>
            <a:fillRect/>
          </a:stretch>
        </p:blipFill>
        <p:spPr>
          <a:xfrm>
            <a:off x="0" y="266700"/>
            <a:ext cx="12192000" cy="668211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1200" y="2181600"/>
            <a:ext cx="6843600" cy="14544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accent5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36800" y="3913200"/>
            <a:ext cx="6861600" cy="486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73A2-D93D-4A0E-B684-E905E95F0B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69A2-5029-44B4-98D3-0CD658CAAE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73A2-D93D-4A0E-B684-E905E95F0B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69A2-5029-44B4-98D3-0CD658CAAE18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98438" y="265113"/>
            <a:ext cx="11795125" cy="6361112"/>
          </a:xfrm>
        </p:spPr>
        <p:txBody>
          <a:bodyPr/>
          <a:lstStyle>
            <a:lvl1pPr>
              <a:defRPr sz="2400"/>
            </a:lvl1pPr>
            <a:lvl2pPr marL="342900" indent="-342900">
              <a:lnSpc>
                <a:spcPct val="100000"/>
              </a:lnSpc>
              <a:spcAft>
                <a:spcPts val="0"/>
              </a:spcAft>
              <a:buClrTx/>
              <a:buFont typeface="Arial" charset="0"/>
              <a:buChar char="•"/>
              <a:defRPr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72400" y="1121434"/>
            <a:ext cx="10933200" cy="5176800"/>
          </a:xfrm>
        </p:spPr>
        <p:txBody>
          <a:bodyPr>
            <a:normAutofit/>
          </a:bodyPr>
          <a:lstStyle>
            <a:lvl1pPr>
              <a:defRPr sz="2400" b="0">
                <a:solidFill>
                  <a:schemeClr val="tx1"/>
                </a:solidFill>
              </a:defRPr>
            </a:lvl1pPr>
            <a:lvl2pPr marL="0" indent="0">
              <a:buNone/>
              <a:defRPr sz="2000" b="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73A2-D93D-4A0E-B684-E905E95F0B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69A2-5029-44B4-98D3-0CD658CAAE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3448800" y="3024000"/>
            <a:ext cx="6188400" cy="802800"/>
          </a:xfrm>
        </p:spPr>
        <p:txBody>
          <a:bodyPr lIns="180000" tIns="0" rIns="0" bIns="0" anchor="ctr" anchorCtr="0">
            <a:normAutofit/>
          </a:bodyPr>
          <a:lstStyle>
            <a:lvl1pPr algn="l">
              <a:defRPr sz="30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499070" y="4939294"/>
            <a:ext cx="4090217" cy="357478"/>
          </a:xfrm>
          <a:prstGeom prst="roundRect">
            <a:avLst>
              <a:gd name="adj" fmla="val 50000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7" name="MH_Title"/>
          <p:cNvSpPr/>
          <p:nvPr userDrawn="1"/>
        </p:nvSpPr>
        <p:spPr>
          <a:xfrm>
            <a:off x="3450416" y="3023810"/>
            <a:ext cx="6187526" cy="8008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0" rIns="0" bIns="0" rtlCol="0" anchor="ctr">
            <a:normAutofit/>
          </a:bodyPr>
          <a:lstStyle/>
          <a:p>
            <a:endParaRPr lang="zh-CN" alt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MH_Others_1"/>
          <p:cNvSpPr/>
          <p:nvPr userDrawn="1"/>
        </p:nvSpPr>
        <p:spPr>
          <a:xfrm>
            <a:off x="2554059" y="3077568"/>
            <a:ext cx="693340" cy="693340"/>
          </a:xfrm>
          <a:prstGeom prst="ellipse">
            <a:avLst/>
          </a:pr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accent1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9" name="MH_Others_2"/>
          <p:cNvSpPr/>
          <p:nvPr userDrawn="1"/>
        </p:nvSpPr>
        <p:spPr>
          <a:xfrm>
            <a:off x="3349261" y="3023810"/>
            <a:ext cx="101154" cy="800856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2400">
              <a:solidFill>
                <a:srgbClr val="1C97C2"/>
              </a:solidFill>
            </a:endParaRPr>
          </a:p>
        </p:txBody>
      </p:sp>
      <p:sp>
        <p:nvSpPr>
          <p:cNvPr id="10" name="MH_Number"/>
          <p:cNvSpPr/>
          <p:nvPr userDrawn="1"/>
        </p:nvSpPr>
        <p:spPr>
          <a:xfrm>
            <a:off x="2660086" y="3226080"/>
            <a:ext cx="495300" cy="531336"/>
          </a:xfrm>
          <a:prstGeom prst="rect">
            <a:avLst/>
          </a:prstGeom>
        </p:spPr>
        <p:txBody>
          <a:bodyPr wrap="square" lIns="0" tIns="0" rIns="0" bIns="0" anchor="ctr" anchorCtr="0">
            <a:normAutofit fontScale="77500" lnSpcReduction="20000"/>
          </a:bodyPr>
          <a:lstStyle/>
          <a:p>
            <a:pPr algn="ctr"/>
            <a:endParaRPr lang="zh-CN" altLang="en-US" sz="5400" dirty="0">
              <a:solidFill>
                <a:schemeClr val="accent1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73A2-D93D-4A0E-B684-E905E95F0B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69A2-5029-44B4-98D3-0CD658CAAE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71499" y="166056"/>
            <a:ext cx="10934701" cy="64184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71499" y="1244603"/>
            <a:ext cx="5080000" cy="4932363"/>
          </a:xfrm>
        </p:spPr>
        <p:txBody>
          <a:bodyPr/>
          <a:lstStyle>
            <a:lvl1pPr>
              <a:defRPr sz="2400"/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412084" y="1244603"/>
            <a:ext cx="5094116" cy="4932363"/>
          </a:xfrm>
        </p:spPr>
        <p:txBody>
          <a:bodyPr/>
          <a:lstStyle>
            <a:lvl1pPr>
              <a:defRPr sz="2400"/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73A2-D93D-4A0E-B684-E905E95F0B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69A2-5029-44B4-98D3-0CD658CAAE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>
            <a:lvl1pPr>
              <a:defRPr sz="2400"/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>
            <a:lvl1pPr>
              <a:defRPr sz="2400"/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73A2-D93D-4A0E-B684-E905E95F0B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69A2-5029-44B4-98D3-0CD658CAAE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68800" y="2750400"/>
            <a:ext cx="3888000" cy="716400"/>
          </a:xfrm>
        </p:spPr>
        <p:txBody>
          <a:bodyPr lIns="0" tIns="0" rIns="0" bIns="72000">
            <a:noAutofit/>
          </a:bodyPr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73A2-D93D-4A0E-B684-E905E95F0B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69A2-5029-44B4-98D3-0CD658CAAE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73A2-D93D-4A0E-B684-E905E95F0B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69A2-5029-44B4-98D3-0CD658CAAE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72400" y="165600"/>
            <a:ext cx="10933200" cy="640800"/>
          </a:xfrm>
        </p:spPr>
        <p:txBody>
          <a:bodyPr lIns="90000" tIns="46800" rIns="90000" bIns="46800" anchor="ctr" anchorCtr="0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pic" idx="1"/>
          </p:nvPr>
        </p:nvSpPr>
        <p:spPr>
          <a:xfrm>
            <a:off x="1814400" y="2415600"/>
            <a:ext cx="8341200" cy="3945600"/>
          </a:xfrm>
        </p:spPr>
        <p:txBody>
          <a:bodyPr anchor="ctr" anchorCtr="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702800" y="1040400"/>
            <a:ext cx="8762400" cy="11700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726572" y="953588"/>
            <a:ext cx="8737600" cy="0"/>
          </a:xfrm>
          <a:prstGeom prst="line">
            <a:avLst/>
          </a:prstGeom>
          <a:ln>
            <a:solidFill>
              <a:srgbClr val="311A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726572" y="2278216"/>
            <a:ext cx="8737600" cy="0"/>
          </a:xfrm>
          <a:prstGeom prst="line">
            <a:avLst/>
          </a:prstGeom>
          <a:ln>
            <a:solidFill>
              <a:srgbClr val="311A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73A2-D93D-4A0E-B684-E905E95F0B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69A2-5029-44B4-98D3-0CD658CAAE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330315" y="365125"/>
            <a:ext cx="1182511" cy="612844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649357" y="365125"/>
            <a:ext cx="9556779" cy="6128440"/>
          </a:xfrm>
        </p:spPr>
        <p:txBody>
          <a:bodyPr vert="eaVert"/>
          <a:lstStyle>
            <a:lvl1pPr>
              <a:defRPr sz="2400"/>
            </a:lvl1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873A2-D93D-4A0E-B684-E905E95F0B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69A2-5029-44B4-98D3-0CD658CAAE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5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71499" y="1121434"/>
            <a:ext cx="10934699" cy="5177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71499" y="166056"/>
            <a:ext cx="10934701" cy="64184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762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B1873A2-D93D-4A0E-B684-E905E95F0B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762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762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EE969A2-5029-44B4-98D3-0CD658CAAE1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ebdings" pitchFamily="18" charset="2"/>
        <a:buChar char="Ù"/>
        <a:defRPr lang="zh-CN" altLang="en-US" sz="24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None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hyperlink" Target="https://dev.scsj.net.cn" TargetMode="Externa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hyperlink" Target="https://dev.scsj.net.cn/help/ssh/READM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hyperlink" Target="https://dev.scsj.net.cn/help/ssh/READM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4.xml"/><Relationship Id="rId3" Type="http://schemas.openxmlformats.org/officeDocument/2006/relationships/hyperlink" Target="https://www.liaoxuefeng.com/wiki/0013739516305929606dd18361248578c67b8067c8c017b000&#13;" TargetMode="External"/><Relationship Id="rId2" Type="http://schemas.openxmlformats.org/officeDocument/2006/relationships/hyperlink" Target="http://rogerdudler.github.io/git-guide/index.zh.html&#13;" TargetMode="External"/><Relationship Id="rId1" Type="http://schemas.openxmlformats.org/officeDocument/2006/relationships/hyperlink" Target="https://www.toutiao.com/a6462980515795304974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 sz="6600" dirty="0"/>
              <a:t>Git使用教程</a:t>
            </a:r>
            <a:endParaRPr lang="x-none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x-none" altLang="zh-CN" sz="2800" smtClean="0"/>
              <a:t>PI-Lab</a:t>
            </a:r>
            <a:endParaRPr lang="x-none" altLang="zh-CN" sz="28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>
                <a:sym typeface="+mn-ea"/>
              </a:rPr>
              <a:t>推送更改到服务器</a:t>
            </a:r>
            <a:endParaRPr lang="x-none"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2135" y="834390"/>
            <a:ext cx="10979150" cy="168338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x-none" altLang="zh-CN" smtClean="0"/>
              <a:t>执行如下命令以将这些改动提交到远端仓库：</a:t>
            </a:r>
            <a:endParaRPr lang="x-none" altLang="zh-CN" smtClean="0"/>
          </a:p>
          <a:p>
            <a:pPr marL="0" indent="0">
              <a:buNone/>
            </a:pPr>
            <a:r>
              <a:rPr lang="x-none" altLang="zh-CN" smtClean="0">
                <a:solidFill>
                  <a:srgbClr val="FF0000"/>
                </a:solidFill>
              </a:rPr>
              <a:t>git push origin dev</a:t>
            </a:r>
            <a:r>
              <a:rPr lang="x-none" altLang="zh-CN" smtClean="0"/>
              <a:t> </a:t>
            </a:r>
            <a:endParaRPr lang="x-none" altLang="zh-CN" smtClean="0"/>
          </a:p>
          <a:p>
            <a:pPr marL="0" indent="0">
              <a:buNone/>
            </a:pPr>
            <a:r>
              <a:rPr lang="x-none" altLang="zh-CN" smtClean="0"/>
              <a:t>可以把&lt;dev&gt;换成当前的分支名字</a:t>
            </a:r>
            <a:endParaRPr lang="x-none" altLang="zh-CN" smtClean="0">
              <a:solidFill>
                <a:srgbClr val="FF0000"/>
              </a:solidFill>
            </a:endParaRPr>
          </a:p>
        </p:txBody>
      </p:sp>
      <p:pic>
        <p:nvPicPr>
          <p:cNvPr id="5" name="图片 4" descr="Selection_20171206_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0550" y="2679065"/>
            <a:ext cx="8041640" cy="38169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>
                <a:sym typeface="+mn-ea"/>
              </a:rPr>
              <a:t>分支</a:t>
            </a:r>
            <a:endParaRPr lang="x-none"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2135" y="833755"/>
            <a:ext cx="10979150" cy="143510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x-none" altLang="zh-CN" smtClean="0"/>
              <a:t>分支是用来将特性开发绝缘开来的。在你创建仓库的时候，master 是“默认的”分支。在其他分支上进行开发，完成后再将它们合并到主分支上。</a:t>
            </a:r>
            <a:endParaRPr lang="x-none" altLang="zh-CN" smtClean="0"/>
          </a:p>
        </p:txBody>
      </p:sp>
      <p:grpSp>
        <p:nvGrpSpPr>
          <p:cNvPr id="25" name="组合 24"/>
          <p:cNvGrpSpPr/>
          <p:nvPr/>
        </p:nvGrpSpPr>
        <p:grpSpPr>
          <a:xfrm>
            <a:off x="4091940" y="1579880"/>
            <a:ext cx="3542030" cy="5005070"/>
            <a:chOff x="6444" y="2488"/>
            <a:chExt cx="5578" cy="7882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9070" y="3096"/>
              <a:ext cx="0" cy="727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8485" y="2488"/>
              <a:ext cx="114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30000"/>
                </a:lnSpc>
              </a:pPr>
              <a:r>
                <a:rPr lang="x-none" altLang="zh-CN" sz="1400" dirty="0" smtClean="0">
                  <a:latin typeface="Arial" charset="0"/>
                  <a:ea typeface="微软雅黑" pitchFamily="34" charset="-122"/>
                </a:rPr>
                <a:t>master</a:t>
              </a:r>
              <a:endParaRPr lang="x-none" altLang="zh-CN" sz="1400" dirty="0" smtClean="0">
                <a:latin typeface="Arial" charset="0"/>
                <a:ea typeface="微软雅黑" pitchFamily="34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6967" y="3449"/>
              <a:ext cx="2103" cy="952"/>
            </a:xfrm>
            <a:prstGeom prst="line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6953" y="4392"/>
              <a:ext cx="0" cy="2287"/>
            </a:xfrm>
            <a:prstGeom prst="line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8959" y="3357"/>
              <a:ext cx="232" cy="2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72" y="4299"/>
              <a:ext cx="232" cy="21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842" y="6448"/>
              <a:ext cx="232" cy="21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>
              <a:endCxn id="11" idx="5"/>
            </p:cNvCxnSpPr>
            <p:nvPr/>
          </p:nvCxnSpPr>
          <p:spPr>
            <a:xfrm flipH="1" flipV="1">
              <a:off x="7040" y="6634"/>
              <a:ext cx="2016" cy="1120"/>
            </a:xfrm>
            <a:prstGeom prst="line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8949" y="7668"/>
              <a:ext cx="232" cy="2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444" y="3692"/>
              <a:ext cx="103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30000"/>
                </a:lnSpc>
              </a:pPr>
              <a:r>
                <a:rPr lang="x-none" altLang="zh-CN" sz="1400" dirty="0" smtClean="0">
                  <a:latin typeface="Arial" charset="0"/>
                  <a:ea typeface="微软雅黑" pitchFamily="34" charset="-122"/>
                </a:rPr>
                <a:t>bugfix</a:t>
              </a:r>
              <a:endParaRPr lang="x-none" altLang="zh-CN" sz="1400" dirty="0" smtClean="0">
                <a:latin typeface="Arial" charset="0"/>
                <a:ea typeface="微软雅黑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 flipV="1">
              <a:off x="9052" y="4287"/>
              <a:ext cx="2526" cy="68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1604" y="4973"/>
              <a:ext cx="0" cy="387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8949" y="4198"/>
              <a:ext cx="232" cy="2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1479" y="4909"/>
              <a:ext cx="232" cy="21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1496" y="6195"/>
              <a:ext cx="232" cy="21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1493" y="7652"/>
              <a:ext cx="232" cy="21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1503" y="8664"/>
              <a:ext cx="232" cy="21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/>
            <p:nvPr/>
          </p:nvCxnSpPr>
          <p:spPr>
            <a:xfrm flipH="1">
              <a:off x="9051" y="8802"/>
              <a:ext cx="2591" cy="81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8946" y="9525"/>
              <a:ext cx="232" cy="2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1282" y="4236"/>
              <a:ext cx="74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30000"/>
                </a:lnSpc>
              </a:pPr>
              <a:r>
                <a:rPr lang="x-none" altLang="zh-CN" sz="1400" dirty="0" smtClean="0">
                  <a:latin typeface="Arial" charset="0"/>
                  <a:ea typeface="微软雅黑" pitchFamily="34" charset="-122"/>
                </a:rPr>
                <a:t>dev</a:t>
              </a:r>
              <a:endParaRPr lang="x-none" altLang="zh-CN" sz="1400" dirty="0" smtClean="0">
                <a:latin typeface="Arial" charset="0"/>
                <a:ea typeface="微软雅黑" pitchFamily="34" charset="-12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>
                <a:sym typeface="+mn-ea"/>
              </a:rPr>
              <a:t>分支操作 - bugfix</a:t>
            </a:r>
            <a:endParaRPr lang="x-none"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2135" y="834390"/>
            <a:ext cx="10979150" cy="540067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x-none" altLang="zh-CN" smtClean="0"/>
              <a:t>创建 bugfix分支</a:t>
            </a:r>
            <a:endParaRPr lang="x-none" altLang="zh-CN" smtClean="0"/>
          </a:p>
          <a:p>
            <a:pPr marL="0" indent="0">
              <a:buNone/>
            </a:pPr>
            <a:r>
              <a:rPr lang="x-none" altLang="zh-CN" smtClean="0"/>
              <a:t>    </a:t>
            </a:r>
            <a:r>
              <a:rPr lang="x-none" altLang="zh-CN" smtClean="0">
                <a:solidFill>
                  <a:srgbClr val="FF0000"/>
                </a:solidFill>
              </a:rPr>
              <a:t>git checkout -b bugfix</a:t>
            </a:r>
            <a:endParaRPr lang="x-none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zh-CN" smtClean="0"/>
              <a:t>进行bug修复等</a:t>
            </a:r>
            <a:endParaRPr lang="x-none" altLang="zh-CN" smtClean="0"/>
          </a:p>
          <a:p>
            <a:pPr marL="0" indent="0">
              <a:buNone/>
            </a:pPr>
            <a:r>
              <a:rPr lang="x-none" altLang="zh-CN" smtClean="0"/>
              <a:t>    ......</a:t>
            </a:r>
            <a:endParaRPr lang="x-none" altLang="zh-CN" smtClean="0"/>
          </a:p>
          <a:p>
            <a:pPr marL="0" indent="0">
              <a:buNone/>
            </a:pPr>
            <a:r>
              <a:rPr lang="x-none" altLang="zh-CN" smtClean="0"/>
              <a:t>合并到master分支</a:t>
            </a:r>
            <a:endParaRPr lang="x-none" altLang="zh-CN" smtClean="0"/>
          </a:p>
          <a:p>
            <a:pPr marL="0" indent="0">
              <a:buNone/>
            </a:pPr>
            <a:r>
              <a:rPr lang="x-none" altLang="zh-CN" smtClean="0"/>
              <a:t>   </a:t>
            </a:r>
            <a:r>
              <a:rPr lang="x-none" altLang="zh-CN" smtClean="0">
                <a:solidFill>
                  <a:srgbClr val="FF0000"/>
                </a:solidFill>
              </a:rPr>
              <a:t>git checkout master</a:t>
            </a:r>
            <a:endParaRPr lang="x-none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zh-CN" smtClean="0"/>
              <a:t>   </a:t>
            </a:r>
            <a:r>
              <a:rPr lang="x-none" altLang="zh-CN" smtClean="0">
                <a:solidFill>
                  <a:srgbClr val="FF0000"/>
                </a:solidFill>
              </a:rPr>
              <a:t>git merge bugfix</a:t>
            </a:r>
            <a:endParaRPr lang="x-none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x-none" altLang="zh-CN" smtClean="0"/>
          </a:p>
        </p:txBody>
      </p:sp>
      <p:grpSp>
        <p:nvGrpSpPr>
          <p:cNvPr id="25" name="组合 24"/>
          <p:cNvGrpSpPr/>
          <p:nvPr/>
        </p:nvGrpSpPr>
        <p:grpSpPr>
          <a:xfrm>
            <a:off x="8315325" y="1377950"/>
            <a:ext cx="3542030" cy="5005070"/>
            <a:chOff x="6444" y="2488"/>
            <a:chExt cx="5578" cy="7882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9070" y="3096"/>
              <a:ext cx="0" cy="727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8485" y="2488"/>
              <a:ext cx="114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30000"/>
                </a:lnSpc>
              </a:pPr>
              <a:r>
                <a:rPr lang="x-none" altLang="zh-CN" sz="1400" dirty="0" smtClean="0">
                  <a:latin typeface="Arial" charset="0"/>
                  <a:ea typeface="微软雅黑" pitchFamily="34" charset="-122"/>
                </a:rPr>
                <a:t>master</a:t>
              </a:r>
              <a:endParaRPr lang="x-none" altLang="zh-CN" sz="1400" dirty="0" smtClean="0">
                <a:latin typeface="Arial" charset="0"/>
                <a:ea typeface="微软雅黑" pitchFamily="34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 flipH="1">
              <a:off x="6967" y="3449"/>
              <a:ext cx="2103" cy="952"/>
            </a:xfrm>
            <a:prstGeom prst="line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6953" y="4392"/>
              <a:ext cx="0" cy="2287"/>
            </a:xfrm>
            <a:prstGeom prst="line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8959" y="3357"/>
              <a:ext cx="232" cy="2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6872" y="4299"/>
              <a:ext cx="232" cy="21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6842" y="6448"/>
              <a:ext cx="232" cy="21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endCxn id="31" idx="5"/>
            </p:cNvCxnSpPr>
            <p:nvPr/>
          </p:nvCxnSpPr>
          <p:spPr>
            <a:xfrm flipH="1" flipV="1">
              <a:off x="7040" y="6634"/>
              <a:ext cx="2016" cy="1120"/>
            </a:xfrm>
            <a:prstGeom prst="line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8949" y="7668"/>
              <a:ext cx="232" cy="2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444" y="3692"/>
              <a:ext cx="103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30000"/>
                </a:lnSpc>
              </a:pPr>
              <a:r>
                <a:rPr lang="x-none" altLang="zh-CN" sz="1400" dirty="0" smtClean="0">
                  <a:latin typeface="Arial" charset="0"/>
                  <a:ea typeface="微软雅黑" pitchFamily="34" charset="-122"/>
                </a:rPr>
                <a:t>bugfix</a:t>
              </a:r>
              <a:endParaRPr lang="x-none" altLang="zh-CN" sz="1400" dirty="0" smtClean="0">
                <a:latin typeface="Arial" charset="0"/>
                <a:ea typeface="微软雅黑" pitchFamily="34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H="1" flipV="1">
              <a:off x="9052" y="4287"/>
              <a:ext cx="2526" cy="68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1604" y="4973"/>
              <a:ext cx="0" cy="387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8949" y="4198"/>
              <a:ext cx="232" cy="2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1479" y="4909"/>
              <a:ext cx="232" cy="21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1496" y="6195"/>
              <a:ext cx="232" cy="21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1493" y="7652"/>
              <a:ext cx="232" cy="21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1503" y="8664"/>
              <a:ext cx="232" cy="21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 flipH="1">
              <a:off x="9051" y="8802"/>
              <a:ext cx="2591" cy="81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/>
          </p:nvSpPr>
          <p:spPr>
            <a:xfrm>
              <a:off x="8946" y="9525"/>
              <a:ext cx="232" cy="2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1282" y="4236"/>
              <a:ext cx="74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30000"/>
                </a:lnSpc>
              </a:pPr>
              <a:r>
                <a:rPr lang="x-none" altLang="zh-CN" sz="1400" dirty="0" smtClean="0">
                  <a:latin typeface="Arial" charset="0"/>
                  <a:ea typeface="微软雅黑" pitchFamily="34" charset="-122"/>
                </a:rPr>
                <a:t>dev</a:t>
              </a:r>
              <a:endParaRPr lang="x-none" altLang="zh-CN" sz="1400" dirty="0" smtClean="0">
                <a:latin typeface="Arial" charset="0"/>
                <a:ea typeface="微软雅黑" pitchFamily="34" charset="-122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>
                <a:sym typeface="+mn-ea"/>
              </a:rPr>
              <a:t>分支操作 - dev</a:t>
            </a:r>
            <a:endParaRPr lang="x-none"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2135" y="834390"/>
            <a:ext cx="10979150" cy="572135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x-none" altLang="zh-CN" sz="1400" b="1" smtClean="0"/>
              <a:t>创建 dev 分支</a:t>
            </a:r>
            <a:endParaRPr lang="x-none" altLang="zh-CN" sz="1400" b="1" smtClean="0"/>
          </a:p>
          <a:p>
            <a:pPr marL="0" indent="0">
              <a:buNone/>
            </a:pPr>
            <a:r>
              <a:rPr lang="x-none" altLang="zh-CN" sz="1400" smtClean="0"/>
              <a:t>    </a:t>
            </a:r>
            <a:r>
              <a:rPr lang="x-none" altLang="zh-CN" sz="1400" smtClean="0">
                <a:solidFill>
                  <a:srgbClr val="FF0000"/>
                </a:solidFill>
              </a:rPr>
              <a:t>git checkout -b dev</a:t>
            </a:r>
            <a:endParaRPr lang="x-none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zh-CN" sz="1400" smtClean="0">
                <a:solidFill>
                  <a:srgbClr val="FF0000"/>
                </a:solidFill>
              </a:rPr>
              <a:t>    git push origin dev</a:t>
            </a:r>
            <a:endParaRPr lang="x-none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zh-CN" sz="1400" b="1" smtClean="0"/>
              <a:t>A用户的开发，提交代码 （需要确认本地是在dev分支）</a:t>
            </a:r>
            <a:endParaRPr lang="x-none" altLang="zh-CN" sz="1400" b="1" smtClean="0"/>
          </a:p>
          <a:p>
            <a:pPr marL="0" indent="0">
              <a:buNone/>
            </a:pPr>
            <a:r>
              <a:rPr lang="x-none" altLang="zh-CN" sz="1400" smtClean="0"/>
              <a:t>    </a:t>
            </a:r>
            <a:r>
              <a:rPr lang="x-none" altLang="zh-CN" sz="1400" smtClean="0">
                <a:solidFill>
                  <a:srgbClr val="FF0000"/>
                </a:solidFill>
              </a:rPr>
              <a:t>git pull origin dev</a:t>
            </a:r>
            <a:endParaRPr lang="x-none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zh-CN" sz="1400" smtClean="0">
                <a:solidFill>
                  <a:srgbClr val="FF0000"/>
                </a:solidFill>
              </a:rPr>
              <a:t>    修改代码等操作...</a:t>
            </a:r>
            <a:endParaRPr lang="x-none" altLang="zh-CN" sz="140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zh-CN" sz="1400" smtClean="0"/>
              <a:t>    </a:t>
            </a:r>
            <a:r>
              <a:rPr lang="x-none" altLang="zh-CN" sz="1400">
                <a:solidFill>
                  <a:srgbClr val="FF0000"/>
                </a:solidFill>
                <a:sym typeface="+mn-ea"/>
              </a:rPr>
              <a:t>git add -A</a:t>
            </a:r>
            <a:endParaRPr lang="x-none" altLang="zh-CN" sz="1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x-none" altLang="zh-CN" sz="1400">
                <a:solidFill>
                  <a:srgbClr val="FF0000"/>
                </a:solidFill>
                <a:sym typeface="+mn-ea"/>
              </a:rPr>
              <a:t>    git commit -m "Modify message"</a:t>
            </a:r>
            <a:endParaRPr lang="x-none" altLang="zh-CN" sz="1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x-none" altLang="zh-CN" sz="1400">
                <a:solidFill>
                  <a:srgbClr val="FF0000"/>
                </a:solidFill>
                <a:sym typeface="+mn-ea"/>
              </a:rPr>
              <a:t>    git push origin dev</a:t>
            </a:r>
            <a:endParaRPr lang="x-none" altLang="zh-CN" sz="1400" smtClean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x-none" altLang="zh-CN" sz="1400" b="1" smtClean="0"/>
              <a:t>B用户的开发，提交代码</a:t>
            </a:r>
            <a:r>
              <a:rPr lang="x-none" altLang="zh-CN" sz="1400" b="1">
                <a:sym typeface="+mn-ea"/>
              </a:rPr>
              <a:t>（需要确认本地是在dev分支）</a:t>
            </a:r>
            <a:endParaRPr lang="x-none" altLang="zh-CN" sz="1400" b="1" smtClean="0">
              <a:sym typeface="+mn-ea"/>
            </a:endParaRPr>
          </a:p>
          <a:p>
            <a:pPr marL="0" indent="0">
              <a:buNone/>
            </a:pPr>
            <a:r>
              <a:rPr lang="x-none" altLang="zh-CN" sz="1400">
                <a:sym typeface="+mn-ea"/>
              </a:rPr>
              <a:t>    </a:t>
            </a:r>
            <a:r>
              <a:rPr lang="x-none" altLang="zh-CN" sz="1400">
                <a:solidFill>
                  <a:srgbClr val="FF0000"/>
                </a:solidFill>
                <a:sym typeface="+mn-ea"/>
              </a:rPr>
              <a:t>git pull origin dev</a:t>
            </a:r>
            <a:endParaRPr lang="x-none" altLang="zh-CN" sz="1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x-none" altLang="zh-CN" sz="1400">
                <a:solidFill>
                  <a:srgbClr val="FF0000"/>
                </a:solidFill>
                <a:sym typeface="+mn-ea"/>
              </a:rPr>
              <a:t>    修改代码等操作...</a:t>
            </a:r>
            <a:endParaRPr lang="x-none" altLang="zh-CN" sz="1400" smtClean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x-none" altLang="zh-CN" sz="1400">
                <a:sym typeface="+mn-ea"/>
              </a:rPr>
              <a:t>    </a:t>
            </a:r>
            <a:r>
              <a:rPr lang="x-none" altLang="zh-CN" sz="1400">
                <a:solidFill>
                  <a:srgbClr val="FF0000"/>
                </a:solidFill>
                <a:sym typeface="+mn-ea"/>
              </a:rPr>
              <a:t>git add -A</a:t>
            </a:r>
            <a:endParaRPr lang="x-none" altLang="zh-CN" sz="1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x-none" altLang="zh-CN" sz="1400">
                <a:solidFill>
                  <a:srgbClr val="FF0000"/>
                </a:solidFill>
                <a:sym typeface="+mn-ea"/>
              </a:rPr>
              <a:t>    git commit -m "Modify message"</a:t>
            </a:r>
            <a:endParaRPr lang="x-none" altLang="zh-CN" sz="14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x-none" altLang="zh-CN" sz="1400">
                <a:solidFill>
                  <a:srgbClr val="FF0000"/>
                </a:solidFill>
                <a:sym typeface="+mn-ea"/>
              </a:rPr>
              <a:t>    git push origin dev</a:t>
            </a:r>
            <a:endParaRPr lang="x-none" altLang="zh-CN" sz="1400" smtClean="0">
              <a:solidFill>
                <a:srgbClr val="FF0000"/>
              </a:solidFill>
              <a:sym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315325" y="1377950"/>
            <a:ext cx="3542030" cy="5005070"/>
            <a:chOff x="6444" y="2488"/>
            <a:chExt cx="5578" cy="7882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9070" y="3096"/>
              <a:ext cx="0" cy="727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8485" y="2488"/>
              <a:ext cx="114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30000"/>
                </a:lnSpc>
              </a:pPr>
              <a:r>
                <a:rPr lang="x-none" altLang="zh-CN" sz="1400" dirty="0" smtClean="0">
                  <a:latin typeface="Arial" charset="0"/>
                  <a:ea typeface="微软雅黑" pitchFamily="34" charset="-122"/>
                </a:rPr>
                <a:t>master</a:t>
              </a:r>
              <a:endParaRPr lang="x-none" altLang="zh-CN" sz="1400" dirty="0" smtClean="0">
                <a:latin typeface="Arial" charset="0"/>
                <a:ea typeface="微软雅黑" pitchFamily="34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 flipH="1">
              <a:off x="6967" y="3449"/>
              <a:ext cx="2103" cy="952"/>
            </a:xfrm>
            <a:prstGeom prst="line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6953" y="4392"/>
              <a:ext cx="0" cy="2287"/>
            </a:xfrm>
            <a:prstGeom prst="line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8959" y="3357"/>
              <a:ext cx="232" cy="2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6872" y="4299"/>
              <a:ext cx="232" cy="21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6842" y="6448"/>
              <a:ext cx="232" cy="21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endCxn id="31" idx="5"/>
            </p:cNvCxnSpPr>
            <p:nvPr/>
          </p:nvCxnSpPr>
          <p:spPr>
            <a:xfrm flipH="1" flipV="1">
              <a:off x="7040" y="6634"/>
              <a:ext cx="2016" cy="1120"/>
            </a:xfrm>
            <a:prstGeom prst="line">
              <a:avLst/>
            </a:prstGeom>
            <a:ln w="28575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/>
          </p:nvSpPr>
          <p:spPr>
            <a:xfrm>
              <a:off x="8949" y="7668"/>
              <a:ext cx="232" cy="2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444" y="3692"/>
              <a:ext cx="103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30000"/>
                </a:lnSpc>
              </a:pPr>
              <a:r>
                <a:rPr lang="x-none" altLang="zh-CN" sz="1400" dirty="0" smtClean="0">
                  <a:latin typeface="Arial" charset="0"/>
                  <a:ea typeface="微软雅黑" pitchFamily="34" charset="-122"/>
                </a:rPr>
                <a:t>bugfix</a:t>
              </a:r>
              <a:endParaRPr lang="x-none" altLang="zh-CN" sz="1400" dirty="0" smtClean="0">
                <a:latin typeface="Arial" charset="0"/>
                <a:ea typeface="微软雅黑" pitchFamily="34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H="1" flipV="1">
              <a:off x="9052" y="4287"/>
              <a:ext cx="2526" cy="68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1604" y="4973"/>
              <a:ext cx="0" cy="387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8949" y="4198"/>
              <a:ext cx="232" cy="2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1479" y="4909"/>
              <a:ext cx="232" cy="21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11496" y="6195"/>
              <a:ext cx="232" cy="21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1493" y="7652"/>
              <a:ext cx="232" cy="21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1503" y="8664"/>
              <a:ext cx="232" cy="21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 flipH="1">
              <a:off x="9051" y="8802"/>
              <a:ext cx="2591" cy="81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/>
          </p:nvSpPr>
          <p:spPr>
            <a:xfrm>
              <a:off x="8946" y="9525"/>
              <a:ext cx="232" cy="21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1282" y="4236"/>
              <a:ext cx="74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30000"/>
                </a:lnSpc>
              </a:pPr>
              <a:r>
                <a:rPr lang="x-none" altLang="zh-CN" sz="1400" dirty="0" smtClean="0">
                  <a:latin typeface="Arial" charset="0"/>
                  <a:ea typeface="微软雅黑" pitchFamily="34" charset="-122"/>
                </a:rPr>
                <a:t>dev</a:t>
              </a:r>
              <a:endParaRPr lang="x-none" altLang="zh-CN" sz="1400" dirty="0" smtClean="0">
                <a:latin typeface="Arial" charset="0"/>
                <a:ea typeface="微软雅黑" pitchFamily="34" charset="-122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>
                <a:sym typeface="+mn-ea"/>
              </a:rPr>
              <a:t>跟新与合并 - 处理冲突</a:t>
            </a:r>
            <a:endParaRPr lang="x-none"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2135" y="834390"/>
            <a:ext cx="10979150" cy="5721350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x-none" altLang="zh-CN" smtClean="0"/>
              <a:t>合并代码方式1</a:t>
            </a:r>
            <a:endParaRPr lang="x-none" altLang="zh-CN" smtClean="0"/>
          </a:p>
          <a:p>
            <a:pPr marL="0" indent="0">
              <a:buNone/>
            </a:pPr>
            <a:r>
              <a:rPr lang="x-none" altLang="zh-CN">
                <a:sym typeface="+mn-ea"/>
              </a:rPr>
              <a:t>    </a:t>
            </a:r>
            <a:r>
              <a:rPr lang="x-none" altLang="zh-CN">
                <a:solidFill>
                  <a:srgbClr val="FF0000"/>
                </a:solidFill>
                <a:sym typeface="+mn-ea"/>
              </a:rPr>
              <a:t>git pull origin dev</a:t>
            </a:r>
            <a:r>
              <a:rPr lang="x-none" altLang="zh-CN" smtClean="0"/>
              <a:t> （将服务器dev分支的代码合并到本地分支）</a:t>
            </a:r>
            <a:endParaRPr lang="x-none" altLang="zh-CN" smtClean="0"/>
          </a:p>
          <a:p>
            <a:pPr marL="0" indent="0">
              <a:buNone/>
            </a:pPr>
            <a:r>
              <a:rPr lang="x-none" altLang="zh-CN" smtClean="0"/>
              <a:t>合并代码方式2</a:t>
            </a:r>
            <a:endParaRPr lang="x-none" altLang="zh-CN" smtClean="0"/>
          </a:p>
          <a:p>
            <a:pPr marL="0" indent="0">
              <a:buNone/>
            </a:pPr>
            <a:r>
              <a:rPr lang="x-none" altLang="zh-CN" smtClean="0"/>
              <a:t>   </a:t>
            </a:r>
            <a:r>
              <a:rPr lang="x-none" altLang="zh-CN" smtClean="0">
                <a:solidFill>
                  <a:srgbClr val="FF0000"/>
                </a:solidFill>
              </a:rPr>
              <a:t>git checkout master  </a:t>
            </a:r>
            <a:r>
              <a:rPr lang="x-none" altLang="zh-CN" smtClean="0"/>
              <a:t>  </a:t>
            </a:r>
            <a:endParaRPr lang="x-none" altLang="zh-CN" smtClean="0"/>
          </a:p>
          <a:p>
            <a:pPr marL="0" indent="0">
              <a:buNone/>
            </a:pPr>
            <a:r>
              <a:rPr lang="x-none" altLang="zh-CN" smtClean="0">
                <a:solidFill>
                  <a:srgbClr val="FF0000"/>
                </a:solidFill>
              </a:rPr>
              <a:t>   git merge dev</a:t>
            </a:r>
            <a:r>
              <a:rPr lang="x-none" altLang="zh-CN" smtClean="0"/>
              <a:t> （将本地分支dev合并到本地当前分支。例如master）</a:t>
            </a:r>
            <a:endParaRPr lang="x-none" altLang="zh-CN" smtClean="0"/>
          </a:p>
          <a:p>
            <a:pPr marL="0" indent="0">
              <a:buNone/>
            </a:pPr>
            <a:endParaRPr lang="x-none" altLang="zh-CN" smtClean="0"/>
          </a:p>
          <a:p>
            <a:pPr marL="0" indent="0">
              <a:buNone/>
            </a:pPr>
            <a:r>
              <a:rPr lang="x-none" altLang="zh-CN" smtClean="0"/>
              <a:t>在这两种情况下，git 都会尝试去自动合并改动。</a:t>
            </a:r>
            <a:r>
              <a:rPr lang="x-none" altLang="zh-CN" b="1" smtClean="0"/>
              <a:t>遗憾的是，这可能并非每次都成功，并可能出现冲突（conflicts）</a:t>
            </a:r>
            <a:r>
              <a:rPr lang="x-none" altLang="zh-CN" smtClean="0"/>
              <a:t>。 这时候就需要你修改这些文件来手动合并这些冲突。改完之后，你需要执行如下命令以将它们标记为合并成功：</a:t>
            </a:r>
            <a:endParaRPr lang="x-none" altLang="zh-CN" smtClean="0"/>
          </a:p>
          <a:p>
            <a:pPr marL="0" indent="0">
              <a:buNone/>
            </a:pPr>
            <a:r>
              <a:rPr lang="x-none" altLang="zh-CN" smtClean="0"/>
              <a:t>    </a:t>
            </a:r>
            <a:r>
              <a:rPr lang="x-none" altLang="zh-CN" smtClean="0">
                <a:solidFill>
                  <a:srgbClr val="FF0000"/>
                </a:solidFill>
              </a:rPr>
              <a:t>git add &lt;filename&gt;  # 或者 git add -A</a:t>
            </a:r>
            <a:endParaRPr lang="x-none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zh-CN" smtClean="0"/>
              <a:t>在合并改动之前，你可以使用如下命令预览差异：</a:t>
            </a:r>
            <a:endParaRPr lang="x-none" altLang="zh-CN" smtClean="0"/>
          </a:p>
          <a:p>
            <a:pPr marL="0" indent="0">
              <a:buNone/>
            </a:pPr>
            <a:r>
              <a:rPr lang="x-none" altLang="zh-CN" smtClean="0"/>
              <a:t>    </a:t>
            </a:r>
            <a:r>
              <a:rPr lang="x-none" altLang="zh-CN" smtClean="0">
                <a:solidFill>
                  <a:srgbClr val="FF0000"/>
                </a:solidFill>
              </a:rPr>
              <a:t>git diff &lt;source_branch&gt; &lt;target_branch&gt;</a:t>
            </a:r>
            <a:endParaRPr lang="x-none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zh-CN" smtClean="0"/>
              <a:t>然后提交至本地并上传服务器</a:t>
            </a:r>
            <a:endParaRPr lang="x-none" altLang="zh-CN" smtClean="0"/>
          </a:p>
          <a:p>
            <a:pPr marL="0" indent="0">
              <a:buNone/>
            </a:pPr>
            <a:r>
              <a:rPr lang="x-none" altLang="zh-CN" smtClean="0"/>
              <a:t>    </a:t>
            </a:r>
            <a:r>
              <a:rPr lang="x-none" altLang="zh-CN" smtClean="0">
                <a:solidFill>
                  <a:srgbClr val="FF0000"/>
                </a:solidFill>
              </a:rPr>
              <a:t>git commit -m "Fix comfilicts"</a:t>
            </a:r>
            <a:endParaRPr lang="x-none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zh-CN" smtClean="0">
                <a:solidFill>
                  <a:srgbClr val="FF0000"/>
                </a:solidFill>
              </a:rPr>
              <a:t>    git push origin dev</a:t>
            </a:r>
            <a:endParaRPr lang="x-none" altLang="zh-CN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标签</a:t>
            </a:r>
            <a:endParaRPr lang="x-none"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2135" y="834390"/>
            <a:ext cx="10979150" cy="572135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x-none" altLang="zh-CN" smtClean="0"/>
              <a:t>为软件发布创建标签是推荐的。这个概念早已存在，在 SVN 中也有。你可以执行如下命令创建一个叫做 1.0.0 的标签：</a:t>
            </a:r>
            <a:endParaRPr lang="x-none" altLang="zh-CN" smtClean="0"/>
          </a:p>
          <a:p>
            <a:pPr marL="0" indent="0">
              <a:buNone/>
            </a:pPr>
            <a:r>
              <a:rPr lang="x-none" altLang="zh-CN" smtClean="0"/>
              <a:t>    </a:t>
            </a:r>
            <a:r>
              <a:rPr lang="x-none" altLang="zh-CN" smtClean="0">
                <a:solidFill>
                  <a:srgbClr val="FF0000"/>
                </a:solidFill>
              </a:rPr>
              <a:t>git tag 1.0.0 1b2e1d63ff</a:t>
            </a:r>
            <a:endParaRPr lang="x-none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zh-CN" smtClean="0"/>
              <a:t>1b2e1d63ff 是你想要标记的提交 ID 的前 10 位字符。可以使用下列命令获取提交 ID：</a:t>
            </a:r>
            <a:endParaRPr lang="x-none" altLang="zh-CN" smtClean="0"/>
          </a:p>
          <a:p>
            <a:pPr marL="0" indent="0">
              <a:buNone/>
            </a:pPr>
            <a:r>
              <a:rPr lang="x-none" altLang="zh-CN" smtClean="0">
                <a:solidFill>
                  <a:srgbClr val="FF0000"/>
                </a:solidFill>
              </a:rPr>
              <a:t>    git log</a:t>
            </a:r>
            <a:endParaRPr lang="x-none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zh-CN" smtClean="0"/>
              <a:t>你也可以使用少一点的提交 ID 前几位，只要它的指向具有唯一性。</a:t>
            </a:r>
            <a:endParaRPr lang="x-none" altLang="zh-CN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Log</a:t>
            </a:r>
            <a:endParaRPr lang="x-none"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2135" y="834390"/>
            <a:ext cx="10979150" cy="278384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x-none" altLang="zh-CN" smtClean="0"/>
              <a:t>如果你想了解本地仓库的历史记录，最简单的命令就是使用: </a:t>
            </a:r>
            <a:endParaRPr lang="x-none" altLang="zh-CN" smtClean="0"/>
          </a:p>
          <a:p>
            <a:pPr marL="0" indent="0">
              <a:buNone/>
            </a:pPr>
            <a:r>
              <a:rPr lang="x-none" altLang="zh-CN" smtClean="0">
                <a:solidFill>
                  <a:srgbClr val="FF0000"/>
                </a:solidFill>
                <a:effectLst/>
              </a:rPr>
              <a:t>    git log</a:t>
            </a:r>
            <a:endParaRPr lang="x-none" altLang="zh-CN" smtClean="0">
              <a:solidFill>
                <a:srgbClr val="FF0000"/>
              </a:solidFill>
              <a:effectLst/>
            </a:endParaRPr>
          </a:p>
          <a:p>
            <a:pPr marL="0" indent="0">
              <a:buNone/>
            </a:pPr>
            <a:r>
              <a:rPr lang="x-none" altLang="zh-CN" smtClean="0"/>
              <a:t>你可以添加一些参数来修改他的输出，从而得到自己想要的结果。 一个压缩后的每一条提交记录只占一行的输出:</a:t>
            </a:r>
            <a:endParaRPr lang="x-none" altLang="zh-CN" smtClean="0"/>
          </a:p>
          <a:p>
            <a:pPr marL="0" indent="0">
              <a:buNone/>
            </a:pPr>
            <a:r>
              <a:rPr lang="x-none" altLang="zh-CN" smtClean="0"/>
              <a:t>    </a:t>
            </a:r>
            <a:r>
              <a:rPr lang="x-none" altLang="zh-CN" smtClean="0">
                <a:solidFill>
                  <a:srgbClr val="FF0000"/>
                </a:solidFill>
              </a:rPr>
              <a:t>git log --pretty=oneline</a:t>
            </a:r>
            <a:endParaRPr lang="x-none" altLang="zh-CN" smtClean="0">
              <a:solidFill>
                <a:srgbClr val="FF0000"/>
              </a:solidFill>
            </a:endParaRPr>
          </a:p>
        </p:txBody>
      </p:sp>
      <p:pic>
        <p:nvPicPr>
          <p:cNvPr id="4" name="图片 3" descr="Selection_20171206_0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2360" y="4020820"/>
            <a:ext cx="10058400" cy="14166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Gitlab使用 - 注册用户</a:t>
            </a:r>
            <a:endParaRPr lang="x-none"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2135" y="763270"/>
            <a:ext cx="10979150" cy="1469390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30000"/>
              </a:lnSpc>
              <a:spcBef>
                <a:spcPts val="300"/>
              </a:spcBef>
              <a:buNone/>
            </a:pPr>
            <a:r>
              <a:rPr lang="x-none" altLang="zh-CN" smtClean="0"/>
              <a:t>访问 </a:t>
            </a:r>
            <a:r>
              <a:rPr lang="x-none" altLang="zh-CN" smtClean="0">
                <a:hlinkClick r:id="rId1" action="ppaction://hlinkfile"/>
              </a:rPr>
              <a:t>http://192.168.1.3</a:t>
            </a:r>
            <a:r>
              <a:rPr lang="x-none" altLang="zh-CN" smtClean="0"/>
              <a:t> 点击右侧的“Register”，输入自己的姓名，用户名等信息。</a:t>
            </a:r>
            <a:r>
              <a:rPr lang="x-none" altLang="zh-CN" smtClean="0">
                <a:solidFill>
                  <a:srgbClr val="FF0000"/>
                </a:solidFill>
              </a:rPr>
              <a:t>Full name：最好用</a:t>
            </a:r>
            <a:r>
              <a:rPr lang="x-none" altLang="zh-CN" b="1" u="sng" smtClean="0">
                <a:solidFill>
                  <a:srgbClr val="FF0000"/>
                </a:solidFill>
              </a:rPr>
              <a:t>中文名字</a:t>
            </a:r>
            <a:r>
              <a:rPr lang="x-none" altLang="zh-CN" smtClean="0">
                <a:solidFill>
                  <a:srgbClr val="FF0000"/>
                </a:solidFill>
              </a:rPr>
              <a:t>，好识别每个人；Username: </a:t>
            </a:r>
            <a:r>
              <a:rPr lang="x-none" altLang="zh-CN" b="1" u="sng" smtClean="0">
                <a:solidFill>
                  <a:srgbClr val="FF0000"/>
                </a:solidFill>
              </a:rPr>
              <a:t>最好用英文</a:t>
            </a:r>
            <a:r>
              <a:rPr lang="x-none" altLang="zh-CN" b="1" smtClean="0">
                <a:solidFill>
                  <a:srgbClr val="FF0000"/>
                </a:solidFill>
              </a:rPr>
              <a:t>；</a:t>
            </a:r>
            <a:r>
              <a:rPr lang="x-none" altLang="zh-CN" b="1" smtClean="0">
                <a:solidFill>
                  <a:srgbClr val="FF0000"/>
                </a:solidFill>
              </a:rPr>
              <a:t>邮箱最好写入正确的邮箱地址，方便联系</a:t>
            </a:r>
            <a:endParaRPr lang="x-none" altLang="zh-CN" b="1" smtClean="0">
              <a:solidFill>
                <a:srgbClr val="FF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070735" y="2077085"/>
            <a:ext cx="9921875" cy="4723130"/>
            <a:chOff x="3663" y="2811"/>
            <a:chExt cx="15625" cy="7438"/>
          </a:xfrm>
        </p:grpSpPr>
        <p:pic>
          <p:nvPicPr>
            <p:cNvPr id="5" name="图片 4" descr="Selection_20180404_00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3" y="2811"/>
              <a:ext cx="11604" cy="743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5080" y="4518"/>
              <a:ext cx="42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30000"/>
                </a:lnSpc>
              </a:pPr>
              <a:r>
                <a:rPr lang="x-none" altLang="zh-CN" sz="1400" dirty="0" smtClean="0">
                  <a:solidFill>
                    <a:schemeClr val="accent4"/>
                  </a:solidFill>
                  <a:latin typeface="Arial" charset="0"/>
                  <a:ea typeface="微软雅黑" pitchFamily="34" charset="-122"/>
                </a:rPr>
                <a:t>用中文更好的让其他人知道是谁</a:t>
              </a:r>
              <a:endParaRPr lang="x-none" altLang="zh-CN" sz="1400" dirty="0" smtClean="0">
                <a:solidFill>
                  <a:schemeClr val="accent4"/>
                </a:solidFill>
                <a:latin typeface="Arial" charset="0"/>
                <a:ea typeface="微软雅黑" pitchFamily="34" charset="-122"/>
              </a:endParaRPr>
            </a:p>
          </p:txBody>
        </p:sp>
        <p:cxnSp>
          <p:nvCxnSpPr>
            <p:cNvPr id="7" name="直接箭头连接符 6"/>
            <p:cNvCxnSpPr>
              <a:stCxn id="6" idx="1"/>
            </p:cNvCxnSpPr>
            <p:nvPr/>
          </p:nvCxnSpPr>
          <p:spPr>
            <a:xfrm flipH="1">
              <a:off x="11481" y="4808"/>
              <a:ext cx="3599" cy="8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5065" y="5982"/>
              <a:ext cx="39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>
                <a:lnSpc>
                  <a:spcPct val="130000"/>
                </a:lnSpc>
              </a:pPr>
              <a:r>
                <a:rPr lang="x-none" altLang="zh-CN" sz="1400" dirty="0" smtClean="0">
                  <a:solidFill>
                    <a:schemeClr val="accent4"/>
                  </a:solidFill>
                  <a:latin typeface="Arial" charset="0"/>
                  <a:ea typeface="微软雅黑" pitchFamily="34" charset="-122"/>
                </a:rPr>
                <a:t>用英文，避免出现诡异的问题</a:t>
              </a:r>
              <a:endParaRPr lang="x-none" altLang="zh-CN" sz="1400" dirty="0" smtClean="0">
                <a:solidFill>
                  <a:schemeClr val="accent4"/>
                </a:solidFill>
                <a:latin typeface="Arial" charset="0"/>
                <a:ea typeface="微软雅黑" pitchFamily="34" charset="-122"/>
              </a:endParaRPr>
            </a:p>
          </p:txBody>
        </p:sp>
        <p:cxnSp>
          <p:nvCxnSpPr>
            <p:cNvPr id="9" name="直接箭头连接符 8"/>
            <p:cNvCxnSpPr>
              <a:stCxn id="8" idx="1"/>
            </p:cNvCxnSpPr>
            <p:nvPr/>
          </p:nvCxnSpPr>
          <p:spPr>
            <a:xfrm flipH="1" flipV="1">
              <a:off x="11524" y="6204"/>
              <a:ext cx="3541" cy="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Gitlab使用 - 新建项目</a:t>
            </a:r>
            <a:endParaRPr lang="x-none"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2135" y="834390"/>
            <a:ext cx="10979150" cy="115951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x-none" altLang="zh-CN" smtClean="0"/>
              <a:t>进入Gitlab系统之后，点击右侧的绿色按钮“New project”新建工程。</a:t>
            </a:r>
            <a:endParaRPr lang="x-none" altLang="zh-CN" smtClean="0"/>
          </a:p>
          <a:p>
            <a:pPr marL="0" indent="0">
              <a:buNone/>
            </a:pPr>
            <a:r>
              <a:rPr lang="x-none" altLang="zh-CN" smtClean="0">
                <a:solidFill>
                  <a:srgbClr val="FF0000"/>
                </a:solidFill>
              </a:rPr>
              <a:t>需要选择并填写：模板（默认Blank），Project name，Project descripton，Visibility Level（选择Internal或者Private）</a:t>
            </a:r>
            <a:endParaRPr lang="x-none" altLang="zh-CN" smtClean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9265" y="2309495"/>
            <a:ext cx="5694680" cy="3444240"/>
            <a:chOff x="839" y="3723"/>
            <a:chExt cx="9063" cy="4834"/>
          </a:xfrm>
        </p:grpSpPr>
        <p:pic>
          <p:nvPicPr>
            <p:cNvPr id="5" name="图片 4" descr="Selection_20171206_00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39" y="3723"/>
              <a:ext cx="8958" cy="483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8572" y="4763"/>
              <a:ext cx="1330" cy="4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7030A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8" name="图片 7" descr="Selection_20171206_0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350" y="2319655"/>
            <a:ext cx="5356860" cy="34715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Gitlab使用 - 设置SSH</a:t>
            </a:r>
            <a:endParaRPr lang="x-none"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2135" y="834390"/>
            <a:ext cx="10979150" cy="115951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x-none" altLang="zh-CN" smtClean="0"/>
              <a:t>点击右侧上部的用户图标里面的“</a:t>
            </a:r>
            <a:r>
              <a:rPr lang="x-none" altLang="zh-CN" smtClean="0">
                <a:solidFill>
                  <a:srgbClr val="FF0000"/>
                </a:solidFill>
              </a:rPr>
              <a:t>Settings</a:t>
            </a:r>
            <a:r>
              <a:rPr lang="x-none" altLang="zh-CN" smtClean="0"/>
              <a:t>”，进入“</a:t>
            </a:r>
            <a:r>
              <a:rPr lang="x-none" altLang="zh-CN" smtClean="0">
                <a:solidFill>
                  <a:srgbClr val="FF0000"/>
                </a:solidFill>
              </a:rPr>
              <a:t>SSH Keys</a:t>
            </a:r>
            <a:r>
              <a:rPr lang="x-none" altLang="zh-CN" smtClean="0"/>
              <a:t>”，设置自己的SSH密钥。通过SSH的方式，不用每次输入密码，更方便使用。</a:t>
            </a:r>
            <a:endParaRPr lang="x-none" altLang="zh-CN" smtClean="0"/>
          </a:p>
          <a:p>
            <a:pPr marL="0" indent="0">
              <a:buNone/>
            </a:pPr>
            <a:endParaRPr lang="x-none" altLang="zh-CN" smtClean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79095" y="6164580"/>
            <a:ext cx="10979150" cy="608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ebdings" pitchFamily="18" charset="2"/>
              <a:buChar char="Ù"/>
              <a:defRPr lang="zh-CN" altLang="en-US" sz="24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itchFamily="49" charset="-122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x-none" altLang="zh-CN" smtClean="0"/>
              <a:t>如何生产SSH Key，可以参考：</a:t>
            </a:r>
            <a:r>
              <a:rPr lang="x-none" altLang="zh-CN" smtClean="0">
                <a:hlinkClick r:id="rId1" action="ppaction://hlinkfile"/>
              </a:rPr>
              <a:t>http://192.168.1.3/help/ssh/README</a:t>
            </a:r>
            <a:endParaRPr lang="x-none" altLang="zh-CN" smtClean="0">
              <a:solidFill>
                <a:srgbClr val="FF0000"/>
              </a:solidFill>
            </a:endParaRPr>
          </a:p>
        </p:txBody>
      </p:sp>
      <p:pic>
        <p:nvPicPr>
          <p:cNvPr id="9" name="图片 8" descr="Selection_20171206_0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140" y="1728470"/>
            <a:ext cx="843407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Git简介</a:t>
            </a:r>
            <a:endParaRPr lang="x-none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pPr fontAlgn="auto">
              <a:lnSpc>
                <a:spcPct val="130000"/>
              </a:lnSpc>
            </a:pPr>
            <a:r>
              <a:rPr lang="en-US" altLang="zh-CN" sz="3200" smtClean="0"/>
              <a:t>Git是一个分布式的版本控制工具，</a:t>
            </a:r>
            <a:r>
              <a:rPr lang="x-none" altLang="zh-CN" sz="3200" smtClean="0"/>
              <a:t>它</a:t>
            </a:r>
            <a:r>
              <a:rPr lang="en-US" altLang="zh-CN" sz="3200" smtClean="0"/>
              <a:t>出现减轻了许多开发者和开源项目对于管理分支代码的压力，对分支的良好控制</a:t>
            </a:r>
            <a:r>
              <a:rPr lang="x-none" sz="3200" smtClean="0"/>
              <a:t>:</a:t>
            </a:r>
            <a:endParaRPr lang="x-none" sz="3200" smtClean="0"/>
          </a:p>
          <a:p>
            <a:pPr lvl="2" fontAlgn="auto">
              <a:lnSpc>
                <a:spcPct val="130000"/>
              </a:lnSpc>
              <a:buFont typeface="Arial" charset="0"/>
              <a:buChar char="•"/>
            </a:pPr>
            <a:r>
              <a:rPr lang="x-none" sz="2800" b="1" smtClean="0"/>
              <a:t>Git</a:t>
            </a:r>
            <a:r>
              <a:rPr sz="2800" b="1" smtClean="0"/>
              <a:t>是分布式的，SVN不是</a:t>
            </a:r>
            <a:r>
              <a:rPr sz="2800" smtClean="0"/>
              <a:t>：这是G</a:t>
            </a:r>
            <a:r>
              <a:rPr lang="x-none" sz="2800" smtClean="0"/>
              <a:t>it</a:t>
            </a:r>
            <a:r>
              <a:rPr sz="2800" smtClean="0"/>
              <a:t>和其它非分布式的版本控制系统，例如SVN，CVS等，最核心的区别。</a:t>
            </a:r>
            <a:endParaRPr sz="2800" smtClean="0"/>
          </a:p>
          <a:p>
            <a:pPr lvl="2" fontAlgn="auto">
              <a:lnSpc>
                <a:spcPct val="130000"/>
              </a:lnSpc>
              <a:buFont typeface="Arial" charset="0"/>
              <a:buChar char="•"/>
            </a:pPr>
            <a:r>
              <a:rPr sz="2800" b="1" smtClean="0"/>
              <a:t>G</a:t>
            </a:r>
            <a:r>
              <a:rPr lang="x-none" sz="2800" b="1" smtClean="0"/>
              <a:t>it</a:t>
            </a:r>
            <a:r>
              <a:rPr sz="2800" b="1" smtClean="0"/>
              <a:t>把内容按元数据方式存储，而SVN是按文件</a:t>
            </a:r>
            <a:r>
              <a:rPr sz="2800" smtClean="0"/>
              <a:t>：所有的资源控制系统都是把文件的元信息隐藏在一个类似.svn,.cvs等的文件夹里。</a:t>
            </a:r>
            <a:endParaRPr sz="2800" smtClean="0"/>
          </a:p>
          <a:p>
            <a:pPr lvl="2" fontAlgn="auto">
              <a:lnSpc>
                <a:spcPct val="130000"/>
              </a:lnSpc>
              <a:buFont typeface="Arial" charset="0"/>
              <a:buChar char="•"/>
            </a:pPr>
            <a:r>
              <a:rPr sz="2800" b="1" smtClean="0"/>
              <a:t>G</a:t>
            </a:r>
            <a:r>
              <a:rPr lang="x-none" sz="2800" b="1" smtClean="0"/>
              <a:t>it</a:t>
            </a:r>
            <a:r>
              <a:rPr sz="2800" b="1" smtClean="0"/>
              <a:t>分支和SVN的分支不同</a:t>
            </a:r>
            <a:r>
              <a:rPr sz="2800" smtClean="0"/>
              <a:t>：分支在SVN中一点不特别，就是版本库中的另外的一个目录。</a:t>
            </a:r>
            <a:endParaRPr sz="2800" smtClean="0"/>
          </a:p>
          <a:p>
            <a:pPr lvl="2" fontAlgn="auto">
              <a:lnSpc>
                <a:spcPct val="130000"/>
              </a:lnSpc>
              <a:buFont typeface="Arial" charset="0"/>
              <a:buChar char="•"/>
            </a:pPr>
            <a:r>
              <a:rPr sz="2800" b="1" smtClean="0"/>
              <a:t>G</a:t>
            </a:r>
            <a:r>
              <a:rPr lang="x-none" sz="2800" b="1" smtClean="0"/>
              <a:t>it</a:t>
            </a:r>
            <a:r>
              <a:rPr sz="2800" b="1" smtClean="0"/>
              <a:t>没有一个全局的版本号，而SVN有</a:t>
            </a:r>
            <a:r>
              <a:rPr sz="2800" smtClean="0"/>
              <a:t>：目前为止这是跟SVN相比G</a:t>
            </a:r>
            <a:r>
              <a:rPr lang="x-none" sz="2800" smtClean="0"/>
              <a:t>it</a:t>
            </a:r>
            <a:r>
              <a:rPr sz="2800" smtClean="0"/>
              <a:t>缺少的最大的一个特征。</a:t>
            </a:r>
            <a:endParaRPr sz="2800" smtClean="0"/>
          </a:p>
          <a:p>
            <a:pPr lvl="2" fontAlgn="auto">
              <a:lnSpc>
                <a:spcPct val="130000"/>
              </a:lnSpc>
              <a:buFont typeface="Arial" charset="0"/>
              <a:buChar char="•"/>
            </a:pPr>
            <a:r>
              <a:rPr sz="2800" b="1" smtClean="0"/>
              <a:t>G</a:t>
            </a:r>
            <a:r>
              <a:rPr lang="x-none" sz="2800" b="1" smtClean="0"/>
              <a:t>it</a:t>
            </a:r>
            <a:r>
              <a:rPr sz="2800" b="1" smtClean="0"/>
              <a:t>的内容完整性要优于SVN</a:t>
            </a:r>
            <a:r>
              <a:rPr sz="2800" smtClean="0"/>
              <a:t>：G</a:t>
            </a:r>
            <a:r>
              <a:rPr lang="x-none" sz="2800" smtClean="0"/>
              <a:t>it</a:t>
            </a:r>
            <a:r>
              <a:rPr sz="2800" smtClean="0"/>
              <a:t>的内容存储使用的是SHA-1哈希算法。这能确保代码内容的完整性，确保在遇到磁盘故障和网络问题时降低对版本库的破坏。</a:t>
            </a:r>
            <a:endParaRPr sz="280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Gitlab使用 - 设置SSH (生成key）</a:t>
            </a:r>
            <a:endParaRPr lang="x-none"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2135" y="834390"/>
            <a:ext cx="10979150" cy="1159510"/>
          </a:xfrm>
        </p:spPr>
        <p:txBody>
          <a:bodyPr>
            <a:normAutofit fontScale="70000"/>
          </a:bodyPr>
          <a:p>
            <a:pPr marL="0" indent="0" fontAlgn="auto">
              <a:spcBef>
                <a:spcPts val="600"/>
              </a:spcBef>
              <a:buNone/>
            </a:pPr>
            <a:r>
              <a:rPr lang="x-none" altLang="zh-CN" smtClean="0"/>
              <a:t>在自己的电脑，打开命令行终端，执行：</a:t>
            </a:r>
            <a:endParaRPr lang="x-none" altLang="zh-CN" smtClean="0"/>
          </a:p>
          <a:p>
            <a:pPr marL="0" indent="0" fontAlgn="auto">
              <a:spcBef>
                <a:spcPts val="600"/>
              </a:spcBef>
              <a:buNone/>
            </a:pPr>
            <a:r>
              <a:rPr lang="x-none" altLang="zh-CN" smtClean="0"/>
              <a:t>ssh-keygen -t rsa -C "your.email@example.com" -b 4096</a:t>
            </a:r>
            <a:endParaRPr lang="x-none" altLang="zh-CN" smtClean="0"/>
          </a:p>
          <a:p>
            <a:pPr marL="0" indent="0" fontAlgn="auto">
              <a:spcBef>
                <a:spcPts val="600"/>
              </a:spcBef>
              <a:buNone/>
            </a:pPr>
            <a:r>
              <a:rPr lang="x-none" altLang="zh-CN" smtClean="0"/>
              <a:t>将文件“</a:t>
            </a:r>
            <a:r>
              <a:rPr lang="x-none" altLang="zh-CN">
                <a:sym typeface="+mn-ea"/>
              </a:rPr>
              <a:t>~/.ssh/id_rsa.pub</a:t>
            </a:r>
            <a:r>
              <a:rPr lang="x-none" altLang="zh-CN" smtClean="0"/>
              <a:t>”的内容粘贴到个人设置中的“SSH Keys”当中的Key文本框</a:t>
            </a:r>
            <a:endParaRPr lang="x-none" altLang="zh-CN" smtClean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379095" y="6164580"/>
            <a:ext cx="10979150" cy="608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ebdings" pitchFamily="18" charset="2"/>
              <a:buChar char="Ù"/>
              <a:defRPr lang="zh-CN" altLang="en-US" sz="24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itchFamily="49" charset="-122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x-none" altLang="zh-CN" smtClean="0"/>
              <a:t>如何生产SSH Key，可以参考：</a:t>
            </a:r>
            <a:r>
              <a:rPr lang="x-none" altLang="zh-CN" smtClean="0">
                <a:hlinkClick r:id="rId1" action="ppaction://hlinkfile"/>
              </a:rPr>
              <a:t>http://192.168.1.3/help/ssh/README</a:t>
            </a:r>
            <a:endParaRPr lang="x-none" altLang="zh-CN" smtClean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646680"/>
            <a:ext cx="5020945" cy="2770505"/>
          </a:xfrm>
          <a:prstGeom prst="rect">
            <a:avLst/>
          </a:prstGeom>
        </p:spPr>
      </p:pic>
      <p:pic>
        <p:nvPicPr>
          <p:cNvPr id="6" name="图片 5" descr="Selection_20171206_0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830" y="2407920"/>
            <a:ext cx="6278245" cy="32550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项目协同开发 - （1）如何Fork项目</a:t>
            </a:r>
            <a:endParaRPr lang="x-none"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2135" y="834390"/>
            <a:ext cx="10979150" cy="1159510"/>
          </a:xfrm>
        </p:spPr>
        <p:txBody>
          <a:bodyPr>
            <a:noAutofit/>
          </a:bodyPr>
          <a:p>
            <a:pPr marL="0" indent="0" fontAlgn="auto">
              <a:spcBef>
                <a:spcPts val="0"/>
              </a:spcBef>
              <a:buNone/>
            </a:pPr>
            <a:r>
              <a:rPr lang="x-none" altLang="zh-CN" sz="1800" smtClean="0"/>
              <a:t>为了提高项目开发的质量，主项目的分支不能轻易修改，另外每个人提交的修改，在能力比较强的学长审查之后合并到主项目分支；如果代码写的有问题给出修改意见后，在自己的项目中进行修改，然后再次提交。这样的过程能够保证整个项目的代码质量，并且在整个过程中，大家能够逐步提高编程能力。</a:t>
            </a:r>
            <a:endParaRPr lang="x-none" altLang="zh-CN" sz="1800" smtClean="0"/>
          </a:p>
          <a:p>
            <a:pPr marL="0" indent="0" fontAlgn="auto">
              <a:spcBef>
                <a:spcPts val="0"/>
              </a:spcBef>
              <a:buNone/>
            </a:pPr>
            <a:endParaRPr lang="x-none" altLang="zh-CN" sz="1800" smtClean="0"/>
          </a:p>
          <a:p>
            <a:pPr marL="0" indent="0" fontAlgn="auto">
              <a:spcBef>
                <a:spcPts val="0"/>
              </a:spcBef>
              <a:buNone/>
            </a:pPr>
            <a:r>
              <a:rPr lang="x-none" altLang="zh-CN" sz="1800" smtClean="0"/>
              <a:t>进入某个项目的主页，点击其中的“Fork”复制一份到自己的工程</a:t>
            </a:r>
            <a:endParaRPr lang="x-none" altLang="zh-CN" sz="1800" smtClean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122930" y="2437765"/>
            <a:ext cx="6164580" cy="4206240"/>
            <a:chOff x="4918" y="3839"/>
            <a:chExt cx="9708" cy="6624"/>
          </a:xfrm>
        </p:grpSpPr>
        <p:pic>
          <p:nvPicPr>
            <p:cNvPr id="5" name="图片 4" descr="Selection_20180404_00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918" y="3839"/>
              <a:ext cx="9708" cy="6624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7014" y="5615"/>
              <a:ext cx="1522" cy="53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项目协同开发 - （2）如何编辑、提交修改</a:t>
            </a:r>
            <a:endParaRPr lang="x-none"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2135" y="834390"/>
            <a:ext cx="10979150" cy="1159510"/>
          </a:xfrm>
        </p:spPr>
        <p:txBody>
          <a:bodyPr>
            <a:noAutofit/>
          </a:bodyPr>
          <a:p>
            <a:pPr marL="0" indent="0" fontAlgn="auto">
              <a:spcBef>
                <a:spcPts val="0"/>
              </a:spcBef>
              <a:buNone/>
            </a:pPr>
            <a:r>
              <a:rPr lang="x-none" altLang="zh-CN" sz="2000" smtClean="0"/>
              <a:t>Fork成功之后自动进入自己的项目页面，</a:t>
            </a:r>
            <a:endParaRPr lang="x-none" altLang="zh-CN" sz="2000" smtClean="0"/>
          </a:p>
          <a:p>
            <a:pPr marL="457200" indent="-457200" fontAlgn="auto">
              <a:spcBef>
                <a:spcPts val="0"/>
              </a:spcBef>
              <a:buAutoNum type="arabicPeriod"/>
            </a:pPr>
            <a:r>
              <a:rPr lang="x-none" altLang="zh-CN" sz="2000" smtClean="0"/>
              <a:t>然后clone到本地：git clone git@192.168.1.3:bushuhui/paper_change_detection.git</a:t>
            </a:r>
            <a:endParaRPr lang="x-none" altLang="zh-CN" sz="2000" smtClean="0"/>
          </a:p>
          <a:p>
            <a:pPr marL="457200" indent="-457200" fontAlgn="auto">
              <a:spcBef>
                <a:spcPts val="0"/>
              </a:spcBef>
              <a:buAutoNum type="arabicPeriod"/>
            </a:pPr>
            <a:r>
              <a:rPr lang="x-none" altLang="zh-CN" sz="2000" smtClean="0"/>
              <a:t>并对其中的文件进行修改</a:t>
            </a:r>
            <a:endParaRPr lang="x-none" altLang="zh-CN" sz="2000" smtClean="0"/>
          </a:p>
          <a:p>
            <a:pPr marL="457200" indent="-457200" fontAlgn="auto">
              <a:spcBef>
                <a:spcPts val="0"/>
              </a:spcBef>
              <a:buAutoNum type="arabicPeriod"/>
            </a:pPr>
            <a:r>
              <a:rPr lang="x-none" altLang="zh-CN" sz="2000" smtClean="0"/>
              <a:t>然后提交到自己的工程</a:t>
            </a:r>
            <a:endParaRPr lang="x-none" altLang="zh-CN" sz="2000" smtClean="0">
              <a:solidFill>
                <a:srgbClr val="FF0000"/>
              </a:solidFill>
            </a:endParaRPr>
          </a:p>
        </p:txBody>
      </p:sp>
      <p:pic>
        <p:nvPicPr>
          <p:cNvPr id="4" name="图片 3" descr="Selection_20180404_0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385" y="3000375"/>
            <a:ext cx="4897120" cy="3366770"/>
          </a:xfrm>
          <a:prstGeom prst="rect">
            <a:avLst/>
          </a:prstGeom>
        </p:spPr>
      </p:pic>
      <p:pic>
        <p:nvPicPr>
          <p:cNvPr id="7" name="图片 6" descr="Selection_20180404_0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850" y="3279140"/>
            <a:ext cx="6109335" cy="515620"/>
          </a:xfrm>
          <a:prstGeom prst="rect">
            <a:avLst/>
          </a:prstGeom>
        </p:spPr>
      </p:pic>
      <p:pic>
        <p:nvPicPr>
          <p:cNvPr id="8" name="图片 7" descr="Selection_20180404_0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755" y="4396740"/>
            <a:ext cx="6115050" cy="14560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146935" y="2626360"/>
            <a:ext cx="107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x-none" altLang="zh-CN" sz="1400" dirty="0" smtClean="0">
                <a:latin typeface="Arial" charset="0"/>
                <a:ea typeface="微软雅黑" pitchFamily="34" charset="-122"/>
              </a:rPr>
              <a:t>自己的项目</a:t>
            </a:r>
            <a:endParaRPr lang="x-none" altLang="zh-CN" sz="1400" dirty="0" smtClean="0">
              <a:latin typeface="Arial" charset="0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37195" y="2871470"/>
            <a:ext cx="142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x-none" altLang="zh-CN" sz="1400" dirty="0" smtClean="0">
                <a:latin typeface="Arial" charset="0"/>
                <a:ea typeface="微软雅黑" pitchFamily="34" charset="-122"/>
              </a:rPr>
              <a:t>提交修改到本地</a:t>
            </a:r>
            <a:endParaRPr lang="x-none" altLang="zh-CN" sz="1400" dirty="0" smtClean="0">
              <a:latin typeface="Arial" charset="0"/>
              <a:ea typeface="微软雅黑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44790" y="4037965"/>
            <a:ext cx="2386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x-none" altLang="zh-CN" sz="1400" dirty="0" smtClean="0">
                <a:latin typeface="Arial" charset="0"/>
                <a:ea typeface="微软雅黑" pitchFamily="34" charset="-122"/>
              </a:rPr>
              <a:t>提交修改到gitlab自己的项目</a:t>
            </a:r>
            <a:endParaRPr lang="x-none" altLang="zh-CN" sz="1400" dirty="0" smtClean="0">
              <a:latin typeface="Arial" charset="0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项目协同开发 - （3）如何Merge Request</a:t>
            </a:r>
            <a:endParaRPr lang="x-none"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2135" y="834390"/>
            <a:ext cx="10979150" cy="1159510"/>
          </a:xfrm>
        </p:spPr>
        <p:txBody>
          <a:bodyPr>
            <a:noAutofit/>
          </a:bodyPr>
          <a:p>
            <a:pPr marL="0" indent="0" fontAlgn="auto">
              <a:spcBef>
                <a:spcPts val="0"/>
              </a:spcBef>
              <a:buNone/>
            </a:pPr>
            <a:r>
              <a:rPr lang="x-none" altLang="zh-CN" sz="2000" smtClean="0"/>
              <a:t>进入自己的项目页面</a:t>
            </a:r>
            <a:endParaRPr lang="x-none" altLang="zh-CN" sz="2000" smtClean="0"/>
          </a:p>
          <a:p>
            <a:pPr marL="457200" indent="-457200" fontAlgn="auto">
              <a:spcBef>
                <a:spcPts val="0"/>
              </a:spcBef>
              <a:buAutoNum type="arabicPeriod"/>
            </a:pPr>
            <a:r>
              <a:rPr lang="x-none" altLang="zh-CN" sz="2000" smtClean="0"/>
              <a:t>点击其中加号的图标，选择“New Merge Request"</a:t>
            </a:r>
            <a:endParaRPr lang="x-none" altLang="zh-CN" sz="2000" smtClean="0"/>
          </a:p>
          <a:p>
            <a:pPr marL="457200" indent="-457200" algn="just" fontAlgn="auto">
              <a:spcBef>
                <a:spcPts val="0"/>
              </a:spcBef>
              <a:buAutoNum type="arabicPeriod"/>
            </a:pPr>
            <a:r>
              <a:rPr lang="x-none" altLang="zh-CN" sz="2000" smtClean="0"/>
              <a:t>选择自己项目的分支，目标项目和分支</a:t>
            </a:r>
            <a:endParaRPr lang="x-none" altLang="zh-CN" sz="2000" smtClean="0"/>
          </a:p>
        </p:txBody>
      </p:sp>
      <p:sp>
        <p:nvSpPr>
          <p:cNvPr id="9" name="文本框 8"/>
          <p:cNvSpPr txBox="1"/>
          <p:nvPr/>
        </p:nvSpPr>
        <p:spPr>
          <a:xfrm>
            <a:off x="341630" y="2854325"/>
            <a:ext cx="3404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x-none" altLang="zh-CN" sz="1400" dirty="0" smtClean="0">
                <a:latin typeface="Arial" charset="0"/>
                <a:ea typeface="微软雅黑" pitchFamily="34" charset="-122"/>
              </a:rPr>
              <a:t>点击加号，选择”New Merge Request“</a:t>
            </a:r>
            <a:endParaRPr lang="x-none" altLang="zh-CN" sz="1400" dirty="0" smtClean="0">
              <a:latin typeface="Arial" charset="0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78020" y="2868295"/>
            <a:ext cx="320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x-none" altLang="zh-CN" sz="1400" dirty="0" smtClean="0">
                <a:latin typeface="Arial" charset="0"/>
                <a:ea typeface="微软雅黑" pitchFamily="34" charset="-122"/>
              </a:rPr>
              <a:t>选择自己项目的分支，目标项目和分支</a:t>
            </a:r>
            <a:endParaRPr lang="x-none" altLang="zh-CN" sz="1400" dirty="0" smtClean="0">
              <a:latin typeface="Arial" charset="0"/>
              <a:ea typeface="微软雅黑" pitchFamily="34" charset="-122"/>
            </a:endParaRPr>
          </a:p>
        </p:txBody>
      </p:sp>
      <p:pic>
        <p:nvPicPr>
          <p:cNvPr id="5" name="图片 4" descr="Selection_20180404_0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40" y="3216275"/>
            <a:ext cx="3943350" cy="2701925"/>
          </a:xfrm>
          <a:prstGeom prst="rect">
            <a:avLst/>
          </a:prstGeom>
        </p:spPr>
      </p:pic>
      <p:pic>
        <p:nvPicPr>
          <p:cNvPr id="6" name="图片 5" descr="Selection_20180404_0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740" y="3215640"/>
            <a:ext cx="4024630" cy="2766695"/>
          </a:xfrm>
          <a:prstGeom prst="rect">
            <a:avLst/>
          </a:prstGeom>
        </p:spPr>
      </p:pic>
      <p:pic>
        <p:nvPicPr>
          <p:cNvPr id="12" name="图片 11" descr="Selection_20180404_0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905" y="3215005"/>
            <a:ext cx="4003675" cy="276796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667750" y="2831465"/>
            <a:ext cx="284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x-none" altLang="zh-CN" sz="1400" dirty="0" smtClean="0">
                <a:latin typeface="Arial" charset="0"/>
                <a:ea typeface="微软雅黑" pitchFamily="34" charset="-122"/>
              </a:rPr>
              <a:t>写出修改的内容，并选择给谁审阅</a:t>
            </a:r>
            <a:endParaRPr lang="x-none" altLang="zh-CN" sz="1400" dirty="0" smtClean="0">
              <a:latin typeface="Arial" charset="0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项目协同开发 - （4）审阅与合并</a:t>
            </a:r>
            <a:endParaRPr lang="x-none"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2135" y="834390"/>
            <a:ext cx="10979150" cy="1159510"/>
          </a:xfrm>
        </p:spPr>
        <p:txBody>
          <a:bodyPr>
            <a:noAutofit/>
          </a:bodyPr>
          <a:p>
            <a:pPr marL="0" indent="0" fontAlgn="auto">
              <a:spcBef>
                <a:spcPts val="0"/>
              </a:spcBef>
              <a:buNone/>
            </a:pPr>
            <a:r>
              <a:rPr lang="x-none" altLang="zh-CN" sz="2000" smtClean="0"/>
              <a:t>进入主项目页面</a:t>
            </a:r>
            <a:endParaRPr lang="x-none" altLang="zh-CN" sz="2000" smtClean="0"/>
          </a:p>
          <a:p>
            <a:pPr marL="457200" indent="-457200" fontAlgn="auto">
              <a:spcBef>
                <a:spcPts val="0"/>
              </a:spcBef>
              <a:buAutoNum type="arabicPeriod"/>
            </a:pPr>
            <a:r>
              <a:rPr lang="x-none" altLang="zh-CN" sz="2000" smtClean="0"/>
              <a:t>点击选择左侧第4个图标，选择“Merge Request”</a:t>
            </a:r>
            <a:endParaRPr lang="x-none" altLang="zh-CN" sz="2000" smtClean="0"/>
          </a:p>
          <a:p>
            <a:pPr marL="457200" indent="-457200" fontAlgn="auto">
              <a:spcBef>
                <a:spcPts val="0"/>
              </a:spcBef>
              <a:buAutoNum type="arabicPeriod"/>
            </a:pPr>
            <a:r>
              <a:rPr lang="x-none" altLang="zh-CN" sz="2000" smtClean="0"/>
              <a:t>查看具体的修改，并审查</a:t>
            </a:r>
            <a:endParaRPr lang="x-none" altLang="zh-CN" sz="2000" smtClean="0"/>
          </a:p>
          <a:p>
            <a:pPr marL="457200" indent="-457200" fontAlgn="auto">
              <a:spcBef>
                <a:spcPts val="0"/>
              </a:spcBef>
              <a:buAutoNum type="arabicPeriod"/>
            </a:pPr>
            <a:r>
              <a:rPr lang="x-none" altLang="zh-CN" sz="2000" smtClean="0"/>
              <a:t>如果没有问题则点击“Merge”</a:t>
            </a:r>
            <a:endParaRPr lang="x-none" altLang="zh-CN" sz="2000" smtClean="0"/>
          </a:p>
        </p:txBody>
      </p:sp>
      <p:sp>
        <p:nvSpPr>
          <p:cNvPr id="9" name="文本框 8"/>
          <p:cNvSpPr txBox="1"/>
          <p:nvPr/>
        </p:nvSpPr>
        <p:spPr>
          <a:xfrm>
            <a:off x="341630" y="2854325"/>
            <a:ext cx="2466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x-none" altLang="zh-CN" sz="1400" dirty="0" smtClean="0">
                <a:latin typeface="Arial" charset="0"/>
                <a:ea typeface="微软雅黑" pitchFamily="34" charset="-122"/>
              </a:rPr>
              <a:t>点击选择”Merge Request“</a:t>
            </a:r>
            <a:endParaRPr lang="x-none" altLang="zh-CN" sz="1400" dirty="0" smtClean="0">
              <a:latin typeface="Arial" charset="0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07305" y="2858770"/>
            <a:ext cx="213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x-none" altLang="zh-CN" sz="1400" dirty="0" smtClean="0">
                <a:latin typeface="Arial" charset="0"/>
                <a:ea typeface="微软雅黑" pitchFamily="34" charset="-122"/>
              </a:rPr>
              <a:t>查看具体的修改，并审查</a:t>
            </a:r>
            <a:endParaRPr lang="x-none" altLang="zh-CN" sz="1400" dirty="0" smtClean="0">
              <a:latin typeface="Arial" charset="0"/>
              <a:ea typeface="微软雅黑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667750" y="2831465"/>
            <a:ext cx="21094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x-none" altLang="zh-CN" sz="1400" dirty="0" smtClean="0">
                <a:latin typeface="Arial" charset="0"/>
                <a:ea typeface="微软雅黑" pitchFamily="34" charset="-122"/>
              </a:rPr>
              <a:t>如果可行，则点击Merge</a:t>
            </a:r>
            <a:endParaRPr lang="x-none" altLang="zh-CN" sz="1400" dirty="0" smtClean="0">
              <a:latin typeface="Arial" charset="0"/>
              <a:ea typeface="微软雅黑" pitchFamily="34" charset="-122"/>
            </a:endParaRPr>
          </a:p>
        </p:txBody>
      </p:sp>
      <p:pic>
        <p:nvPicPr>
          <p:cNvPr id="4" name="图片 3" descr="Selection_20180404_0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" y="3235325"/>
            <a:ext cx="3209925" cy="2208530"/>
          </a:xfrm>
          <a:prstGeom prst="rect">
            <a:avLst/>
          </a:prstGeom>
        </p:spPr>
      </p:pic>
      <p:pic>
        <p:nvPicPr>
          <p:cNvPr id="7" name="图片 6" descr="Selection_20180404_0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215" y="3230245"/>
            <a:ext cx="3248660" cy="2252980"/>
          </a:xfrm>
          <a:prstGeom prst="rect">
            <a:avLst/>
          </a:prstGeom>
        </p:spPr>
      </p:pic>
      <p:pic>
        <p:nvPicPr>
          <p:cNvPr id="8" name="图片 7" descr="Selection_20180404_0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185" y="3250565"/>
            <a:ext cx="3938270" cy="223329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Git参考资料</a:t>
            </a:r>
            <a:endParaRPr lang="x-none"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2135" y="1244600"/>
            <a:ext cx="10979150" cy="4932680"/>
          </a:xfrm>
        </p:spPr>
        <p:txBody>
          <a:bodyPr>
            <a:normAutofit/>
          </a:bodyPr>
          <a:p>
            <a:pPr marL="0" indent="0" algn="l">
              <a:buNone/>
            </a:pPr>
            <a:r>
              <a:rPr lang="en-US" altLang="zh-CN" smtClean="0"/>
              <a:t>一周工作所用的日常 Git 命令 </a:t>
            </a:r>
            <a:endParaRPr lang="en-US" altLang="zh-CN" smtClean="0"/>
          </a:p>
          <a:p>
            <a:pPr marL="0" indent="0" algn="l">
              <a:buNone/>
            </a:pPr>
            <a:r>
              <a:rPr lang="en-US" altLang="zh-CN" smtClean="0">
                <a:hlinkClick r:id="rId1" action="ppaction://hlinkfile"/>
              </a:rPr>
              <a:t>https://www.toutiao.com/a6462980515795304974/</a:t>
            </a:r>
            <a:endParaRPr lang="en-US" altLang="zh-CN" smtClean="0"/>
          </a:p>
          <a:p>
            <a:pPr marL="0" indent="0" algn="l">
              <a:buNone/>
            </a:pPr>
            <a:endParaRPr lang="en-US" altLang="zh-CN" smtClean="0"/>
          </a:p>
          <a:p>
            <a:pPr marL="0" indent="0" algn="l">
              <a:buNone/>
            </a:pPr>
            <a:r>
              <a:rPr lang="en-US" altLang="zh-CN" smtClean="0"/>
              <a:t>git - 简明指南 </a:t>
            </a:r>
            <a:endParaRPr lang="en-US" altLang="zh-CN" smtClean="0"/>
          </a:p>
          <a:p>
            <a:pPr marL="0" indent="0" algn="l">
              <a:buNone/>
            </a:pPr>
            <a:r>
              <a:rPr lang="en-US" altLang="zh-CN" smtClean="0">
                <a:hlinkClick r:id="rId2"/>
              </a:rPr>
              <a:t>http://rogerdudler.github.io/git-guide/index.zh.html</a:t>
            </a:r>
            <a:endParaRPr lang="en-US" altLang="zh-CN" smtClean="0"/>
          </a:p>
          <a:p>
            <a:pPr marL="0" indent="0" algn="l">
              <a:buNone/>
            </a:pPr>
            <a:endParaRPr lang="en-US" altLang="zh-CN" smtClean="0"/>
          </a:p>
          <a:p>
            <a:pPr marL="0" indent="0" algn="l">
              <a:buNone/>
            </a:pPr>
            <a:r>
              <a:rPr lang="en-US" altLang="zh-CN" smtClean="0"/>
              <a:t>廖雪峰的Git教程 </a:t>
            </a:r>
            <a:r>
              <a:rPr lang="en-US" altLang="zh-CN" smtClean="0">
                <a:hlinkClick r:id="rId3" action="ppaction://hlinkfile"/>
              </a:rPr>
              <a:t>https://www.liaoxuefeng.com/wiki/0013739516305929606dd18361248578c67b8067c8c017b000</a:t>
            </a:r>
            <a:endParaRPr lang="en-US" altLang="zh-CN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4168775" y="2749551"/>
            <a:ext cx="3886200" cy="715963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anchor="ctr"/>
          <a:lstStyle/>
          <a:p>
            <a:pPr algn="ctr">
              <a:defRPr/>
            </a:pPr>
            <a:r>
              <a:rPr lang="zh-CN" altLang="en-US" sz="24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提问   答  疑</a:t>
            </a:r>
            <a:endParaRPr lang="zh-CN" altLang="en-US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rot="1027264" flipH="1">
            <a:off x="7983538" y="2157413"/>
            <a:ext cx="12700" cy="347662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 bwMode="auto">
          <a:xfrm rot="1027264" flipH="1">
            <a:off x="8140701" y="2270125"/>
            <a:ext cx="150813" cy="34925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 bwMode="auto">
          <a:xfrm rot="1027264" flipH="1">
            <a:off x="8221663" y="2624139"/>
            <a:ext cx="133350" cy="161925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 bwMode="auto">
          <a:xfrm flipH="1">
            <a:off x="3611563" y="3357563"/>
            <a:ext cx="258762" cy="150812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 bwMode="auto">
          <a:xfrm flipH="1">
            <a:off x="3725864" y="3560764"/>
            <a:ext cx="268287" cy="352425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 bwMode="auto">
          <a:xfrm flipH="1">
            <a:off x="4057650" y="3722688"/>
            <a:ext cx="76200" cy="334962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任意多边形 17"/>
          <p:cNvSpPr/>
          <p:nvPr/>
        </p:nvSpPr>
        <p:spPr>
          <a:xfrm>
            <a:off x="5959475" y="2786063"/>
            <a:ext cx="935038" cy="1179512"/>
          </a:xfrm>
          <a:custGeom>
            <a:avLst/>
            <a:gdLst>
              <a:gd name="connsiteX0" fmla="*/ 520043 w 1508125"/>
              <a:gd name="connsiteY0" fmla="*/ 72811 h 1905000"/>
              <a:gd name="connsiteX1" fmla="*/ 72858 w 1508125"/>
              <a:gd name="connsiteY1" fmla="*/ 519703 h 1905000"/>
              <a:gd name="connsiteX2" fmla="*/ 520043 w 1508125"/>
              <a:gd name="connsiteY2" fmla="*/ 966596 h 1905000"/>
              <a:gd name="connsiteX3" fmla="*/ 967228 w 1508125"/>
              <a:gd name="connsiteY3" fmla="*/ 519703 h 1905000"/>
              <a:gd name="connsiteX4" fmla="*/ 520043 w 1508125"/>
              <a:gd name="connsiteY4" fmla="*/ 72811 h 1905000"/>
              <a:gd name="connsiteX5" fmla="*/ 520043 w 1508125"/>
              <a:gd name="connsiteY5" fmla="*/ 0 h 1905000"/>
              <a:gd name="connsiteX6" fmla="*/ 1040086 w 1508125"/>
              <a:gd name="connsiteY6" fmla="*/ 519703 h 1905000"/>
              <a:gd name="connsiteX7" fmla="*/ 838502 w 1508125"/>
              <a:gd name="connsiteY7" fmla="*/ 929951 h 1905000"/>
              <a:gd name="connsiteX8" fmla="*/ 947488 w 1508125"/>
              <a:gd name="connsiteY8" fmla="*/ 1099058 h 1905000"/>
              <a:gd name="connsiteX9" fmla="*/ 980820 w 1508125"/>
              <a:gd name="connsiteY9" fmla="*/ 1075193 h 1905000"/>
              <a:gd name="connsiteX10" fmla="*/ 1504732 w 1508125"/>
              <a:gd name="connsiteY10" fmla="*/ 1823103 h 1905000"/>
              <a:gd name="connsiteX11" fmla="*/ 1394159 w 1508125"/>
              <a:gd name="connsiteY11" fmla="*/ 1903952 h 1905000"/>
              <a:gd name="connsiteX12" fmla="*/ 859270 w 1508125"/>
              <a:gd name="connsiteY12" fmla="*/ 1162220 h 1905000"/>
              <a:gd name="connsiteX13" fmla="*/ 891053 w 1508125"/>
              <a:gd name="connsiteY13" fmla="*/ 1139464 h 1905000"/>
              <a:gd name="connsiteX14" fmla="*/ 781019 w 1508125"/>
              <a:gd name="connsiteY14" fmla="*/ 968732 h 1905000"/>
              <a:gd name="connsiteX15" fmla="*/ 520043 w 1508125"/>
              <a:gd name="connsiteY15" fmla="*/ 1039406 h 1905000"/>
              <a:gd name="connsiteX16" fmla="*/ 0 w 1508125"/>
              <a:gd name="connsiteY16" fmla="*/ 519703 h 1905000"/>
              <a:gd name="connsiteX17" fmla="*/ 520043 w 1508125"/>
              <a:gd name="connsiteY17" fmla="*/ 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08125" h="1905000">
                <a:moveTo>
                  <a:pt x="520043" y="72811"/>
                </a:moveTo>
                <a:cubicBezTo>
                  <a:pt x="273070" y="72811"/>
                  <a:pt x="72858" y="272891"/>
                  <a:pt x="72858" y="519703"/>
                </a:cubicBezTo>
                <a:cubicBezTo>
                  <a:pt x="72858" y="766515"/>
                  <a:pt x="273070" y="966596"/>
                  <a:pt x="520043" y="966596"/>
                </a:cubicBezTo>
                <a:cubicBezTo>
                  <a:pt x="767016" y="966596"/>
                  <a:pt x="967228" y="766515"/>
                  <a:pt x="967228" y="519703"/>
                </a:cubicBezTo>
                <a:cubicBezTo>
                  <a:pt x="967228" y="272891"/>
                  <a:pt x="767016" y="72811"/>
                  <a:pt x="520043" y="72811"/>
                </a:cubicBezTo>
                <a:close/>
                <a:moveTo>
                  <a:pt x="520043" y="0"/>
                </a:moveTo>
                <a:cubicBezTo>
                  <a:pt x="807255" y="0"/>
                  <a:pt x="1040086" y="232679"/>
                  <a:pt x="1040086" y="519703"/>
                </a:cubicBezTo>
                <a:cubicBezTo>
                  <a:pt x="1040086" y="686685"/>
                  <a:pt x="961283" y="835273"/>
                  <a:pt x="838502" y="929951"/>
                </a:cubicBezTo>
                <a:lnTo>
                  <a:pt x="947488" y="1099058"/>
                </a:lnTo>
                <a:lnTo>
                  <a:pt x="980820" y="1075193"/>
                </a:lnTo>
                <a:cubicBezTo>
                  <a:pt x="1402638" y="1441264"/>
                  <a:pt x="1531612" y="1722024"/>
                  <a:pt x="1504732" y="1823103"/>
                </a:cubicBezTo>
                <a:cubicBezTo>
                  <a:pt x="1495679" y="1891591"/>
                  <a:pt x="1433003" y="1909893"/>
                  <a:pt x="1394159" y="1903952"/>
                </a:cubicBezTo>
                <a:cubicBezTo>
                  <a:pt x="1137923" y="1842919"/>
                  <a:pt x="944541" y="1361818"/>
                  <a:pt x="859270" y="1162220"/>
                </a:cubicBezTo>
                <a:lnTo>
                  <a:pt x="891053" y="1139464"/>
                </a:lnTo>
                <a:lnTo>
                  <a:pt x="781019" y="968732"/>
                </a:lnTo>
                <a:cubicBezTo>
                  <a:pt x="704512" y="1013829"/>
                  <a:pt x="615267" y="1039406"/>
                  <a:pt x="520043" y="1039406"/>
                </a:cubicBezTo>
                <a:cubicBezTo>
                  <a:pt x="232831" y="1039406"/>
                  <a:pt x="0" y="806727"/>
                  <a:pt x="0" y="519703"/>
                </a:cubicBezTo>
                <a:cubicBezTo>
                  <a:pt x="0" y="232679"/>
                  <a:pt x="232831" y="0"/>
                  <a:pt x="520043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Git工作流程</a:t>
            </a:r>
            <a:endParaRPr lang="x-none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mtClean="0"/>
              <a:t>一般工作流程如下：</a:t>
            </a:r>
            <a:endParaRPr lang="en-US" altLang="zh-CN" smtClean="0"/>
          </a:p>
          <a:p>
            <a:pPr lvl="0">
              <a:buFont typeface="Arial" charset="0"/>
              <a:buChar char="•"/>
            </a:pPr>
            <a:r>
              <a:rPr lang="en-US" altLang="zh-CN" smtClean="0"/>
              <a:t>克隆 Git 资源作为工作目录。</a:t>
            </a:r>
            <a:endParaRPr lang="en-US" altLang="zh-CN" smtClean="0"/>
          </a:p>
          <a:p>
            <a:pPr lvl="0">
              <a:buFont typeface="Arial" charset="0"/>
              <a:buChar char="•"/>
            </a:pPr>
            <a:r>
              <a:rPr lang="en-US" altLang="zh-CN" smtClean="0"/>
              <a:t>在克隆的资源上添加或修改文件。</a:t>
            </a:r>
            <a:endParaRPr lang="en-US" altLang="zh-CN" smtClean="0"/>
          </a:p>
          <a:p>
            <a:pPr lvl="0">
              <a:buFont typeface="Arial" charset="0"/>
              <a:buChar char="•"/>
            </a:pPr>
            <a:r>
              <a:rPr lang="en-US" altLang="zh-CN" smtClean="0"/>
              <a:t>如果其他人修改了，你可以更新资源。</a:t>
            </a:r>
            <a:endParaRPr lang="en-US" altLang="zh-CN" smtClean="0"/>
          </a:p>
          <a:p>
            <a:pPr lvl="0">
              <a:buFont typeface="Arial" charset="0"/>
              <a:buChar char="•"/>
            </a:pPr>
            <a:r>
              <a:rPr lang="en-US" altLang="zh-CN" smtClean="0"/>
              <a:t>在提交前查看修改。</a:t>
            </a:r>
            <a:endParaRPr lang="en-US" altLang="zh-CN" smtClean="0"/>
          </a:p>
          <a:p>
            <a:pPr lvl="0">
              <a:buFont typeface="Arial" charset="0"/>
              <a:buChar char="•"/>
            </a:pPr>
            <a:r>
              <a:rPr lang="en-US" altLang="zh-CN" smtClean="0"/>
              <a:t>提交修改。</a:t>
            </a:r>
            <a:endParaRPr lang="en-US" altLang="zh-CN" smtClean="0"/>
          </a:p>
          <a:p>
            <a:pPr lvl="0">
              <a:buFont typeface="Arial" charset="0"/>
              <a:buChar char="•"/>
            </a:pPr>
            <a:r>
              <a:rPr lang="en-US" altLang="zh-CN" smtClean="0"/>
              <a:t>在修改完成后，如果发现错误，可以撤回提交并再次修改并提交。</a:t>
            </a:r>
            <a:endParaRPr lang="en-US" altLang="zh-CN" smtClean="0"/>
          </a:p>
        </p:txBody>
      </p:sp>
      <p:pic>
        <p:nvPicPr>
          <p:cNvPr id="6" name="图片 5" descr="git-proce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1755" y="129540"/>
            <a:ext cx="5403215" cy="66497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Git常用命令汇总</a:t>
            </a:r>
            <a:endParaRPr lang="x-none" dirty="0"/>
          </a:p>
        </p:txBody>
      </p:sp>
      <p:graphicFrame>
        <p:nvGraphicFramePr>
          <p:cNvPr id="5" name="表格 4"/>
          <p:cNvGraphicFramePr/>
          <p:nvPr/>
        </p:nvGraphicFramePr>
        <p:xfrm>
          <a:off x="630555" y="1265555"/>
          <a:ext cx="10865485" cy="483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70554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命令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功能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git init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初始化代码仓库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git clone &lt;url&gt;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复制仓库最常见的方式是使用 git clone，后跟仓库的 URL</a:t>
                      </a:r>
                    </a:p>
                  </a:txBody>
                  <a:tcPr/>
                </a:tc>
              </a:tr>
              <a:tr h="36957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git remote -v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git remote add origin &lt;url&gt;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git </a:t>
                      </a:r>
                      <a:r>
                        <a:rPr lang="x-none" sz="1300">
                          <a:sym typeface="+mn-ea"/>
                        </a:rPr>
                        <a:t>remote </a:t>
                      </a:r>
                      <a:r>
                        <a:rPr lang="x-none"/>
                        <a:t>set-url origin &lt;url&gt;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显示Git服务器的详细信息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增加一个Git服务器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更改Git服务器的地址</a:t>
                      </a:r>
                      <a:endParaRPr lang="x-none"/>
                    </a:p>
                  </a:txBody>
                  <a:tcPr/>
                </a:tc>
              </a:tr>
              <a:tr h="731520">
                <a:tc>
                  <a:txBody>
                    <a:bodyPr/>
                    <a:p>
                      <a:pPr>
                        <a:buNone/>
                      </a:pPr>
                      <a:r>
                        <a:t>git add --all</a:t>
                      </a:r>
                    </a:p>
                    <a:p>
                      <a:pPr>
                        <a:buNone/>
                      </a:pPr>
                      <a:r>
                        <a:t>git commit -m "&lt;message&gt;"</a:t>
                      </a:r>
                    </a:p>
                    <a:p>
                      <a:pPr>
                        <a:buNone/>
                      </a:pPr>
                      <a:r>
                        <a:t>git push origin </a:t>
                      </a:r>
                      <a:r>
                        <a:rPr lang="x-none"/>
                        <a:t>master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提出更改（把它们添加到暂存区）</a:t>
                      </a:r>
                    </a:p>
                    <a:p>
                      <a:pPr>
                        <a:buNone/>
                      </a:pPr>
                      <a:r>
                        <a:t>实际提交改动</a:t>
                      </a:r>
                    </a:p>
                    <a:p>
                      <a:pPr>
                        <a:buNone/>
                      </a:pPr>
                      <a:r>
                        <a:rPr lang="x-none"/>
                        <a:t>将当前的代码提交到服务器“origin”的master分支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git branch</a:t>
                      </a:r>
                    </a:p>
                    <a:p>
                      <a:pPr>
                        <a:buNone/>
                      </a:pPr>
                      <a:r>
                        <a:t>git branch &lt;name&gt;</a:t>
                      </a:r>
                    </a:p>
                    <a:p>
                      <a:pPr>
                        <a:buNone/>
                      </a:pPr>
                      <a:r>
                        <a:t>git checkout &lt;name&gt;</a:t>
                      </a:r>
                    </a:p>
                    <a:p>
                      <a:pPr>
                        <a:buNone/>
                      </a:pPr>
                      <a:r>
                        <a:t>git checkout -b &lt;name&gt;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显示当前的分支以及所有的分支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创建分支&lt;name&gt;，但并不切换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切换至已有的分支&lt;name&gt;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创建分支&lt;name&gt;，并切换至该分支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git merge &lt;branch&gt;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将分支&lt;branch&gt;合并到当前分支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git pull origin &lt;branch&gt;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300">
                          <a:sym typeface="+mn-ea"/>
                        </a:rPr>
                        <a:t>将服务器“origin”的master分支合并至自己当前的分支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t>git status</a:t>
                      </a:r>
                    </a:p>
                    <a:p>
                      <a:pPr>
                        <a:buNone/>
                      </a:pPr>
                      <a:r>
                        <a:t>git diff --stat</a:t>
                      </a:r>
                    </a:p>
                    <a:p>
                      <a:pPr>
                        <a:buNone/>
                      </a:pPr>
                      <a:r>
                        <a:rPr lang="x-none"/>
                        <a:t>git log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显示当前工作区的状态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显示目前工作区的文件内容改动情况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显示本地仓库的历史记录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Git安装</a:t>
            </a:r>
            <a:endParaRPr lang="x-none" dirty="0"/>
          </a:p>
        </p:txBody>
      </p:sp>
      <p:graphicFrame>
        <p:nvGraphicFramePr>
          <p:cNvPr id="5" name="表格 4"/>
          <p:cNvGraphicFramePr/>
          <p:nvPr/>
        </p:nvGraphicFramePr>
        <p:xfrm>
          <a:off x="631825" y="1266190"/>
          <a:ext cx="10865485" cy="3446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7055485"/>
              </a:tblGrid>
              <a:tr h="79057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操作系统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安装</a:t>
                      </a:r>
                      <a:endParaRPr lang="x-none"/>
                    </a:p>
                  </a:txBody>
                  <a:tcPr/>
                </a:tc>
              </a:tr>
              <a:tr h="78994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Windows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下载地址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https://git-for-windows.github.io/</a:t>
                      </a:r>
                      <a:endParaRPr lang="x-none"/>
                    </a:p>
                  </a:txBody>
                  <a:tcPr/>
                </a:tc>
              </a:tr>
              <a:tr h="79057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Mac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下载地址 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 http://git-scm.com/download/mac</a:t>
                      </a:r>
                      <a:endParaRPr lang="x-none"/>
                    </a:p>
                  </a:txBody>
                  <a:tcPr/>
                </a:tc>
              </a:tr>
              <a:tr h="107505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Linux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sudo apt-get install git (for Ubuntu)</a:t>
                      </a:r>
                      <a:endParaRPr lang="x-none"/>
                    </a:p>
                    <a:p>
                      <a:pPr>
                        <a:buNone/>
                      </a:pPr>
                      <a:r>
                        <a:rPr lang="x-none"/>
                        <a:t>sudo yum install git (for CentOS)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设置自己的用户名和邮箱地址</a:t>
            </a:r>
            <a:endParaRPr lang="x-none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2135" y="1244600"/>
            <a:ext cx="10979150" cy="4932680"/>
          </a:xfrm>
        </p:spPr>
        <p:txBody>
          <a:bodyPr>
            <a:normAutofit/>
          </a:bodyPr>
          <a:p>
            <a:pPr marL="0" indent="0">
              <a:buNone/>
            </a:pPr>
            <a:r>
              <a:rPr b="1" smtClean="0">
                <a:solidFill>
                  <a:schemeClr val="accent4"/>
                </a:solidFill>
              </a:rPr>
              <a:t>当你安装Git后首先要做的事情是设置你的用户名称和e-mail地址</a:t>
            </a:r>
            <a:r>
              <a:rPr lang="x-none" altLang="zh-CN" b="1" smtClean="0">
                <a:solidFill>
                  <a:schemeClr val="accent4"/>
                </a:solidFill>
              </a:rPr>
              <a:t>，</a:t>
            </a:r>
            <a:r>
              <a:rPr b="1" smtClean="0">
                <a:solidFill>
                  <a:schemeClr val="accent4"/>
                </a:solidFill>
              </a:rPr>
              <a:t>这是非常重要的</a:t>
            </a:r>
            <a:r>
              <a:rPr smtClean="0"/>
              <a:t>，因为每次Git提交都会使用该信息</a:t>
            </a:r>
            <a:r>
              <a:rPr lang="x-none" altLang="zh-CN" smtClean="0"/>
              <a:t>，</a:t>
            </a:r>
            <a:r>
              <a:rPr smtClean="0"/>
              <a:t>它被永远的嵌入到了你的提交中：</a:t>
            </a:r>
            <a:endParaRPr smtClean="0"/>
          </a:p>
          <a:p>
            <a:pPr marL="0" indent="0">
              <a:buNone/>
            </a:pPr>
            <a:r>
              <a:rPr lang="x-none" altLang="zh-CN" smtClean="0"/>
              <a:t>设置用户名: </a:t>
            </a:r>
            <a:r>
              <a:rPr lang="x-none" altLang="zh-CN" smtClean="0">
                <a:solidFill>
                  <a:srgbClr val="FF0000"/>
                </a:solidFill>
              </a:rPr>
              <a:t>git config --global user.name "Your name"</a:t>
            </a:r>
            <a:endParaRPr lang="x-none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zh-CN" smtClean="0"/>
              <a:t>设置邮箱: </a:t>
            </a:r>
            <a:r>
              <a:rPr lang="x-none" altLang="zh-CN" smtClean="0">
                <a:solidFill>
                  <a:srgbClr val="FF0000"/>
                </a:solidFill>
              </a:rPr>
              <a:t>git config --global user.email bushuhui@foxmail.com</a:t>
            </a:r>
            <a:endParaRPr lang="x-none" altLang="zh-CN" smtClean="0">
              <a:solidFill>
                <a:srgbClr val="FF0000"/>
              </a:solidFill>
            </a:endParaRPr>
          </a:p>
        </p:txBody>
      </p:sp>
      <p:pic>
        <p:nvPicPr>
          <p:cNvPr id="4" name="图片 3" descr="Selection_20171203_0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645" y="3810000"/>
            <a:ext cx="9708515" cy="16459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创建新仓库</a:t>
            </a:r>
            <a:endParaRPr lang="x-none"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2135" y="1244600"/>
            <a:ext cx="10979150" cy="61849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mtClean="0"/>
              <a:t>创建新文件夹，打开</a:t>
            </a:r>
            <a:r>
              <a:rPr lang="x-none" smtClean="0"/>
              <a:t>命令行</a:t>
            </a:r>
            <a:r>
              <a:rPr lang="en-US" altLang="zh-CN" smtClean="0"/>
              <a:t>，然后执行  </a:t>
            </a:r>
            <a:r>
              <a:rPr lang="x-none" smtClean="0">
                <a:solidFill>
                  <a:srgbClr val="FF0000"/>
                </a:solidFill>
              </a:rPr>
              <a:t>git init</a:t>
            </a:r>
            <a:endParaRPr lang="x-none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x-none" altLang="zh-CN" smtClean="0">
              <a:solidFill>
                <a:srgbClr val="FF0000"/>
              </a:solidFill>
            </a:endParaRPr>
          </a:p>
        </p:txBody>
      </p:sp>
      <p:pic>
        <p:nvPicPr>
          <p:cNvPr id="4" name="图片 3" descr="Selection_20171203_0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795" y="1887855"/>
            <a:ext cx="9799955" cy="1903730"/>
          </a:xfrm>
          <a:prstGeom prst="rect">
            <a:avLst/>
          </a:prstGeom>
        </p:spPr>
      </p:pic>
      <p:pic>
        <p:nvPicPr>
          <p:cNvPr id="5" name="图片 4" descr="Selection_20171206_002"/>
          <p:cNvPicPr>
            <a:picLocks noChangeAspect="1"/>
          </p:cNvPicPr>
          <p:nvPr/>
        </p:nvPicPr>
        <p:blipFill>
          <a:blip r:embed="rId2"/>
          <a:srcRect r="1561"/>
          <a:stretch>
            <a:fillRect/>
          </a:stretch>
        </p:blipFill>
        <p:spPr>
          <a:xfrm>
            <a:off x="1146810" y="4906645"/>
            <a:ext cx="9851390" cy="1122045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622935" y="4281805"/>
            <a:ext cx="10979150" cy="61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ebdings" pitchFamily="18" charset="2"/>
              <a:buChar char="Ù"/>
              <a:defRPr lang="zh-CN" altLang="en-US" sz="24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itchFamily="49" charset="-122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x-none" smtClean="0"/>
              <a:t>编辑</a:t>
            </a:r>
            <a:r>
              <a:rPr lang="x-none" smtClean="0">
                <a:solidFill>
                  <a:schemeClr val="accent4"/>
                </a:solidFill>
              </a:rPr>
              <a:t>.gitignore</a:t>
            </a:r>
            <a:r>
              <a:rPr lang="x-none" smtClean="0"/>
              <a:t>文件，设定那些文件或者目录是排除的，不会加入到代码仓库的</a:t>
            </a:r>
            <a:endParaRPr lang="x-none" altLang="zh-CN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复制服务器的仓库</a:t>
            </a:r>
            <a:endParaRPr lang="x-none"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2135" y="1244600"/>
            <a:ext cx="10979150" cy="493268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x-none" altLang="zh-CN" smtClean="0"/>
              <a:t>复制远端服务器</a:t>
            </a:r>
            <a:r>
              <a:rPr smtClean="0"/>
              <a:t>上的仓库</a:t>
            </a:r>
            <a:r>
              <a:rPr lang="x-none" altLang="zh-CN" smtClean="0"/>
              <a:t>，执行 </a:t>
            </a:r>
            <a:r>
              <a:rPr lang="x-none" altLang="zh-CN" smtClean="0">
                <a:solidFill>
                  <a:srgbClr val="FF0000"/>
                </a:solidFill>
              </a:rPr>
              <a:t>git clone &lt;url&gt;</a:t>
            </a:r>
            <a:endParaRPr lang="x-none" altLang="zh-CN" smtClean="0">
              <a:solidFill>
                <a:srgbClr val="FF0000"/>
              </a:solidFill>
            </a:endParaRPr>
          </a:p>
        </p:txBody>
      </p:sp>
      <p:pic>
        <p:nvPicPr>
          <p:cNvPr id="5" name="图片 4" descr="Selection_20171203_003"/>
          <p:cNvPicPr>
            <a:picLocks noChangeAspect="1"/>
          </p:cNvPicPr>
          <p:nvPr/>
        </p:nvPicPr>
        <p:blipFill>
          <a:blip r:embed="rId1"/>
          <a:srcRect r="2048"/>
          <a:stretch>
            <a:fillRect/>
          </a:stretch>
        </p:blipFill>
        <p:spPr>
          <a:xfrm>
            <a:off x="1151255" y="2315210"/>
            <a:ext cx="9778365" cy="25768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>
                <a:sym typeface="+mn-ea"/>
              </a:rPr>
              <a:t>增加、提交</a:t>
            </a:r>
            <a:r>
              <a:rPr>
                <a:sym typeface="+mn-ea"/>
              </a:rPr>
              <a:t>更改</a:t>
            </a:r>
            <a:endParaRPr lang="x-none" smtClean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2135" y="833755"/>
            <a:ext cx="10979150" cy="198564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x-none" altLang="zh-CN" smtClean="0"/>
              <a:t>将修改之后的代码提交到本地仓库，可以查看当前有那些更改：</a:t>
            </a:r>
            <a:r>
              <a:rPr lang="x-none" altLang="zh-CN" smtClean="0">
                <a:solidFill>
                  <a:srgbClr val="FF0000"/>
                </a:solidFill>
                <a:effectLst/>
              </a:rPr>
              <a:t>git status</a:t>
            </a:r>
            <a:endParaRPr lang="x-none" altLang="zh-CN" smtClean="0">
              <a:solidFill>
                <a:srgbClr val="FF0000"/>
              </a:solidFill>
              <a:effectLst/>
            </a:endParaRPr>
          </a:p>
          <a:p>
            <a:pPr marL="0" indent="0">
              <a:buNone/>
            </a:pPr>
            <a:r>
              <a:rPr lang="x-none" altLang="zh-CN" smtClean="0"/>
              <a:t>增加修改的代码: </a:t>
            </a:r>
            <a:r>
              <a:rPr lang="x-none" altLang="zh-CN" smtClean="0">
                <a:solidFill>
                  <a:srgbClr val="FF0000"/>
                </a:solidFill>
              </a:rPr>
              <a:t>git add -A</a:t>
            </a:r>
            <a:endParaRPr lang="x-none" altLang="zh-CN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x-none" altLang="zh-CN" smtClean="0"/>
              <a:t>提交修改: </a:t>
            </a:r>
            <a:r>
              <a:rPr lang="x-none" altLang="zh-CN" smtClean="0">
                <a:solidFill>
                  <a:srgbClr val="FF0000"/>
                </a:solidFill>
              </a:rPr>
              <a:t>git commit -m "Modify message"</a:t>
            </a:r>
            <a:endParaRPr lang="x-none" altLang="zh-CN" smtClean="0">
              <a:solidFill>
                <a:srgbClr val="FF0000"/>
              </a:solidFill>
            </a:endParaRPr>
          </a:p>
        </p:txBody>
      </p:sp>
      <p:pic>
        <p:nvPicPr>
          <p:cNvPr id="4" name="图片 3" descr="Selection_20171203_005"/>
          <p:cNvPicPr>
            <a:picLocks noChangeAspect="1"/>
          </p:cNvPicPr>
          <p:nvPr/>
        </p:nvPicPr>
        <p:blipFill>
          <a:blip r:embed="rId1"/>
          <a:srcRect b="13519"/>
          <a:stretch>
            <a:fillRect/>
          </a:stretch>
        </p:blipFill>
        <p:spPr>
          <a:xfrm>
            <a:off x="1163955" y="3194685"/>
            <a:ext cx="9742170" cy="33064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630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2CBEBB"/>
      </a:accent1>
      <a:accent2>
        <a:srgbClr val="00AEEF"/>
      </a:accent2>
      <a:accent3>
        <a:srgbClr val="00989D"/>
      </a:accent3>
      <a:accent4>
        <a:srgbClr val="5277C2"/>
      </a:accent4>
      <a:accent5>
        <a:srgbClr val="853689"/>
      </a:accent5>
      <a:accent6>
        <a:srgbClr val="E33F61"/>
      </a:accent6>
      <a:hlink>
        <a:srgbClr val="00B0F0"/>
      </a:hlink>
      <a:folHlink>
        <a:srgbClr val="7F7F7F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A000120150716A11KPBG</Template>
  <TotalTime>0</TotalTime>
  <Words>4464</Words>
  <Application>Kingsoft Office WPP</Application>
  <PresentationFormat>宽屏</PresentationFormat>
  <Paragraphs>295</Paragraphs>
  <Slides>26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A000120140530A99PPBG</vt:lpstr>
      <vt:lpstr>Git使用教程</vt:lpstr>
      <vt:lpstr>Git简介</vt:lpstr>
      <vt:lpstr>Git工作流程</vt:lpstr>
      <vt:lpstr>Git常用命令汇总</vt:lpstr>
      <vt:lpstr>Git安装</vt:lpstr>
      <vt:lpstr>设置自己的用户名和邮箱地址</vt:lpstr>
      <vt:lpstr>创建新仓库</vt:lpstr>
      <vt:lpstr>复制服务器的仓库</vt:lpstr>
      <vt:lpstr>增加、提交更改</vt:lpstr>
      <vt:lpstr>推送更改到服务器</vt:lpstr>
      <vt:lpstr>分支</vt:lpstr>
      <vt:lpstr>分支操作 - bugfix</vt:lpstr>
      <vt:lpstr>分支操作 - dev</vt:lpstr>
      <vt:lpstr>跟新与合并 - 处理冲突</vt:lpstr>
      <vt:lpstr>标签</vt:lpstr>
      <vt:lpstr>Log</vt:lpstr>
      <vt:lpstr>Gitlab使用 - 注册用户</vt:lpstr>
      <vt:lpstr>Gitlab使用 - 新建项目</vt:lpstr>
      <vt:lpstr>Gitlab使用 - 设置SSH</vt:lpstr>
      <vt:lpstr>Gitlab使用 - 设置SSH</vt:lpstr>
      <vt:lpstr>Gitlab使用 - 设置SSH</vt:lpstr>
      <vt:lpstr>项目协同开发 - （1）如何Fork项目</vt:lpstr>
      <vt:lpstr>项目协同开发 - （1）如何编辑、提交修改</vt:lpstr>
      <vt:lpstr>项目协同开发 - （3）如何Merge Request</vt:lpstr>
      <vt:lpstr>Git参考资料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谢小莉</dc:creator>
  <cp:lastModifiedBy>bushuhui</cp:lastModifiedBy>
  <cp:revision>260</cp:revision>
  <dcterms:created xsi:type="dcterms:W3CDTF">2018-04-04T11:24:58Z</dcterms:created>
  <dcterms:modified xsi:type="dcterms:W3CDTF">2018-04-04T11:24:58Z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  <property fmtid="{D5CDD505-2E9C-101B-9397-08002B2CF9AE}" pid="3" name="name">
    <vt:lpwstr>降落小伞.pptx</vt:lpwstr>
  </property>
  <property fmtid="{D5CDD505-2E9C-101B-9397-08002B2CF9AE}" pid="4" name="fileid">
    <vt:lpwstr>861002</vt:lpwstr>
  </property>
  <property fmtid="{D5CDD505-2E9C-101B-9397-08002B2CF9AE}" pid="5" name="search_tags">
    <vt:lpwstr>PPT模板</vt:lpwstr>
  </property>
</Properties>
</file>