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72" r:id="rId2"/>
    <p:sldId id="273" r:id="rId3"/>
    <p:sldId id="275" r:id="rId4"/>
    <p:sldId id="278" r:id="rId5"/>
    <p:sldId id="280" r:id="rId6"/>
    <p:sldId id="328" r:id="rId7"/>
    <p:sldId id="329" r:id="rId8"/>
    <p:sldId id="330" r:id="rId9"/>
    <p:sldId id="331" r:id="rId10"/>
    <p:sldId id="332" r:id="rId11"/>
    <p:sldId id="327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286" r:id="rId29"/>
    <p:sldId id="282" r:id="rId30"/>
    <p:sldId id="312" r:id="rId31"/>
    <p:sldId id="284" r:id="rId3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 Maljovec" initials="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104" y="-1552"/>
      </p:cViewPr>
      <p:guideLst>
        <p:guide orient="horz" pos="2181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multi target</a:t>
            </a:r>
            <a:r>
              <a:rPr lang="en-US" baseline="0" dirty="0" smtClean="0"/>
              <a:t> 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05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backup slides for some algorithms GPM and SVM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51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backup slides for some algorithms GPM and SVM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5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 anchor="b"/>
          <a:lstStyle>
            <a:lvl1pPr>
              <a:spcBef>
                <a:spcPct val="40000"/>
              </a:spcBef>
              <a:defRPr sz="3200">
                <a:solidFill>
                  <a:srgbClr val="00587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1" name="Rectangle 12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31720" cy="6858000"/>
          </a:xfrm>
          <a:prstGeom prst="rect">
            <a:avLst/>
          </a:prstGeom>
        </p:spPr>
      </p:pic>
      <p:grpSp>
        <p:nvGrpSpPr>
          <p:cNvPr id="6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7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35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36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40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523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0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9492"/>
            <a:ext cx="3008313" cy="1232859"/>
          </a:xfrm>
        </p:spPr>
        <p:txBody>
          <a:bodyPr anchor="t" anchorCtr="0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39493"/>
            <a:ext cx="5111750" cy="521118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5181"/>
            <a:ext cx="3008313" cy="38554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98724"/>
            <a:ext cx="5486400" cy="366254"/>
          </a:xfrm>
        </p:spPr>
        <p:txBody>
          <a:bodyPr anchor="t" anchorCtr="0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05469"/>
            <a:ext cx="5486400" cy="3622106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7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31392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Arial" charset="0"/>
              </a:defRPr>
            </a:lvl1pPr>
          </a:lstStyle>
          <a:p>
            <a:fld id="{C5A7D643-C2D2-4214-8434-F1CD84C0087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8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36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40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828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5863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1" fontAlgn="base" hangingPunct="1">
        <a:lnSpc>
          <a:spcPct val="85000"/>
        </a:lnSpc>
        <a:spcBef>
          <a:spcPct val="4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84213" indent="-227013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Font typeface="Times New Roman" charset="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Font typeface="Times New Roman" charset="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e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8.emf"/><Relationship Id="rId14" Type="http://schemas.openxmlformats.org/officeDocument/2006/relationships/oleObject" Target="../embeddings/oleObject6.bin"/><Relationship Id="rId15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6.emf"/><Relationship Id="rId10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oleObject" Target="../embeddings/oleObject9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oleObject" Target="../embeddings/oleObject8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 smtClean="0"/>
              <a:t>Reduced Order Models (ROMs)</a:t>
            </a:r>
            <a:endParaRPr lang="en-US" b="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369143"/>
          </a:xfrm>
        </p:spPr>
        <p:txBody>
          <a:bodyPr/>
          <a:lstStyle/>
          <a:p>
            <a:r>
              <a:rPr lang="en-US" b="0" dirty="0" smtClean="0"/>
              <a:t>RAVEN Workshop</a:t>
            </a:r>
            <a:endParaRPr lang="en-US" b="0" dirty="0"/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Pickle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Compression/serialization scheme</a:t>
            </a:r>
          </a:p>
          <a:p>
            <a:r>
              <a:rPr lang="en-US" dirty="0" smtClean="0"/>
              <a:t>Pickled object contains </a:t>
            </a:r>
            <a:r>
              <a:rPr lang="en-US" dirty="0"/>
              <a:t>all the information necessary to </a:t>
            </a:r>
            <a:r>
              <a:rPr lang="en-US" dirty="0">
                <a:solidFill>
                  <a:srgbClr val="3366FF"/>
                </a:solidFill>
              </a:rPr>
              <a:t>reconstruct</a:t>
            </a:r>
            <a:r>
              <a:rPr lang="en-US" dirty="0"/>
              <a:t> the object in another python </a:t>
            </a:r>
            <a:r>
              <a:rPr lang="en-US" dirty="0" smtClean="0"/>
              <a:t>script</a:t>
            </a:r>
          </a:p>
          <a:p>
            <a:r>
              <a:rPr lang="en-US" dirty="0"/>
              <a:t>Pickled object can </a:t>
            </a:r>
            <a:r>
              <a:rPr lang="en-US" dirty="0" smtClean="0"/>
              <a:t>be </a:t>
            </a:r>
            <a:r>
              <a:rPr lang="en-US" dirty="0" smtClean="0">
                <a:solidFill>
                  <a:srgbClr val="3366FF"/>
                </a:solidFill>
              </a:rPr>
              <a:t>saved</a:t>
            </a:r>
            <a:r>
              <a:rPr lang="en-US" dirty="0" smtClean="0"/>
              <a:t> as a file</a:t>
            </a:r>
          </a:p>
          <a:p>
            <a:r>
              <a:rPr lang="en-US" dirty="0" smtClean="0"/>
              <a:t>RAVEN </a:t>
            </a:r>
            <a:r>
              <a:rPr lang="en-US" dirty="0" err="1" smtClean="0"/>
              <a:t>Sci</a:t>
            </a:r>
            <a:r>
              <a:rPr lang="en-US" dirty="0" err="1"/>
              <a:t>k</a:t>
            </a:r>
            <a:r>
              <a:rPr lang="en-US" dirty="0" err="1" smtClean="0"/>
              <a:t>it</a:t>
            </a:r>
            <a:r>
              <a:rPr lang="en-US" dirty="0" smtClean="0"/>
              <a:t>-Learn ROMs can be pickled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Applications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Perform statistical analysis on a ROM after they have been generated and/or on a different machine</a:t>
            </a:r>
          </a:p>
          <a:p>
            <a:pPr lvl="1"/>
            <a:r>
              <a:rPr lang="en-US" dirty="0" smtClean="0"/>
              <a:t>Use pickled ROMs on separate python script (external model for RAVEN)</a:t>
            </a:r>
          </a:p>
          <a:p>
            <a:pPr lvl="1"/>
            <a:r>
              <a:rPr lang="en-US" dirty="0" smtClean="0"/>
              <a:t>Stochastic analysis for different distributions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87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ROMs Available in RAVEN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NDspline</a:t>
            </a:r>
            <a:r>
              <a:rPr lang="en-US" dirty="0" smtClean="0"/>
              <a:t>/</a:t>
            </a:r>
            <a:r>
              <a:rPr lang="en-US" dirty="0" err="1" smtClean="0"/>
              <a:t>NDinvDistWeight</a:t>
            </a:r>
            <a:r>
              <a:rPr lang="en-US" dirty="0" smtClean="0"/>
              <a:t>: Multi-dimensional </a:t>
            </a:r>
            <a:r>
              <a:rPr lang="en-US" dirty="0"/>
              <a:t>i</a:t>
            </a:r>
            <a:r>
              <a:rPr lang="en-US" dirty="0" smtClean="0"/>
              <a:t>nterpolators</a:t>
            </a:r>
            <a:endParaRPr lang="en-US" dirty="0"/>
          </a:p>
          <a:p>
            <a:r>
              <a:rPr lang="en-US" dirty="0" err="1" smtClean="0"/>
              <a:t>GaussPolynomialRom</a:t>
            </a:r>
            <a:r>
              <a:rPr lang="en-US" dirty="0" smtClean="0"/>
              <a:t>/</a:t>
            </a:r>
            <a:r>
              <a:rPr lang="en-US" dirty="0" err="1" smtClean="0"/>
              <a:t>HDMRRom</a:t>
            </a:r>
            <a:r>
              <a:rPr lang="en-US" dirty="0" smtClean="0"/>
              <a:t>: Stochastic collocation</a:t>
            </a:r>
          </a:p>
          <a:p>
            <a:r>
              <a:rPr lang="en-US" dirty="0" err="1" smtClean="0"/>
              <a:t>SciKitLearn</a:t>
            </a:r>
            <a:r>
              <a:rPr lang="en-US" dirty="0" smtClean="0"/>
              <a:t> (External library)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Support Vector Machines</a:t>
            </a:r>
          </a:p>
          <a:p>
            <a:pPr lvl="1"/>
            <a:r>
              <a:rPr lang="en-US" dirty="0" smtClean="0"/>
              <a:t>Multi Class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Neighbors</a:t>
            </a:r>
          </a:p>
          <a:p>
            <a:pPr lvl="1"/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Gaussian process</a:t>
            </a:r>
          </a:p>
          <a:p>
            <a:pPr lvl="1"/>
            <a:r>
              <a:rPr lang="en-US" dirty="0" smtClean="0"/>
              <a:t>Neural Network Models</a:t>
            </a:r>
          </a:p>
          <a:p>
            <a:r>
              <a:rPr lang="en-US" dirty="0" smtClean="0"/>
              <a:t>ARMA: Autoregressive moving average time series model</a:t>
            </a:r>
          </a:p>
          <a:p>
            <a:r>
              <a:rPr lang="en-US" dirty="0" smtClean="0"/>
              <a:t>MSR: Perform topological decomposition </a:t>
            </a:r>
          </a:p>
          <a:p>
            <a:r>
              <a:rPr lang="en-US" dirty="0" err="1" smtClean="0"/>
              <a:t>PolyExponential</a:t>
            </a:r>
            <a:r>
              <a:rPr lang="en-US" dirty="0" smtClean="0"/>
              <a:t>: polynomial sum of exponentials for time-dependent</a:t>
            </a:r>
          </a:p>
          <a:p>
            <a:r>
              <a:rPr lang="en-US" dirty="0" smtClean="0"/>
              <a:t>DMD: dynamic mode decomposition for time-dependent ROM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18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RAVEN Examples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63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will include interactive examples</a:t>
            </a:r>
          </a:p>
          <a:p>
            <a:r>
              <a:rPr lang="en-US" dirty="0"/>
              <a:t>paths given starting at </a:t>
            </a:r>
            <a:r>
              <a:rPr lang="en-US" dirty="0" smtClean="0"/>
              <a:t>raven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 are provided as well: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7C2AEDC-53C9-3146-8BFF-639AE949C68B}"/>
              </a:ext>
            </a:extLst>
          </p:cNvPr>
          <p:cNvSpPr txBox="1"/>
          <p:nvPr/>
        </p:nvSpPr>
        <p:spPr>
          <a:xfrm>
            <a:off x="455613" y="2553565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projects/raven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checkout workshop_2018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78B8FF2-02F6-B645-B684-E17854069A2E}"/>
              </a:ext>
            </a:extLst>
          </p:cNvPr>
          <p:cNvSpPr txBox="1"/>
          <p:nvPr/>
        </p:nvSpPr>
        <p:spPr>
          <a:xfrm>
            <a:off x="455612" y="4247181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</a:t>
            </a:r>
            <a:r>
              <a:rPr lang="en-US" sz="1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US" sz="1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reducedOrderModeling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703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E31D52-5930-C243-B568-FA985C8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1F9B043-F349-114D-84AF-4DF2056FA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613" y="1616375"/>
                <a:ext cx="8231187" cy="4524375"/>
              </a:xfrm>
            </p:spPr>
            <p:txBody>
              <a:bodyPr/>
              <a:lstStyle/>
              <a:p>
                <a:r>
                  <a:rPr lang="en-US" dirty="0"/>
                  <a:t>RAVEN samples codes</a:t>
                </a:r>
              </a:p>
              <a:p>
                <a:r>
                  <a:rPr lang="en-US" dirty="0"/>
                  <a:t>For experiment, we’ve provided some physics in a code</a:t>
                </a:r>
              </a:p>
              <a:p>
                <a:pPr marL="0" indent="0" algn="ctr">
                  <a:buNone/>
                </a:pPr>
                <a:r>
                  <a:rPr lang="en-US" b="1" dirty="0" err="1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projectile.py</a:t>
                </a: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  <a:p>
                <a:r>
                  <a:rPr lang="en-US" dirty="0"/>
                  <a:t>Given:</a:t>
                </a:r>
              </a:p>
              <a:p>
                <a:pPr lvl="1"/>
                <a:r>
                  <a:rPr lang="en-US" dirty="0" smtClean="0"/>
                  <a:t>y0, </a:t>
                </a:r>
                <a:r>
                  <a:rPr lang="en-US" dirty="0"/>
                  <a:t>the initial vertical position</a:t>
                </a:r>
              </a:p>
              <a:p>
                <a:pPr lvl="1"/>
                <a:r>
                  <a:rPr lang="en-US" dirty="0" smtClean="0"/>
                  <a:t>x0, </a:t>
                </a:r>
                <a:r>
                  <a:rPr lang="en-US" dirty="0"/>
                  <a:t>the initial horizontal position</a:t>
                </a:r>
              </a:p>
              <a:p>
                <a:pPr lvl="1"/>
                <a14:m/>
                <a:r>
                  <a:rPr lang="en-US" dirty="0"/>
                  <a:t>, the launch angle</a:t>
                </a:r>
              </a:p>
              <a:p>
                <a:pPr lvl="1"/>
                <a:r>
                  <a:rPr lang="en-US" dirty="0" smtClean="0"/>
                  <a:t>v0, </a:t>
                </a:r>
                <a:r>
                  <a:rPr lang="en-US" dirty="0"/>
                  <a:t>the launch velocity</a:t>
                </a:r>
              </a:p>
              <a:p>
                <a:r>
                  <a:rPr lang="en-US" dirty="0"/>
                  <a:t>Calculates:</a:t>
                </a:r>
              </a:p>
              <a:p>
                <a:pPr lvl="1"/>
                <a14:m/>
                <a:r>
                  <a:rPr lang="en-US" dirty="0"/>
                  <a:t>, the horizontal position throughout the arc</a:t>
                </a:r>
              </a:p>
              <a:p>
                <a:pPr lvl="1"/>
                <a14:m/>
                <a:r>
                  <a:rPr lang="en-US" dirty="0"/>
                  <a:t>, the vertical position throughout the arc</a:t>
                </a:r>
              </a:p>
              <a:p>
                <a:pPr lvl="1"/>
                <a14:m/>
                <a:r>
                  <a:rPr lang="en-US" dirty="0"/>
                  <a:t>, the range or furthest point reached</a:t>
                </a:r>
              </a:p>
              <a:p>
                <a:pPr lvl="1"/>
                <a14:m/>
                <a:r>
                  <a:rPr lang="en-US" dirty="0"/>
                  <a:t>, the time of flight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1F9B043-F349-114D-84AF-4DF2056FA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613" y="1616375"/>
                <a:ext cx="8231187" cy="4524375"/>
              </a:xfrm>
              <a:blipFill rotWithShape="1">
                <a:blip r:embed="rId2"/>
                <a:stretch>
                  <a:fillRect l="-296" t="-942" b="-32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190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r</a:t>
            </a:r>
            <a:r>
              <a:rPr lang="en-US" sz="1400" dirty="0" err="1" smtClean="0">
                <a:latin typeface="+mn-lt"/>
              </a:rPr>
              <a:t>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73563" y="1120304"/>
            <a:ext cx="2725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+mn-lt"/>
              </a:rPr>
              <a:t>External model employed:</a:t>
            </a:r>
          </a:p>
          <a:p>
            <a:pPr algn="ctr"/>
            <a:r>
              <a:rPr lang="en-US" sz="1400" b="1" dirty="0" err="1" smtClean="0">
                <a:latin typeface="+mn-lt"/>
              </a:rPr>
              <a:t>projectile</a:t>
            </a:r>
            <a:r>
              <a:rPr lang="en-US" sz="1400" b="1" dirty="0" err="1" smtClean="0">
                <a:latin typeface="+mn-lt"/>
              </a:rPr>
              <a:t>.py</a:t>
            </a:r>
            <a:r>
              <a:rPr lang="en-US" sz="1400" b="1" dirty="0" smtClean="0">
                <a:latin typeface="+mn-lt"/>
              </a:rPr>
              <a:t> </a:t>
            </a:r>
            <a:endParaRPr lang="en-US" sz="1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5163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3415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Sample a </a:t>
            </a:r>
            <a:r>
              <a:rPr lang="en-US" b="0" dirty="0" smtClean="0"/>
              <a:t>Model and Create a Database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546183" y="5308844"/>
            <a:ext cx="1725169" cy="92195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Step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2947165" y="5499915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2947165" y="5772131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2947165" y="6011765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5271352" y="5499914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5271352" y="6011764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1792558" y="5308844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Model file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792558" y="5568096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Model info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792558" y="5820057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Sampler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870370" y="5314101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Database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870370" y="5825314"/>
            <a:ext cx="1377740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+mj-lt"/>
              </a:rPr>
              <a:t>DataObjects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210" y="2659302"/>
            <a:ext cx="8956157" cy="20928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&lt;Model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projectile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&lt;Sampler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"Samplers" 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"Grid" 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grid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outGRID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"HDF5" 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out_db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"Print"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 smtClean="0">
                <a:latin typeface="Courier"/>
                <a:cs typeface="Courier"/>
              </a:rPr>
              <a:t>out_dump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33633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FFFFFF"/>
                </a:solidFill>
                <a:latin typeface="+mn-lt"/>
              </a:rPr>
              <a:t>S</a:t>
            </a:r>
            <a:r>
              <a:rPr lang="en-US" sz="2000" baseline="0" dirty="0" smtClean="0">
                <a:solidFill>
                  <a:srgbClr val="FFFFFF"/>
                </a:solidFill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6158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Sample a ROM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2558" y="2868608"/>
            <a:ext cx="5557204" cy="1600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ROM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"ROM4"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NDinvDistWeight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&lt;Features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v0,angle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/Features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&lt;Target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t,x,y,r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&lt;p&gt;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3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&lt;/p&gt;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/ROM&gt;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430281" y="3881410"/>
            <a:ext cx="2256519" cy="70487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Multi-dimensional interpolator (</a:t>
            </a:r>
            <a:r>
              <a:rPr lang="en-US" sz="1600" dirty="0" smtClean="0">
                <a:latin typeface="Courier"/>
                <a:cs typeface="Courier"/>
              </a:rPr>
              <a:t>CROW</a:t>
            </a:r>
            <a:r>
              <a:rPr lang="en-US" sz="1600" dirty="0" smtClean="0">
                <a:latin typeface="+mj-lt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5855788" y="3441700"/>
            <a:ext cx="433388" cy="7151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62746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Outline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Brief introduction on ROMs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Application examples of ROMs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ROMs and RAVEN</a:t>
            </a:r>
          </a:p>
          <a:p>
            <a:pPr lvl="1"/>
            <a:r>
              <a:rPr lang="en-US" dirty="0" smtClean="0"/>
              <a:t>Available ROMs</a:t>
            </a:r>
          </a:p>
          <a:p>
            <a:pPr lvl="1"/>
            <a:r>
              <a:rPr lang="en-US" dirty="0" smtClean="0"/>
              <a:t>RAVEN ROM workflow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RAVEN examples</a:t>
            </a:r>
          </a:p>
          <a:p>
            <a:pPr lvl="1"/>
            <a:r>
              <a:rPr lang="en-US" dirty="0" smtClean="0"/>
              <a:t>Create ROMs</a:t>
            </a:r>
          </a:p>
          <a:p>
            <a:pPr lvl="1"/>
            <a:r>
              <a:rPr lang="en-US" dirty="0" smtClean="0"/>
              <a:t>Perform sampling of ROMs</a:t>
            </a:r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Sample a ROM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6398" y="2437662"/>
            <a:ext cx="8421797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Grid_ROM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”v0"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v0_d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”CDF"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"equal"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"10"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0.1 0.9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”angle"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angle_d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”CDF"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"equal"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10”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0.1 0.9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&lt;/Samplers&gt;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335566" y="5886732"/>
            <a:ext cx="1252309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Finer grid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6756679" y="5693420"/>
            <a:ext cx="544255" cy="3643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5982450" y="3123519"/>
            <a:ext cx="1921381" cy="2569901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2203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Sample a ROM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7208" y="2492732"/>
            <a:ext cx="8139592" cy="3754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"extract_data4"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"HDF5"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"rom_trainer4"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"ROM"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"RunRom4"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Data1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"ROM"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ROM4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"Samplers"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"Grid"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grid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/Sampler&gt;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outROM_y4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...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/Steps&gt;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1406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solidFill>
                  <a:srgbClr val="FFFFFF"/>
                </a:solidFill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r</a:t>
            </a:r>
            <a:r>
              <a:rPr lang="en-US" sz="1400" dirty="0" err="1" smtClean="0">
                <a:latin typeface="+mn-lt"/>
              </a:rPr>
              <a:t>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572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Pickle a </a:t>
            </a:r>
            <a:r>
              <a:rPr lang="en-US" b="0" dirty="0"/>
              <a:t>ROM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8737" y="2866393"/>
            <a:ext cx="62465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&lt;ROM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"ROM3"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v0,angle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&lt;Target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t,x,y,r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linear_model|LinearRegression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&lt;normalize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False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/normalize&gt;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&lt;/ROM&gt;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961721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182279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572000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Left Brace 23"/>
          <p:cNvSpPr/>
          <p:nvPr/>
        </p:nvSpPr>
        <p:spPr bwMode="auto">
          <a:xfrm rot="10800000">
            <a:off x="5869955" y="3403028"/>
            <a:ext cx="194007" cy="383413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913710" y="3211321"/>
            <a:ext cx="1773090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Inputs / Output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454517" y="4706011"/>
            <a:ext cx="2677202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ROM type and parameters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4384282" y="4533405"/>
            <a:ext cx="1070235" cy="3452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6208547" y="3403028"/>
            <a:ext cx="584571" cy="1917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04816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Pickle a </a:t>
            </a:r>
            <a:r>
              <a:rPr lang="en-US" b="0" dirty="0"/>
              <a:t>ROM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803857" y="164402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829" y="2820705"/>
            <a:ext cx="8271203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"extract_data3"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"HDF5"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"rom_trainer3"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"ROM"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="pkDump3"&gt;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"Models"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"ROM"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"Files"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""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ROM3pk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969178" y="164402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193578" y="164402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83299" y="164402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911941" y="2466678"/>
            <a:ext cx="2180425" cy="58297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Create a </a:t>
            </a:r>
            <a:r>
              <a:rPr lang="en-US" sz="1600" dirty="0" err="1" smtClean="0">
                <a:latin typeface="+mj-lt"/>
              </a:rPr>
              <a:t>DataObject</a:t>
            </a:r>
            <a:r>
              <a:rPr lang="en-US" sz="1600" dirty="0" smtClean="0">
                <a:latin typeface="+mj-lt"/>
              </a:rPr>
              <a:t> from the </a:t>
            </a:r>
            <a:r>
              <a:rPr lang="en-US" sz="1600" dirty="0" err="1">
                <a:latin typeface="+mj-lt"/>
              </a:rPr>
              <a:t>D</a:t>
            </a:r>
            <a:r>
              <a:rPr lang="en-US" sz="1600" dirty="0" err="1" smtClean="0">
                <a:latin typeface="+mj-lt"/>
              </a:rPr>
              <a:t>ababase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 bwMode="auto">
          <a:xfrm flipV="1">
            <a:off x="3893612" y="2758164"/>
            <a:ext cx="1018329" cy="428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6983047" y="4942715"/>
            <a:ext cx="1901082" cy="85961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Create and train a ROM from the </a:t>
            </a:r>
            <a:r>
              <a:rPr lang="en-US" sz="1600" dirty="0" err="1" smtClean="0">
                <a:latin typeface="+mj-lt"/>
              </a:rPr>
              <a:t>DataObject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5668377" y="4656316"/>
            <a:ext cx="1314670" cy="7020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3961400" y="5815826"/>
            <a:ext cx="2116122" cy="6049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Pickle the ROM and save it as a file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 bwMode="auto">
          <a:xfrm>
            <a:off x="2872461" y="5553934"/>
            <a:ext cx="1088939" cy="5643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4410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FFFFFF"/>
                </a:solidFill>
                <a:latin typeface="+mn-lt"/>
              </a:rPr>
              <a:t>S</a:t>
            </a:r>
            <a:r>
              <a:rPr lang="en-US" sz="2000" baseline="0" dirty="0" smtClean="0">
                <a:solidFill>
                  <a:srgbClr val="FFFFFF"/>
                </a:solidFill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1886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Load and Sample a Pickled ROM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48741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09769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sample_pROM.xml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48737" y="2866393"/>
            <a:ext cx="62465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&lt;ROM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"ROM3"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v0,angle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&lt;Target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t,x,y,r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linear_model|LinearRegression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&lt;normalize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False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/normalize&gt;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&lt;/ROM&gt;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17" name="Left Brace 16"/>
          <p:cNvSpPr/>
          <p:nvPr/>
        </p:nvSpPr>
        <p:spPr bwMode="auto">
          <a:xfrm rot="10800000">
            <a:off x="5869955" y="3403028"/>
            <a:ext cx="194007" cy="383413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913710" y="3211321"/>
            <a:ext cx="1773090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Inputs / Output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454517" y="4706011"/>
            <a:ext cx="2677202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ROM type and parameters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4384282" y="4533405"/>
            <a:ext cx="1070235" cy="3452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208547" y="3403028"/>
            <a:ext cx="584571" cy="1917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87713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65658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26686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9574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Load and Sample a Pickled ROM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6863" y="2485819"/>
            <a:ext cx="8270519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...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"pk3Load"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"Files"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""    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ROM3pk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"ROM" 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"RunPROM3"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Data1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"ROM" 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"Samplers"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"Grid"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grid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/Sampler&gt;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outPROM_y3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"HDF5"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out_ROM3_db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...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3343004" y="2779210"/>
            <a:ext cx="750449" cy="184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297535" y="2380440"/>
            <a:ext cx="1514814" cy="58587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Load the pickled ROM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sample_pROM.xml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26686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48741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109769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87713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656581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1918711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 smtClean="0"/>
              <a:t>Multi-Dimensional </a:t>
            </a:r>
            <a:r>
              <a:rPr lang="en-US" b="0" dirty="0"/>
              <a:t>I</a:t>
            </a:r>
            <a:r>
              <a:rPr lang="en-US" b="0" dirty="0" smtClean="0"/>
              <a:t>nterpolators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CROW</a:t>
            </a:r>
            <a:r>
              <a:rPr lang="en-US" dirty="0" smtClean="0"/>
              <a:t>: Internally developed </a:t>
            </a:r>
            <a:r>
              <a:rPr lang="en-US" dirty="0"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++ </a:t>
            </a:r>
            <a:r>
              <a:rPr lang="en-US" dirty="0" smtClean="0"/>
              <a:t>library</a:t>
            </a:r>
          </a:p>
          <a:p>
            <a:r>
              <a:rPr lang="en-US" dirty="0" smtClean="0"/>
              <a:t>Interpolation on any dimension</a:t>
            </a:r>
          </a:p>
          <a:p>
            <a:r>
              <a:rPr lang="en-US" dirty="0" smtClean="0"/>
              <a:t>Response surface is created as an </a:t>
            </a:r>
            <a:r>
              <a:rPr lang="en-US" dirty="0" smtClean="0">
                <a:solidFill>
                  <a:srgbClr val="3366FF"/>
                </a:solidFill>
              </a:rPr>
              <a:t>interpolation function </a:t>
            </a:r>
            <a:r>
              <a:rPr lang="en-US" dirty="0" smtClean="0"/>
              <a:t>given a set of data points defined on:</a:t>
            </a:r>
          </a:p>
          <a:p>
            <a:pPr lvl="1"/>
            <a:r>
              <a:rPr lang="en-US" dirty="0" smtClean="0"/>
              <a:t>Sparse grid</a:t>
            </a:r>
          </a:p>
          <a:p>
            <a:pPr lvl="1"/>
            <a:r>
              <a:rPr lang="en-US" dirty="0" smtClean="0"/>
              <a:t>Cartesian grid</a:t>
            </a:r>
          </a:p>
          <a:p>
            <a:r>
              <a:rPr lang="en-US" dirty="0" smtClean="0"/>
              <a:t>Extension of the known 1-D interpolation schemes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50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 err="1"/>
              <a:t>Scikit</a:t>
            </a:r>
            <a:r>
              <a:rPr lang="en-US" b="0" dirty="0" smtClean="0"/>
              <a:t>-</a:t>
            </a:r>
            <a:r>
              <a:rPr lang="en-US" b="0" dirty="0"/>
              <a:t>L</a:t>
            </a:r>
            <a:r>
              <a:rPr lang="en-US" b="0" dirty="0" smtClean="0"/>
              <a:t>earn </a:t>
            </a:r>
            <a:r>
              <a:rPr lang="en-US" b="0" dirty="0"/>
              <a:t>L</a:t>
            </a:r>
            <a:r>
              <a:rPr lang="en-US" b="0" dirty="0" smtClean="0"/>
              <a:t>ibrary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Available: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Classification</a:t>
            </a:r>
            <a:r>
              <a:rPr lang="en-US" dirty="0" smtClean="0"/>
              <a:t>: </a:t>
            </a:r>
            <a:r>
              <a:rPr lang="en-US" dirty="0"/>
              <a:t>i</a:t>
            </a:r>
            <a:r>
              <a:rPr lang="en-US" dirty="0" smtClean="0"/>
              <a:t>dentifying </a:t>
            </a:r>
            <a:r>
              <a:rPr lang="en-US" dirty="0"/>
              <a:t>to which category an object belongs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Regression</a:t>
            </a:r>
            <a:r>
              <a:rPr lang="en-US" dirty="0" smtClean="0"/>
              <a:t>: </a:t>
            </a:r>
            <a:r>
              <a:rPr lang="en-US" dirty="0"/>
              <a:t>p</a:t>
            </a:r>
            <a:r>
              <a:rPr lang="en-US" dirty="0" smtClean="0"/>
              <a:t>redicting </a:t>
            </a:r>
            <a:r>
              <a:rPr lang="en-US" dirty="0"/>
              <a:t>a continuous-valued attribute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Data clustering</a:t>
            </a:r>
            <a:r>
              <a:rPr lang="en-US" dirty="0" smtClean="0"/>
              <a:t>: grouping similar </a:t>
            </a:r>
            <a:r>
              <a:rPr lang="en-US" dirty="0"/>
              <a:t>objects into </a:t>
            </a:r>
            <a:r>
              <a:rPr lang="en-US" dirty="0" smtClean="0"/>
              <a:t>sets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Dimensionality reduction</a:t>
            </a:r>
            <a:r>
              <a:rPr lang="en-US" dirty="0" smtClean="0"/>
              <a:t>: </a:t>
            </a:r>
            <a:r>
              <a:rPr lang="en-US" dirty="0"/>
              <a:t>r</a:t>
            </a:r>
            <a:r>
              <a:rPr lang="en-US" dirty="0" smtClean="0"/>
              <a:t>educing </a:t>
            </a:r>
            <a:r>
              <a:rPr lang="en-US" dirty="0"/>
              <a:t>the number of random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Data pre-processing</a:t>
            </a:r>
            <a:r>
              <a:rPr lang="en-US" dirty="0" smtClean="0"/>
              <a:t>: </a:t>
            </a:r>
            <a:r>
              <a:rPr lang="en-US" dirty="0"/>
              <a:t>f</a:t>
            </a:r>
            <a:r>
              <a:rPr lang="en-US" dirty="0" smtClean="0"/>
              <a:t>eature </a:t>
            </a:r>
            <a:r>
              <a:rPr lang="en-US" dirty="0"/>
              <a:t>extraction and </a:t>
            </a:r>
            <a:r>
              <a:rPr lang="en-US" dirty="0" smtClean="0"/>
              <a:t>normalization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Linear regression models</a:t>
            </a:r>
          </a:p>
          <a:p>
            <a:pPr lvl="1"/>
            <a:r>
              <a:rPr lang="en-US" dirty="0"/>
              <a:t>Support Vector Machines</a:t>
            </a:r>
          </a:p>
          <a:p>
            <a:pPr lvl="1"/>
            <a:r>
              <a:rPr lang="en-US" dirty="0"/>
              <a:t>Multi-Class classifiers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Neighbors classifiers</a:t>
            </a:r>
          </a:p>
          <a:p>
            <a:pPr lvl="1"/>
            <a:r>
              <a:rPr lang="en-US" dirty="0"/>
              <a:t>Tree classifiers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332" y="5598417"/>
            <a:ext cx="3529327" cy="125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4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Diego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1" t="6536" r="7491" b="5419"/>
          <a:stretch/>
        </p:blipFill>
        <p:spPr>
          <a:xfrm>
            <a:off x="1956534" y="4376654"/>
            <a:ext cx="5270903" cy="2482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ROMs: a </a:t>
            </a:r>
            <a:r>
              <a:rPr lang="en-US" b="0" dirty="0"/>
              <a:t>Q</a:t>
            </a:r>
            <a:r>
              <a:rPr lang="en-US" b="0" dirty="0" smtClean="0"/>
              <a:t>uick </a:t>
            </a:r>
            <a:r>
              <a:rPr lang="en-US" b="0" dirty="0"/>
              <a:t>I</a:t>
            </a:r>
            <a:r>
              <a:rPr lang="en-US" b="0" dirty="0" smtClean="0"/>
              <a:t>ntroduction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Consider</a:t>
            </a:r>
            <a:r>
              <a:rPr lang="en-US" dirty="0"/>
              <a:t> a set of </a:t>
            </a:r>
            <a:r>
              <a:rPr lang="en-US" i="1" dirty="0"/>
              <a:t>N</a:t>
            </a:r>
            <a:r>
              <a:rPr lang="en-US" dirty="0"/>
              <a:t> data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Build a </a:t>
            </a:r>
            <a:r>
              <a:rPr lang="en-US" dirty="0">
                <a:solidFill>
                  <a:srgbClr val="3366FF"/>
                </a:solidFill>
              </a:rPr>
              <a:t>surrogate model </a:t>
            </a:r>
          </a:p>
          <a:p>
            <a:pPr lvl="1"/>
            <a:r>
              <a:rPr lang="en-US" dirty="0"/>
              <a:t>Reduced Order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383766"/>
              </p:ext>
            </p:extLst>
          </p:nvPr>
        </p:nvGraphicFramePr>
        <p:xfrm>
          <a:off x="3142863" y="2424960"/>
          <a:ext cx="1111724" cy="422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2" name="Equation" r:id="rId4" imgW="635000" imgH="241300" progId="Equation.3">
                  <p:embed/>
                </p:oleObj>
              </mc:Choice>
              <mc:Fallback>
                <p:oleObj name="Equation" r:id="rId4" imgW="635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42863" y="2424960"/>
                        <a:ext cx="1111724" cy="422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246840"/>
              </p:ext>
            </p:extLst>
          </p:nvPr>
        </p:nvGraphicFramePr>
        <p:xfrm>
          <a:off x="4481996" y="2481109"/>
          <a:ext cx="10668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3" name="Equation" r:id="rId6" imgW="609600" imgH="177800" progId="Equation.3">
                  <p:embed/>
                </p:oleObj>
              </mc:Choice>
              <mc:Fallback>
                <p:oleObj name="Equation" r:id="rId6" imgW="609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81996" y="2481109"/>
                        <a:ext cx="10668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Callout 2 9"/>
          <p:cNvSpPr/>
          <p:nvPr/>
        </p:nvSpPr>
        <p:spPr bwMode="auto">
          <a:xfrm>
            <a:off x="4555818" y="3035596"/>
            <a:ext cx="3631837" cy="376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1014"/>
              <a:gd name="adj6" fmla="val -32074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Inputs: Initial and boundary conditions</a:t>
            </a:r>
          </a:p>
        </p:txBody>
      </p:sp>
      <p:sp>
        <p:nvSpPr>
          <p:cNvPr id="11" name="Line Callout 2 10"/>
          <p:cNvSpPr/>
          <p:nvPr/>
        </p:nvSpPr>
        <p:spPr bwMode="auto">
          <a:xfrm>
            <a:off x="5703547" y="1450403"/>
            <a:ext cx="2824830" cy="8226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662"/>
              <a:gd name="adj6" fmla="val -67108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n-lt"/>
              </a:rPr>
              <a:t>Output: Simulation outcome (success/failure, max clad temperature)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347646"/>
              </p:ext>
            </p:extLst>
          </p:nvPr>
        </p:nvGraphicFramePr>
        <p:xfrm>
          <a:off x="3763987" y="3741990"/>
          <a:ext cx="30321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4" name="Equation" r:id="rId8" imgW="1727200" imgH="241300" progId="Equation.3">
                  <p:embed/>
                </p:oleObj>
              </mc:Choice>
              <mc:Fallback>
                <p:oleObj name="Equation" r:id="rId8" imgW="1727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63987" y="3741990"/>
                        <a:ext cx="30321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87815" y="373149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ea typeface="ＭＳ ゴシック"/>
                <a:cs typeface="Arial"/>
              </a:rPr>
              <a:t>≅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20008" y="5897284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75115" y="5830063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95481" y="5120020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87352" y="5174843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62023" y="5766989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2863" y="5296437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25898" y="5869872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833016" y="5453612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574518"/>
              </p:ext>
            </p:extLst>
          </p:nvPr>
        </p:nvGraphicFramePr>
        <p:xfrm>
          <a:off x="1047235" y="4654006"/>
          <a:ext cx="7493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5" name="Equation" r:id="rId10" imgW="660400" imgH="241300" progId="Equation.3">
                  <p:embed/>
                </p:oleObj>
              </mc:Choice>
              <mc:Fallback>
                <p:oleObj name="Equation" r:id="rId10" imgW="660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47235" y="4654006"/>
                        <a:ext cx="7493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Connector 29"/>
          <p:cNvCxnSpPr/>
          <p:nvPr/>
        </p:nvCxnSpPr>
        <p:spPr>
          <a:xfrm flipH="1" flipV="1">
            <a:off x="1796535" y="4790531"/>
            <a:ext cx="1090817" cy="384313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360534"/>
              </p:ext>
            </p:extLst>
          </p:nvPr>
        </p:nvGraphicFramePr>
        <p:xfrm>
          <a:off x="5350717" y="4197475"/>
          <a:ext cx="6016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6" name="Equation" r:id="rId12" imgW="342900" imgH="203200" progId="Equation.3">
                  <p:embed/>
                </p:oleObj>
              </mc:Choice>
              <mc:Fallback>
                <p:oleObj name="Equation" r:id="rId12" imgW="342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50717" y="4197475"/>
                        <a:ext cx="601663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Left Brace 37"/>
          <p:cNvSpPr/>
          <p:nvPr/>
        </p:nvSpPr>
        <p:spPr bwMode="auto">
          <a:xfrm>
            <a:off x="2352492" y="2098735"/>
            <a:ext cx="236747" cy="1206926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14947" y="2437289"/>
            <a:ext cx="1651238" cy="6024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+mj-lt"/>
              </a:rPr>
              <a:t>DataObjects</a:t>
            </a:r>
            <a:endParaRPr lang="en-US" sz="1600" dirty="0" smtClean="0">
              <a:latin typeface="+mj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Point</a:t>
            </a:r>
            <a:r>
              <a:rPr lang="en-US" sz="1600" dirty="0" err="1" smtClean="0">
                <a:latin typeface="+mj-lt"/>
              </a:rPr>
              <a:t>Set</a:t>
            </a:r>
            <a:r>
              <a:rPr lang="en-US" sz="1600" dirty="0" smtClean="0">
                <a:latin typeface="+mj-lt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368651"/>
              </p:ext>
            </p:extLst>
          </p:nvPr>
        </p:nvGraphicFramePr>
        <p:xfrm>
          <a:off x="3097062" y="4197475"/>
          <a:ext cx="6016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7" name="Equation" r:id="rId14" imgW="342900" imgH="203200" progId="Equation.3">
                  <p:embed/>
                </p:oleObj>
              </mc:Choice>
              <mc:Fallback>
                <p:oleObj name="Equation" r:id="rId14" imgW="342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97062" y="4197475"/>
                        <a:ext cx="601663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Down Arrow 41"/>
          <p:cNvSpPr/>
          <p:nvPr/>
        </p:nvSpPr>
        <p:spPr bwMode="auto">
          <a:xfrm rot="16200000">
            <a:off x="4281767" y="5260313"/>
            <a:ext cx="548105" cy="386596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87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 err="1"/>
              <a:t>Scikit</a:t>
            </a:r>
            <a:r>
              <a:rPr lang="en-US" b="0" dirty="0" smtClean="0"/>
              <a:t>-</a:t>
            </a:r>
            <a:r>
              <a:rPr lang="en-US" b="0" dirty="0"/>
              <a:t>L</a:t>
            </a:r>
            <a:r>
              <a:rPr lang="en-US" b="0" dirty="0" smtClean="0"/>
              <a:t>earn </a:t>
            </a:r>
            <a:r>
              <a:rPr lang="en-US" b="0" dirty="0"/>
              <a:t>L</a:t>
            </a:r>
            <a:r>
              <a:rPr lang="en-US" b="0" dirty="0" smtClean="0"/>
              <a:t>ibrary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4" y="1598613"/>
            <a:ext cx="5259071" cy="4524375"/>
          </a:xfrm>
        </p:spPr>
        <p:txBody>
          <a:bodyPr/>
          <a:lstStyle/>
          <a:p>
            <a:pPr marL="0" lvl="1" indent="0">
              <a:buNone/>
            </a:pPr>
            <a:r>
              <a:rPr lang="en-US" dirty="0"/>
              <a:t>Starting point: set of data </a:t>
            </a:r>
            <a:r>
              <a:rPr lang="en-US" dirty="0" smtClean="0"/>
              <a:t>points</a:t>
            </a:r>
            <a:endParaRPr lang="en-US" dirty="0"/>
          </a:p>
          <a:p>
            <a:pPr marL="0" lvl="1" indent="0" algn="ctr">
              <a:buNone/>
            </a:pPr>
            <a:r>
              <a:rPr lang="en-US" dirty="0" smtClean="0"/>
              <a:t>[</a:t>
            </a:r>
            <a:r>
              <a:rPr lang="en-US" dirty="0"/>
              <a:t>features</a:t>
            </a:r>
            <a:r>
              <a:rPr lang="en-US" dirty="0" smtClean="0"/>
              <a:t>]</a:t>
            </a:r>
            <a:r>
              <a:rPr lang="en-US" baseline="-25000" dirty="0"/>
              <a:t>i</a:t>
            </a:r>
            <a:endParaRPr lang="en-US" baseline="-25000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Cardinality reduction</a:t>
            </a:r>
          </a:p>
          <a:p>
            <a:pPr lvl="1"/>
            <a:r>
              <a:rPr lang="en-US" dirty="0" smtClean="0"/>
              <a:t>Objective</a:t>
            </a:r>
            <a:r>
              <a:rPr lang="en-US" dirty="0"/>
              <a:t>: </a:t>
            </a:r>
            <a:r>
              <a:rPr lang="en-US" dirty="0" smtClean="0"/>
              <a:t>identify the most relevant features that keep data points unique</a:t>
            </a:r>
          </a:p>
          <a:p>
            <a:pPr lvl="1"/>
            <a:r>
              <a:rPr lang="en-US" dirty="0" smtClean="0"/>
              <a:t>Outcome: Location of the points on the reduced space (e.g., line)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Regression</a:t>
            </a:r>
          </a:p>
          <a:p>
            <a:pPr lvl="1"/>
            <a:r>
              <a:rPr lang="en-US" dirty="0" smtClean="0"/>
              <a:t>Objective</a:t>
            </a:r>
            <a:r>
              <a:rPr lang="en-US" dirty="0"/>
              <a:t>: </a:t>
            </a:r>
            <a:r>
              <a:rPr lang="en-US" dirty="0" smtClean="0"/>
              <a:t>estimate the </a:t>
            </a:r>
            <a:r>
              <a:rPr lang="en-US" dirty="0"/>
              <a:t>relationships among </a:t>
            </a:r>
            <a:r>
              <a:rPr lang="en-US" dirty="0" smtClean="0"/>
              <a:t>variables via a statistical process</a:t>
            </a:r>
          </a:p>
          <a:p>
            <a:pPr lvl="1"/>
            <a:r>
              <a:rPr lang="en-US" dirty="0" smtClean="0"/>
              <a:t>Outcome: coefficients of the reduced space (e.g., </a:t>
            </a:r>
            <a:r>
              <a:rPr lang="en-US" i="1" dirty="0" smtClean="0"/>
              <a:t>m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dirty="0" smtClean="0"/>
              <a:t> for linear interpolator                   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332" y="5598417"/>
            <a:ext cx="3529327" cy="125958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837847" y="4374603"/>
            <a:ext cx="3306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Source: </a:t>
            </a:r>
            <a:r>
              <a:rPr lang="en-US" sz="1400" dirty="0" err="1" smtClean="0">
                <a:latin typeface="+mn-lt"/>
              </a:rPr>
              <a:t>scikit</a:t>
            </a:r>
            <a:r>
              <a:rPr lang="en-US" sz="1400" dirty="0" err="1">
                <a:latin typeface="+mn-lt"/>
              </a:rPr>
              <a:t>-learn.org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847" y="1905069"/>
            <a:ext cx="3306153" cy="2479615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862603"/>
              </p:ext>
            </p:extLst>
          </p:nvPr>
        </p:nvGraphicFramePr>
        <p:xfrm>
          <a:off x="2463813" y="5962815"/>
          <a:ext cx="1336161" cy="340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6" imgW="647700" imgH="165100" progId="Equation.3">
                  <p:embed/>
                </p:oleObj>
              </mc:Choice>
              <mc:Fallback>
                <p:oleObj name="Equation" r:id="rId6" imgW="647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3813" y="5962815"/>
                        <a:ext cx="1336161" cy="340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364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/>
              <a:t>Generalized Polynomial Chaos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Objective</a:t>
            </a:r>
            <a:r>
              <a:rPr lang="en-US" dirty="0" smtClean="0"/>
              <a:t>: overcome limitations of Monte-Carlo sampling</a:t>
            </a:r>
          </a:p>
          <a:p>
            <a:pPr lvl="1"/>
            <a:r>
              <a:rPr lang="en-US" dirty="0" smtClean="0"/>
              <a:t>High number of samples </a:t>
            </a:r>
          </a:p>
          <a:p>
            <a:pPr lvl="1"/>
            <a:r>
              <a:rPr lang="en-US" dirty="0" smtClean="0"/>
              <a:t>Computationally expensive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Polynomial representation </a:t>
            </a:r>
            <a:r>
              <a:rPr lang="en-US" dirty="0" smtClean="0"/>
              <a:t>of an output variable</a:t>
            </a:r>
          </a:p>
          <a:p>
            <a:pPr lvl="1"/>
            <a:r>
              <a:rPr lang="en-US" dirty="0"/>
              <a:t>Simpler to evaluate</a:t>
            </a:r>
          </a:p>
          <a:p>
            <a:pPr lvl="1"/>
            <a:r>
              <a:rPr lang="en-US" dirty="0"/>
              <a:t>Easy to get statistical moments</a:t>
            </a:r>
          </a:p>
          <a:p>
            <a:pPr lvl="1"/>
            <a:r>
              <a:rPr lang="en-US" dirty="0"/>
              <a:t>Less effort and more accurate than Monte Carlo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716788"/>
              </p:ext>
            </p:extLst>
          </p:nvPr>
        </p:nvGraphicFramePr>
        <p:xfrm>
          <a:off x="5431929" y="4796439"/>
          <a:ext cx="3024010" cy="1109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7" name="Equation" r:id="rId3" imgW="1244600" imgH="457200" progId="Equation.3">
                  <p:embed/>
                </p:oleObj>
              </mc:Choice>
              <mc:Fallback>
                <p:oleObj name="Equation" r:id="rId3" imgW="1244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1929" y="4796439"/>
                        <a:ext cx="3024010" cy="1109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775002"/>
              </p:ext>
            </p:extLst>
          </p:nvPr>
        </p:nvGraphicFramePr>
        <p:xfrm>
          <a:off x="1298711" y="4350543"/>
          <a:ext cx="3243014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8" name="Equation" r:id="rId5" imgW="1295400" imgH="393700" progId="Equation.3">
                  <p:embed/>
                </p:oleObj>
              </mc:Choice>
              <mc:Fallback>
                <p:oleObj name="Equation" r:id="rId5" imgW="1295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8711" y="4350543"/>
                        <a:ext cx="3243014" cy="985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097170"/>
              </p:ext>
            </p:extLst>
          </p:nvPr>
        </p:nvGraphicFramePr>
        <p:xfrm>
          <a:off x="6035737" y="2822004"/>
          <a:ext cx="10175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9" name="Equation" r:id="rId7" imgW="419100" imgH="215900" progId="Equation.3">
                  <p:embed/>
                </p:oleObj>
              </mc:Choice>
              <mc:Fallback>
                <p:oleObj name="Equation" r:id="rId7" imgW="419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5737" y="2822004"/>
                        <a:ext cx="1017587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eft Brace 11"/>
          <p:cNvSpPr/>
          <p:nvPr/>
        </p:nvSpPr>
        <p:spPr bwMode="auto">
          <a:xfrm rot="16200000">
            <a:off x="3948188" y="4694905"/>
            <a:ext cx="172286" cy="918955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Elbow Connector 13"/>
          <p:cNvCxnSpPr/>
          <p:nvPr/>
        </p:nvCxnSpPr>
        <p:spPr bwMode="auto">
          <a:xfrm>
            <a:off x="4037378" y="5288454"/>
            <a:ext cx="1370591" cy="47926"/>
          </a:xfrm>
          <a:prstGeom prst="bentConnector3">
            <a:avLst>
              <a:gd name="adj1" fmla="val 17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Left Brace 17"/>
          <p:cNvSpPr/>
          <p:nvPr/>
        </p:nvSpPr>
        <p:spPr bwMode="auto">
          <a:xfrm rot="16200000">
            <a:off x="2853731" y="5204423"/>
            <a:ext cx="172286" cy="462526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Elbow Connector 18"/>
          <p:cNvCxnSpPr/>
          <p:nvPr/>
        </p:nvCxnSpPr>
        <p:spPr bwMode="auto">
          <a:xfrm>
            <a:off x="2949457" y="5568044"/>
            <a:ext cx="932175" cy="650435"/>
          </a:xfrm>
          <a:prstGeom prst="bentConnector3">
            <a:avLst>
              <a:gd name="adj1" fmla="val -1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3900752" y="590457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+mn-lt"/>
              </a:rPr>
              <a:t>index set of all desired polynomial orders up to order </a:t>
            </a:r>
            <a:r>
              <a:rPr lang="en-US" sz="2000" i="1" dirty="0" smtClean="0">
                <a:latin typeface="Times New Roman"/>
                <a:cs typeface="Times New Roman"/>
              </a:rPr>
              <a:t>L</a:t>
            </a:r>
            <a:endParaRPr lang="en-US" sz="20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1946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ROMs: a </a:t>
            </a:r>
            <a:r>
              <a:rPr lang="en-US" b="0" dirty="0" smtClean="0"/>
              <a:t>Quick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 we are trying to </a:t>
            </a:r>
            <a:r>
              <a:rPr lang="en-US" dirty="0" smtClean="0">
                <a:solidFill>
                  <a:srgbClr val="3366FF"/>
                </a:solidFill>
              </a:rPr>
              <a:t>reduce the complexity </a:t>
            </a:r>
            <a:r>
              <a:rPr lang="en-US" dirty="0" smtClean="0"/>
              <a:t>of the original model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Pros: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Much </a:t>
            </a:r>
            <a:r>
              <a:rPr lang="en-US" dirty="0" smtClean="0">
                <a:solidFill>
                  <a:srgbClr val="3366FF"/>
                </a:solidFill>
              </a:rPr>
              <a:t>faster computation </a:t>
            </a:r>
            <a:r>
              <a:rPr lang="en-US" dirty="0" smtClean="0"/>
              <a:t>of the output variable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Presence of </a:t>
            </a:r>
            <a:r>
              <a:rPr lang="en-US" dirty="0" smtClean="0">
                <a:solidFill>
                  <a:srgbClr val="3366FF"/>
                </a:solidFill>
              </a:rPr>
              <a:t>error</a:t>
            </a:r>
            <a:r>
              <a:rPr lang="en-US" dirty="0" smtClean="0"/>
              <a:t> in the ROM computed values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10447"/>
              </p:ext>
            </p:extLst>
          </p:nvPr>
        </p:nvGraphicFramePr>
        <p:xfrm>
          <a:off x="1647415" y="2561036"/>
          <a:ext cx="30321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Equation" r:id="rId3" imgW="1727200" imgH="241300" progId="Equation.3">
                  <p:embed/>
                </p:oleObj>
              </mc:Choice>
              <mc:Fallback>
                <p:oleObj name="Equation" r:id="rId3" imgW="1727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7415" y="2561036"/>
                        <a:ext cx="30321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63812" y="25467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ea typeface="ＭＳ ゴシック"/>
                <a:cs typeface="Times New Roman"/>
              </a:rPr>
              <a:t>≅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2" name="Line Callout 2 11"/>
          <p:cNvSpPr/>
          <p:nvPr/>
        </p:nvSpPr>
        <p:spPr bwMode="auto">
          <a:xfrm>
            <a:off x="5128540" y="3158012"/>
            <a:ext cx="2761286" cy="376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6950"/>
              <a:gd name="adj6" fmla="val -2365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Original data (e.g.,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RELAP5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</p:txBody>
      </p:sp>
      <p:sp>
        <p:nvSpPr>
          <p:cNvPr id="13" name="Line Callout 2 12"/>
          <p:cNvSpPr/>
          <p:nvPr/>
        </p:nvSpPr>
        <p:spPr bwMode="auto">
          <a:xfrm>
            <a:off x="4281022" y="2143794"/>
            <a:ext cx="3235514" cy="376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8595"/>
              <a:gd name="adj6" fmla="val -24110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ROM (e.g., </a:t>
            </a:r>
            <a:r>
              <a:rPr lang="en-US" sz="1600" dirty="0" smtClean="0">
                <a:latin typeface="+mn-lt"/>
              </a:rPr>
              <a:t>quadratic </a:t>
            </a:r>
            <a:r>
              <a:rPr lang="en-US" sz="1600" dirty="0" err="1" smtClean="0">
                <a:latin typeface="+mn-lt"/>
              </a:rPr>
              <a:t>regressor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9163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ROMs: Applications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Basic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Sample original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Train the ROM</a:t>
            </a:r>
          </a:p>
          <a:p>
            <a:pPr marL="915987" lvl="2" indent="0">
              <a:buNone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Perform desired analysis with the ROM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instead of the original model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Range of applications:</a:t>
            </a:r>
          </a:p>
          <a:p>
            <a:pPr lvl="1"/>
            <a:r>
              <a:rPr lang="en-US" dirty="0" smtClean="0"/>
              <a:t>Uncertainty quantification / Sensitivity analysis</a:t>
            </a:r>
            <a:endParaRPr lang="en-US" dirty="0"/>
          </a:p>
          <a:p>
            <a:pPr lvl="1"/>
            <a:r>
              <a:rPr lang="en-US" dirty="0"/>
              <a:t>Probabilistic </a:t>
            </a:r>
            <a:r>
              <a:rPr lang="en-US" dirty="0" smtClean="0"/>
              <a:t>Risk Analysis (PRA)</a:t>
            </a:r>
            <a:endParaRPr lang="en-US" dirty="0"/>
          </a:p>
          <a:p>
            <a:pPr lvl="1"/>
            <a:r>
              <a:rPr lang="en-US" dirty="0" smtClean="0"/>
              <a:t>Accelerator for stochastic analysis (adaptive sampling)</a:t>
            </a:r>
          </a:p>
          <a:p>
            <a:pPr lvl="1"/>
            <a:r>
              <a:rPr lang="en-US" dirty="0" smtClean="0"/>
              <a:t>Prediction models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9219" y="1099764"/>
            <a:ext cx="2874781" cy="21560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0146" y="3123784"/>
            <a:ext cx="800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Input x</a:t>
            </a:r>
            <a:endParaRPr lang="en-US" sz="16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0460" y="1987992"/>
            <a:ext cx="103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Output y</a:t>
            </a:r>
            <a:endParaRPr lang="en-US" sz="1600" dirty="0">
              <a:latin typeface="+mn-l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008618"/>
              </p:ext>
            </p:extLst>
          </p:nvPr>
        </p:nvGraphicFramePr>
        <p:xfrm>
          <a:off x="3132138" y="2492375"/>
          <a:ext cx="1603711" cy="408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name="Equation" r:id="rId4" imgW="647700" imgH="165100" progId="Equation.3">
                  <p:embed/>
                </p:oleObj>
              </mc:Choice>
              <mc:Fallback>
                <p:oleObj name="Equation" r:id="rId4" imgW="647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2138" y="2492375"/>
                        <a:ext cx="1603711" cy="408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3706643" y="2492376"/>
            <a:ext cx="299423" cy="3055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425463" y="2492004"/>
            <a:ext cx="299423" cy="3055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183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428993" y="3987023"/>
            <a:ext cx="1723477" cy="2242253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Modeling </a:t>
            </a:r>
            <a:r>
              <a:rPr lang="en-US" b="0" dirty="0"/>
              <a:t>W</a:t>
            </a:r>
            <a:r>
              <a:rPr lang="en-US" b="0" dirty="0" smtClean="0"/>
              <a:t>ithin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modeling steps that involve ROMs are available in RAVEN 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Create ROMs from a database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Perform statistical analysis using ROMs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3832574" y="3094865"/>
            <a:ext cx="2084580" cy="86191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38261" y="4289668"/>
            <a:ext cx="2366467" cy="15841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1014" y="6116135"/>
            <a:ext cx="974891" cy="5940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272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2428993" y="3987023"/>
            <a:ext cx="1723477" cy="2242253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Modeling </a:t>
            </a:r>
            <a:r>
              <a:rPr lang="en-US" b="0" dirty="0"/>
              <a:t>W</a:t>
            </a:r>
            <a:r>
              <a:rPr lang="en-US" b="0" dirty="0" smtClean="0"/>
              <a:t>ithin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Database (</a:t>
            </a:r>
            <a:r>
              <a:rPr lang="en-US" dirty="0" err="1" smtClean="0"/>
              <a:t>PointSet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516071" y="3100481"/>
            <a:ext cx="778722" cy="357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05901" y="5328552"/>
            <a:ext cx="694860" cy="443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0493" y="6121750"/>
            <a:ext cx="974891" cy="5940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Curved Connector 13"/>
          <p:cNvCxnSpPr>
            <a:stCxn id="6" idx="2"/>
          </p:cNvCxnSpPr>
          <p:nvPr/>
        </p:nvCxnSpPr>
        <p:spPr bwMode="auto">
          <a:xfrm rot="16200000" flipH="1">
            <a:off x="4659720" y="3703224"/>
            <a:ext cx="2102780" cy="161135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urved Connector 14"/>
          <p:cNvCxnSpPr>
            <a:stCxn id="8" idx="0"/>
          </p:cNvCxnSpPr>
          <p:nvPr/>
        </p:nvCxnSpPr>
        <p:spPr bwMode="auto">
          <a:xfrm rot="5400000" flipH="1" flipV="1">
            <a:off x="5201636" y="4806597"/>
            <a:ext cx="561457" cy="206885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32448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Modeling </a:t>
            </a:r>
            <a:r>
              <a:rPr lang="en-US" b="0" dirty="0"/>
              <a:t>W</a:t>
            </a:r>
            <a:r>
              <a:rPr lang="en-US" b="0" dirty="0" smtClean="0"/>
              <a:t>ithin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and train a ROM from a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105529" y="3482498"/>
            <a:ext cx="778722" cy="357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19210" y="5337237"/>
            <a:ext cx="694860" cy="443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Curved Connector 8"/>
          <p:cNvCxnSpPr>
            <a:stCxn id="7" idx="1"/>
            <a:endCxn id="6" idx="2"/>
          </p:cNvCxnSpPr>
          <p:nvPr/>
        </p:nvCxnSpPr>
        <p:spPr bwMode="auto">
          <a:xfrm rot="10800000">
            <a:off x="5494890" y="3839530"/>
            <a:ext cx="1024320" cy="171936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15483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Modeling </a:t>
            </a:r>
            <a:r>
              <a:rPr lang="en-US" b="0" dirty="0"/>
              <a:t>W</a:t>
            </a:r>
            <a:r>
              <a:rPr lang="en-US" b="0" dirty="0" smtClean="0"/>
              <a:t>ithin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statistical analysis using the ROM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102875" y="3488877"/>
            <a:ext cx="778722" cy="357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16556" y="5343616"/>
            <a:ext cx="694860" cy="443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0260" y="6126734"/>
            <a:ext cx="974891" cy="5940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Curved Connector 9"/>
          <p:cNvCxnSpPr>
            <a:stCxn id="8" idx="0"/>
            <a:endCxn id="7" idx="1"/>
          </p:cNvCxnSpPr>
          <p:nvPr/>
        </p:nvCxnSpPr>
        <p:spPr bwMode="auto">
          <a:xfrm rot="5400000" flipH="1" flipV="1">
            <a:off x="5201403" y="4811581"/>
            <a:ext cx="561457" cy="206885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Curved Connector 13"/>
          <p:cNvCxnSpPr>
            <a:stCxn id="6" idx="2"/>
            <a:endCxn id="7" idx="1"/>
          </p:cNvCxnSpPr>
          <p:nvPr/>
        </p:nvCxnSpPr>
        <p:spPr bwMode="auto">
          <a:xfrm rot="16200000" flipH="1">
            <a:off x="5144712" y="4193433"/>
            <a:ext cx="1719368" cy="102432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2428993" y="3987023"/>
            <a:ext cx="1723477" cy="2242253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075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INL 2016">
      <a:dk1>
        <a:srgbClr val="000000"/>
      </a:dk1>
      <a:lt1>
        <a:srgbClr val="FFFFFF"/>
      </a:lt1>
      <a:dk2>
        <a:srgbClr val="005875"/>
      </a:dk2>
      <a:lt2>
        <a:srgbClr val="808080"/>
      </a:lt2>
      <a:accent1>
        <a:srgbClr val="7895A4"/>
      </a:accent1>
      <a:accent2>
        <a:srgbClr val="8B9E6C"/>
      </a:accent2>
      <a:accent3>
        <a:srgbClr val="BFB896"/>
      </a:accent3>
      <a:accent4>
        <a:srgbClr val="ECE09C"/>
      </a:accent4>
      <a:accent5>
        <a:srgbClr val="DDDDDD"/>
      </a:accent5>
      <a:accent6>
        <a:srgbClr val="FFFFFF"/>
      </a:accent6>
      <a:hlink>
        <a:srgbClr val="7895A4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Standard_Presentation-2016" id="{AA70F70C-FE74-4105-B56D-A478567CF02D}" vid="{32DB2BA5-14E2-4538-A7F0-90025315B3E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19689</TotalTime>
  <Words>2100</Words>
  <Application>Microsoft Macintosh PowerPoint</Application>
  <PresentationFormat>On-screen Show (4:3)</PresentationFormat>
  <Paragraphs>439</Paragraphs>
  <Slides>31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Default Theme</vt:lpstr>
      <vt:lpstr>Equation</vt:lpstr>
      <vt:lpstr>Reduced Order Models (ROMs)</vt:lpstr>
      <vt:lpstr>Outline</vt:lpstr>
      <vt:lpstr>ROMs: a Quick Introduction</vt:lpstr>
      <vt:lpstr>ROMs: a Quick Introduction</vt:lpstr>
      <vt:lpstr>ROMs: Applications</vt:lpstr>
      <vt:lpstr>ROM Modeling Within RAVEN</vt:lpstr>
      <vt:lpstr>ROM Modeling Within RAVEN</vt:lpstr>
      <vt:lpstr>ROM Modeling Within RAVEN</vt:lpstr>
      <vt:lpstr>ROM Modeling Within RAVEN</vt:lpstr>
      <vt:lpstr>ROM Pickle</vt:lpstr>
      <vt:lpstr>ROMs Available in RAVEN</vt:lpstr>
      <vt:lpstr>RAVEN Examples</vt:lpstr>
      <vt:lpstr>Getting on the same page</vt:lpstr>
      <vt:lpstr>Example Code</vt:lpstr>
      <vt:lpstr>Workflow</vt:lpstr>
      <vt:lpstr>Workflow</vt:lpstr>
      <vt:lpstr>Sample a Model and Create a Database</vt:lpstr>
      <vt:lpstr>Workflow</vt:lpstr>
      <vt:lpstr>Train and Sample a ROM</vt:lpstr>
      <vt:lpstr>Train and Sample a ROM</vt:lpstr>
      <vt:lpstr>Train and Sample a ROM</vt:lpstr>
      <vt:lpstr>Workflow</vt:lpstr>
      <vt:lpstr>Train and Pickle a ROM</vt:lpstr>
      <vt:lpstr>Train and Pickle a ROM</vt:lpstr>
      <vt:lpstr>Workflow</vt:lpstr>
      <vt:lpstr>Load and Sample a Pickled ROM</vt:lpstr>
      <vt:lpstr>Load and Sample a Pickled ROM</vt:lpstr>
      <vt:lpstr>Multi-Dimensional Interpolators</vt:lpstr>
      <vt:lpstr>Scikit-Learn Library</vt:lpstr>
      <vt:lpstr>Scikit-Learn Library</vt:lpstr>
      <vt:lpstr>Generalized Polynomial Chaos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Congjian Wang</cp:lastModifiedBy>
  <cp:revision>373</cp:revision>
  <cp:lastPrinted>2001-05-07T20:21:30Z</cp:lastPrinted>
  <dcterms:created xsi:type="dcterms:W3CDTF">1999-10-26T20:37:18Z</dcterms:created>
  <dcterms:modified xsi:type="dcterms:W3CDTF">2018-07-30T20:42:31Z</dcterms:modified>
</cp:coreProperties>
</file>