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415" r:id="rId12"/>
    <p:sldId id="375" r:id="rId13"/>
    <p:sldId id="431" r:id="rId14"/>
    <p:sldId id="434" r:id="rId15"/>
    <p:sldId id="435" r:id="rId16"/>
    <p:sldId id="414" r:id="rId17"/>
    <p:sldId id="419" r:id="rId18"/>
    <p:sldId id="420" r:id="rId19"/>
    <p:sldId id="421" r:id="rId20"/>
    <p:sldId id="422" r:id="rId21"/>
    <p:sldId id="436" r:id="rId22"/>
    <p:sldId id="417" r:id="rId23"/>
    <p:sldId id="433" r:id="rId24"/>
    <p:sldId id="425" r:id="rId25"/>
    <p:sldId id="423" r:id="rId26"/>
    <p:sldId id="424" r:id="rId27"/>
    <p:sldId id="432" r:id="rId28"/>
    <p:sldId id="437" r:id="rId29"/>
    <p:sldId id="426" r:id="rId30"/>
    <p:sldId id="428" r:id="rId31"/>
    <p:sldId id="438" r:id="rId32"/>
    <p:sldId id="439" r:id="rId33"/>
    <p:sldId id="440" r:id="rId34"/>
    <p:sldId id="430" r:id="rId35"/>
    <p:sldId id="442" r:id="rId36"/>
    <p:sldId id="441" r:id="rId37"/>
    <p:sldId id="350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2" autoAdjust="0"/>
  </p:normalViewPr>
  <p:slideViewPr>
    <p:cSldViewPr snapToGrid="0" snapToObjects="1">
      <p:cViewPr>
        <p:scale>
          <a:sx n="103" d="100"/>
          <a:sy n="103" d="100"/>
        </p:scale>
        <p:origin x="-1800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6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7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 smtClean="0"/>
              <a:t>Ensemble and Hybrid </a:t>
            </a:r>
            <a:r>
              <a:rPr lang="en-US" b="0" dirty="0" smtClean="0"/>
              <a:t>Modeling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Non Linear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1</a:t>
            </a:r>
            <a:r>
              <a:rPr lang="en-US" b="0" baseline="30000" dirty="0" smtClean="0">
                <a:cs typeface="Arial"/>
              </a:rPr>
              <a:t>st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 smtClean="0"/>
              <a:t>Dynamic PRA for a Station Black Out Multi-Unit scenario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</a:t>
            </a:r>
            <a:r>
              <a:rPr lang="en-US" b="0" dirty="0" smtClean="0"/>
              <a:t>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ensembleModels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External Model 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14:m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/>
                <a:r>
                  <a:rPr lang="en-US" dirty="0"/>
                  <a:t>, the horizontal position throughout the arc</a:t>
                </a:r>
              </a:p>
              <a:p>
                <a:pPr lvl="1"/>
                <a14:m/>
                <a:r>
                  <a:rPr lang="en-US" dirty="0"/>
                  <a:t>, the vertical position throughout the arc</a:t>
                </a:r>
              </a:p>
              <a:p>
                <a:pPr lvl="1"/>
                <a14:m/>
                <a:r>
                  <a:rPr lang="en-US" dirty="0"/>
                  <a:t>, the range or furthest point reached</a:t>
                </a:r>
              </a:p>
              <a:p>
                <a:pPr lvl="1"/>
                <a14:m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4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External Model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i="1" dirty="0" err="1" smtClean="0"/>
              <a:t>kineticEnergy.py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lvl="1"/>
            <a:r>
              <a:rPr lang="en-US" dirty="0" smtClean="0"/>
              <a:t>Input: energy (E), and mass (m)</a:t>
            </a:r>
          </a:p>
          <a:p>
            <a:pPr lvl="1"/>
            <a:r>
              <a:rPr lang="en-US" dirty="0" smtClean="0"/>
              <a:t>Output: v0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Shot 2018-07-31 at 8.2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4" y="2057400"/>
            <a:ext cx="17018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1837123" y="4611042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219899" y="4615494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 bwMode="auto">
          <a:xfrm>
            <a:off x="3809872" y="4894609"/>
            <a:ext cx="1410027" cy="4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15386" y="44014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&lt;mean&gt;45&lt;/mean&gt;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&lt;sigma&gt;5&lt;/sigma&gt;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755" y="5400097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distributions for mass and energy</a:t>
            </a:r>
            <a:endParaRPr lang="en-US" dirty="0"/>
          </a:p>
        </p:txBody>
      </p:sp>
      <p:cxnSp>
        <p:nvCxnSpPr>
          <p:cNvPr id="18" name="Curved Connector 17"/>
          <p:cNvCxnSpPr>
            <a:stCxn id="4" idx="0"/>
          </p:cNvCxnSpPr>
          <p:nvPr/>
        </p:nvCxnSpPr>
        <p:spPr bwMode="auto">
          <a:xfrm rot="16200000" flipV="1">
            <a:off x="3547850" y="4318238"/>
            <a:ext cx="973990" cy="118972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68396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projectile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../../projectile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../../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projectileContainer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KEnergyContainer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 and </a:t>
            </a:r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Hands-on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Hybrid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Hands-on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projectile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x0,y0,v0,angle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KEnergy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an Ensemble </a:t>
            </a:r>
            <a:r>
              <a:rPr lang="en-US" b="0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EnsembleModel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DataObjects</a:t>
            </a:r>
            <a:r>
              <a:rPr lang="en-US" dirty="0" smtClean="0"/>
              <a:t> for </a:t>
            </a:r>
            <a:r>
              <a:rPr lang="en-US" dirty="0" err="1" smtClean="0"/>
              <a:t>TargetEvaluation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Plot using </a:t>
            </a:r>
            <a:r>
              <a:rPr lang="en-US" dirty="0" err="1" smtClean="0"/>
              <a:t>OutStreams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 ~ f(v0, angle,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Hybrid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8DD3019-5BC0-B641-AC95-73DED019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1004888"/>
            <a:ext cx="8734185" cy="353174"/>
          </a:xfrm>
        </p:spPr>
        <p:txBody>
          <a:bodyPr/>
          <a:lstStyle/>
          <a:p>
            <a:r>
              <a:rPr lang="en-US" sz="2700" b="0" dirty="0">
                <a:cs typeface="Arial"/>
              </a:rPr>
              <a:t>Hybrid-Model (automatic selection ROM/physical model)</a:t>
            </a:r>
            <a:endParaRPr lang="en-US" sz="2700" b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13F2DF-4AC8-0445-A0C2-55FCCEA1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358061"/>
            <a:ext cx="3912941" cy="532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37435A4-2BFB-4E4F-8443-F1ACE540068C}"/>
              </a:ext>
            </a:extLst>
          </p:cNvPr>
          <p:cNvSpPr txBox="1"/>
          <p:nvPr/>
        </p:nvSpPr>
        <p:spPr>
          <a:xfrm>
            <a:off x="4206240" y="2579363"/>
            <a:ext cx="4686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HybridModel</a:t>
            </a:r>
            <a:r>
              <a:rPr lang="en-US" i="1" dirty="0"/>
              <a:t> </a:t>
            </a:r>
            <a:r>
              <a:rPr lang="en-US" dirty="0"/>
              <a:t>is designed to combine multiple surrogate models and any other Model (i.e. high-fidelity model) leveraging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infrastructure</a:t>
            </a:r>
            <a:r>
              <a:rPr lang="en-US" i="1" dirty="0"/>
              <a:t>, </a:t>
            </a:r>
            <a:r>
              <a:rPr lang="en-US" dirty="0"/>
              <a:t>deciding which of the Model needs to be evaluated based on the model validation score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36701"/>
            <a:ext cx="8420100" cy="1503044"/>
          </a:xfrm>
        </p:spPr>
        <p:txBody>
          <a:bodyPr/>
          <a:lstStyle/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Take out some of the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Train on the remaining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Test on the excluded instances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219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3505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791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143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429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58674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2286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15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1066800" y="4826022"/>
            <a:ext cx="7162800" cy="838200"/>
            <a:chOff x="672" y="2160"/>
            <a:chExt cx="4512" cy="528"/>
          </a:xfrm>
        </p:grpSpPr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76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834" y="925376"/>
            <a:ext cx="8928651" cy="732508"/>
          </a:xfrm>
        </p:spPr>
        <p:txBody>
          <a:bodyPr/>
          <a:lstStyle/>
          <a:p>
            <a:r>
              <a:rPr lang="en-US" b="0" dirty="0"/>
              <a:t>Cross-Validation for assessing Surrogate Models validity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3131" y="3053608"/>
            <a:ext cx="8420100" cy="150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Cross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Compute a score (e.g. R</a:t>
            </a:r>
            <a:r>
              <a:rPr lang="en-US" b="0" baseline="30000" dirty="0"/>
              <a:t>2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5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2D0BB-2DB6-9F4F-92D2-F1DA89BB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Model validation RAVEN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20399C-0DD0-7A4C-A199-D090994A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" y="1511974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E787A5-3DD2-3845-B666-131CCAF0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60" y="1999654"/>
            <a:ext cx="3571240" cy="28990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9E07262-2378-4F41-97BE-B6F98196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85" y="5141113"/>
            <a:ext cx="2096880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Mean Absolute Error score (Cross-validation) as function of # samples</a:t>
            </a:r>
          </a:p>
        </p:txBody>
      </p:sp>
    </p:spTree>
    <p:extLst>
      <p:ext uri="{BB962C8B-B14F-4D97-AF65-F5344CB8AC3E}">
        <p14:creationId xmlns:p14="http://schemas.microsoft.com/office/powerpoint/2010/main" val="64482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14:m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/>
                <a:r>
                  <a:rPr lang="en-US" dirty="0"/>
                  <a:t>, the horizontal position throughout the arc</a:t>
                </a:r>
              </a:p>
              <a:p>
                <a:pPr lvl="1"/>
                <a14:m/>
                <a:r>
                  <a:rPr lang="en-US" dirty="0"/>
                  <a:t>, the vertical position throughout the arc</a:t>
                </a:r>
              </a:p>
              <a:p>
                <a:pPr lvl="1"/>
                <a14:m/>
                <a:r>
                  <a:rPr lang="en-US" dirty="0"/>
                  <a:t>, the range or furthest point reached</a:t>
                </a:r>
              </a:p>
              <a:p>
                <a:pPr lvl="1"/>
                <a14:m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ROM: Inverse Distance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17.3.6 </a:t>
            </a:r>
            <a:r>
              <a:rPr lang="en-US" dirty="0" err="1" smtClean="0"/>
              <a:t>NDinvDistWeight</a:t>
            </a:r>
            <a:endParaRPr lang="en-US" dirty="0" smtClean="0"/>
          </a:p>
          <a:p>
            <a:r>
              <a:rPr lang="en-US" dirty="0" smtClean="0"/>
              <a:t>Interpolating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72" y="2386858"/>
            <a:ext cx="7159259" cy="2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Hybrid</a:t>
            </a:r>
            <a:r>
              <a:rPr lang="en-US" sz="2000" dirty="0" err="1" smtClean="0">
                <a:latin typeface="+mn-lt"/>
              </a:rPr>
              <a:t>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models: </a:t>
            </a:r>
            <a:br>
              <a:rPr lang="en-US" b="0" dirty="0" smtClean="0"/>
            </a:br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604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Picture 1" descr="Screen Shot 2018-07-31 at 9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" y="2471953"/>
            <a:ext cx="7789844" cy="37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Picture 3" descr="Screen Shot 2018-07-31 at 10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0" y="2558256"/>
            <a:ext cx="7620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Picture 1" descr="Screen Shot 2018-07-31 at 10.0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937125"/>
            <a:ext cx="7340600" cy="1587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5266860" y="2123631"/>
            <a:ext cx="1389721" cy="31133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91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67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Hybrid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/raven/doc</a:t>
            </a:r>
            <a:r>
              <a:rPr lang="en-US" dirty="0"/>
              <a:t>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smtClean="0"/>
              <a:t>exercises/2_hybrid_model.xml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hybrid model: section 17.7</a:t>
            </a:r>
          </a:p>
          <a:p>
            <a:r>
              <a:rPr lang="en-US" dirty="0" smtClean="0"/>
              <a:t>Create a cross validation </a:t>
            </a:r>
            <a:r>
              <a:rPr lang="en-US" dirty="0" err="1" smtClean="0"/>
              <a:t>PostProcessor</a:t>
            </a:r>
            <a:r>
              <a:rPr lang="en-US" dirty="0" smtClean="0"/>
              <a:t>: section 17.5.14</a:t>
            </a:r>
          </a:p>
          <a:p>
            <a:r>
              <a:rPr lang="en-US" dirty="0" smtClean="0"/>
              <a:t>Create a metric: section 19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DataObjects</a:t>
            </a:r>
            <a:r>
              <a:rPr lang="en-US" dirty="0" smtClean="0"/>
              <a:t> and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models: a quick introduction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 smtClean="0"/>
              <a:t>RAVEN categorizes in its Models entity the following sub-entities:</a:t>
            </a:r>
          </a:p>
          <a:p>
            <a:pPr lvl="1" algn="just"/>
            <a:r>
              <a:rPr lang="en-US" dirty="0" smtClean="0"/>
              <a:t>Codes:</a:t>
            </a:r>
          </a:p>
          <a:p>
            <a:pPr lvl="2" algn="just"/>
            <a:r>
              <a:rPr lang="en-US" dirty="0" smtClean="0"/>
              <a:t>Aimed to interface with physical codes (e.g. RELAP5-3D, etc.)</a:t>
            </a:r>
          </a:p>
          <a:p>
            <a:pPr lvl="1" algn="just"/>
            <a:r>
              <a:rPr lang="en-US" dirty="0" smtClean="0"/>
              <a:t>ROMs:</a:t>
            </a:r>
          </a:p>
          <a:p>
            <a:pPr lvl="2" algn="just"/>
            <a:r>
              <a:rPr lang="en-US" dirty="0" smtClean="0"/>
              <a:t>Aimed to emulate the response of a system based on a simplified mathematical representation</a:t>
            </a:r>
          </a:p>
          <a:p>
            <a:pPr lvl="1" algn="just"/>
            <a:r>
              <a:rPr lang="en-US" dirty="0" smtClean="0"/>
              <a:t>External Models:</a:t>
            </a:r>
          </a:p>
          <a:p>
            <a:pPr lvl="2" algn="just"/>
            <a:r>
              <a:rPr lang="en-US" dirty="0" smtClean="0"/>
              <a:t>Aimed to provide to the user an easy way to implement sets of equations directly in RAVEN</a:t>
            </a:r>
          </a:p>
          <a:p>
            <a:pPr lvl="1" algn="just"/>
            <a:r>
              <a:rPr lang="en-US" dirty="0" smtClean="0"/>
              <a:t>Post-Processors:</a:t>
            </a:r>
          </a:p>
          <a:p>
            <a:pPr lvl="2" algn="just"/>
            <a:r>
              <a:rPr lang="en-US" dirty="0" smtClean="0"/>
              <a:t>Aimed to analyze the generated datasets (e.g. Statistical moments, Data Mining, etc.)</a:t>
            </a:r>
          </a:p>
          <a:p>
            <a:pPr lvl="1" algn="just"/>
            <a:r>
              <a:rPr lang="en-US" dirty="0" smtClean="0"/>
              <a:t>Ensemble Models:</a:t>
            </a:r>
            <a:endParaRPr lang="en-US" dirty="0"/>
          </a:p>
          <a:p>
            <a:pPr lvl="2" algn="just"/>
            <a:r>
              <a:rPr lang="en-US" dirty="0"/>
              <a:t>Aimed to </a:t>
            </a:r>
            <a:r>
              <a:rPr lang="en-US" dirty="0" smtClean="0"/>
              <a:t>assemble multiple models</a:t>
            </a: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Ensemble Modeling Motivations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 smtClean="0"/>
              <a:t>EnsembleModel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Ensemble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model </a:t>
            </a:r>
            <a:r>
              <a:rPr lang="en-US" dirty="0" smtClean="0"/>
              <a:t>entity (</a:t>
            </a:r>
            <a:r>
              <a:rPr lang="en-US" dirty="0"/>
              <a:t>e.g., class), named </a:t>
            </a:r>
            <a:r>
              <a:rPr lang="en-US" i="1" dirty="0" err="1" smtClean="0"/>
              <a:t>EnsembleModel</a:t>
            </a:r>
            <a:r>
              <a:rPr lang="en-US" dirty="0"/>
              <a:t>, has been </a:t>
            </a:r>
            <a:r>
              <a:rPr lang="en-US" dirty="0" smtClean="0"/>
              <a:t>developed:</a:t>
            </a:r>
          </a:p>
          <a:p>
            <a:pPr lvl="1"/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</a:t>
            </a:r>
            <a:r>
              <a:rPr lang="en-US" b="0" dirty="0" smtClean="0"/>
              <a:t>Main Characteristics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EnsembleModel</a:t>
            </a:r>
            <a:r>
              <a:rPr lang="en-US" dirty="0" smtClean="0"/>
              <a:t> entity has the following main characteristics:</a:t>
            </a:r>
          </a:p>
          <a:p>
            <a:pPr lvl="1"/>
            <a:r>
              <a:rPr lang="en-US" dirty="0" smtClean="0"/>
              <a:t>Ability to link all the RAVEN Models:</a:t>
            </a:r>
          </a:p>
          <a:p>
            <a:pPr lvl="2"/>
            <a:r>
              <a:rPr lang="en-US" dirty="0" smtClean="0"/>
              <a:t>Codes, ROMs, </a:t>
            </a:r>
            <a:r>
              <a:rPr lang="en-US" dirty="0" err="1" smtClean="0"/>
              <a:t>ExternalModels</a:t>
            </a:r>
            <a:endParaRPr lang="en-US" dirty="0" smtClean="0"/>
          </a:p>
          <a:p>
            <a:pPr lvl="1"/>
            <a:r>
              <a:rPr lang="en-US" dirty="0" smtClean="0"/>
              <a:t>Practical no limit on the number of Models in the Ensemble configuration</a:t>
            </a:r>
          </a:p>
          <a:p>
            <a:pPr lvl="1"/>
            <a:r>
              <a:rPr lang="en-US" dirty="0" smtClean="0"/>
              <a:t>Capability to link the different </a:t>
            </a:r>
            <a:r>
              <a:rPr lang="en-US" dirty="0"/>
              <a:t>Models </a:t>
            </a:r>
            <a:r>
              <a:rPr lang="en-US" dirty="0" smtClean="0"/>
              <a:t>through both scalar and vector variables (e.g. Max Cladding Temperature (scalar) or Power history (vector))</a:t>
            </a:r>
          </a:p>
          <a:p>
            <a:pPr lvl="1"/>
            <a:r>
              <a:rPr lang="en-US" dirty="0" smtClean="0"/>
              <a:t>Capability to transfer meta-data from the different models (e.g. restart files, etc.)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i="1" dirty="0" err="1" smtClean="0"/>
              <a:t>EnsembleModel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is not indicated to handle high-density field data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8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9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N-1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0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1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2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3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4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5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6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7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8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9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Chain of Models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L_Presentation_-_Standard_Siz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INL_Presentation_-_Standard_Size.thmx</Template>
  <TotalTime>26146</TotalTime>
  <Words>1706</Words>
  <Application>Microsoft Macintosh PowerPoint</Application>
  <PresentationFormat>On-screen Show (4:3)</PresentationFormat>
  <Paragraphs>370</Paragraphs>
  <Slides>37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INL_Presentation_-_Standard_Size</vt:lpstr>
      <vt:lpstr>Equation</vt:lpstr>
      <vt:lpstr>Ensemble and Hybrid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Ensemble model for Multi-Unit Power Plant: 1st Configuration</vt:lpstr>
      <vt:lpstr>Employing Ensemble modeling in RAVEN</vt:lpstr>
      <vt:lpstr>Getting on the same page</vt:lpstr>
      <vt:lpstr>Example: External Model A</vt:lpstr>
      <vt:lpstr>Example: External Model B</vt:lpstr>
      <vt:lpstr>Workflow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PowerPoint Presentation</vt:lpstr>
      <vt:lpstr>Hybrid Model</vt:lpstr>
      <vt:lpstr>Hybrid-Model (automatic selection ROM/physical model)</vt:lpstr>
      <vt:lpstr>Cross-Validation for assessing Surrogate Models validity</vt:lpstr>
      <vt:lpstr>Model validation RAVEN scheme </vt:lpstr>
      <vt:lpstr>Projectile Model</vt:lpstr>
      <vt:lpstr>ROM: Inverse Distance Weight</vt:lpstr>
      <vt:lpstr>Workflow</vt:lpstr>
      <vt:lpstr>Create a Hybrid model</vt:lpstr>
      <vt:lpstr>Create a Hybrid model</vt:lpstr>
      <vt:lpstr>Create a Hybrid model</vt:lpstr>
      <vt:lpstr>Create a Hybrid model</vt:lpstr>
      <vt:lpstr>Create a Hybrid model</vt:lpstr>
      <vt:lpstr>Create A Hybrid Model</vt:lpstr>
      <vt:lpstr>PowerPoint Presentation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805</cp:revision>
  <cp:lastPrinted>2001-05-07T20:21:30Z</cp:lastPrinted>
  <dcterms:created xsi:type="dcterms:W3CDTF">1999-10-26T20:37:18Z</dcterms:created>
  <dcterms:modified xsi:type="dcterms:W3CDTF">2018-08-01T04:17:35Z</dcterms:modified>
</cp:coreProperties>
</file>