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72" r:id="rId2"/>
    <p:sldId id="273" r:id="rId3"/>
    <p:sldId id="275" r:id="rId4"/>
    <p:sldId id="278" r:id="rId5"/>
    <p:sldId id="280" r:id="rId6"/>
    <p:sldId id="328" r:id="rId7"/>
    <p:sldId id="329" r:id="rId8"/>
    <p:sldId id="330" r:id="rId9"/>
    <p:sldId id="331" r:id="rId10"/>
    <p:sldId id="332" r:id="rId11"/>
    <p:sldId id="327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284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 anchor="b"/>
          <a:lstStyle>
            <a:lvl1pPr>
              <a:spcBef>
                <a:spcPct val="40000"/>
              </a:spcBef>
              <a:defRPr sz="3200">
                <a:solidFill>
                  <a:srgbClr val="00587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Rectangle 12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1720" cy="6858000"/>
          </a:xfrm>
          <a:prstGeom prst="rect">
            <a:avLst/>
          </a:prstGeom>
        </p:spPr>
      </p:pic>
      <p:grpSp>
        <p:nvGrpSpPr>
          <p:cNvPr id="6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7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35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36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40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23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492"/>
            <a:ext cx="3008313" cy="1232859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9493"/>
            <a:ext cx="5111750" cy="521118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5181"/>
            <a:ext cx="3008313" cy="3855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98724"/>
            <a:ext cx="5486400" cy="366254"/>
          </a:xfrm>
        </p:spPr>
        <p:txBody>
          <a:bodyPr anchor="t" anchorCtr="0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5469"/>
            <a:ext cx="5486400" cy="362210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3139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</a:defRPr>
            </a:lvl1pPr>
          </a:lstStyle>
          <a:p>
            <a:fld id="{C5A7D643-C2D2-4214-8434-F1CD84C0087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8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36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40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2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5863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84213" indent="-22701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charset="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Reduced Order Models (ROMs)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369143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8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ROMs Available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NDspline</a:t>
            </a:r>
            <a:r>
              <a:rPr lang="en-US" dirty="0" smtClean="0"/>
              <a:t>/</a:t>
            </a:r>
            <a:r>
              <a:rPr lang="en-US" dirty="0" err="1" smtClean="0"/>
              <a:t>NDinvDistWeight</a:t>
            </a:r>
            <a:r>
              <a:rPr lang="en-US" dirty="0" smtClean="0"/>
              <a:t>: Multi-dimensional </a:t>
            </a:r>
            <a:r>
              <a:rPr lang="en-US" dirty="0"/>
              <a:t>i</a:t>
            </a:r>
            <a:r>
              <a:rPr lang="en-US" dirty="0" smtClean="0"/>
              <a:t>nterpolators</a:t>
            </a:r>
            <a:endParaRPr lang="en-US" dirty="0"/>
          </a:p>
          <a:p>
            <a:r>
              <a:rPr lang="en-US" dirty="0" err="1" smtClean="0"/>
              <a:t>GaussPolynomialRom</a:t>
            </a:r>
            <a:r>
              <a:rPr lang="en-US" dirty="0" smtClean="0"/>
              <a:t>/</a:t>
            </a:r>
            <a:r>
              <a:rPr lang="en-US" dirty="0" err="1" smtClean="0"/>
              <a:t>HDMRRom</a:t>
            </a:r>
            <a:r>
              <a:rPr lang="en-US" dirty="0" smtClean="0"/>
              <a:t>: Stochastic collocation</a:t>
            </a:r>
          </a:p>
          <a:p>
            <a:r>
              <a:rPr lang="en-US" dirty="0" err="1" smtClean="0"/>
              <a:t>SciKitLearn</a:t>
            </a:r>
            <a:r>
              <a:rPr lang="en-US" dirty="0" smtClean="0"/>
              <a:t> (External library)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Multi Class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Gaussian process</a:t>
            </a:r>
          </a:p>
          <a:p>
            <a:pPr lvl="1"/>
            <a:r>
              <a:rPr lang="en-US" dirty="0" smtClean="0"/>
              <a:t>Neural Network Models</a:t>
            </a:r>
          </a:p>
          <a:p>
            <a:r>
              <a:rPr lang="en-US" dirty="0" smtClean="0"/>
              <a:t>ARMA: Autoregressive moving average time series model</a:t>
            </a:r>
          </a:p>
          <a:p>
            <a:r>
              <a:rPr lang="en-US" dirty="0" smtClean="0"/>
              <a:t>MSR: Perform topological decomposition </a:t>
            </a:r>
          </a:p>
          <a:p>
            <a:r>
              <a:rPr lang="en-US" dirty="0" err="1" smtClean="0"/>
              <a:t>PolyExponential</a:t>
            </a:r>
            <a:r>
              <a:rPr lang="en-US" dirty="0" smtClean="0"/>
              <a:t>: polynomial sum of exponentials for time-dependent</a:t>
            </a:r>
          </a:p>
          <a:p>
            <a:r>
              <a:rPr lang="en-US" dirty="0" smtClean="0"/>
              <a:t>DMD: dynamic mode decomposition for time-dependent ROM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</a:t>
            </a:r>
            <a:r>
              <a:rPr lang="en-US" dirty="0" smtClean="0"/>
              <a:t>raven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</a:t>
            </a:r>
            <a:r>
              <a:rPr lang="en-US" sz="1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reducedOrderModeling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0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 smtClean="0"/>
                  <a:t>y0, </a:t>
                </a:r>
                <a:r>
                  <a:rPr lang="en-US" dirty="0"/>
                  <a:t>the initial vertical position</a:t>
                </a:r>
              </a:p>
              <a:p>
                <a:pPr lvl="1"/>
                <a:r>
                  <a:rPr lang="en-US" dirty="0" smtClean="0"/>
                  <a:t>x0, </a:t>
                </a:r>
                <a:r>
                  <a:rPr lang="en-US" dirty="0"/>
                  <a:t>the initial horizontal position</a:t>
                </a:r>
              </a:p>
              <a:p>
                <a:pPr lvl="1"/>
                <a:r>
                  <a:rPr lang="en-US" dirty="0"/>
                  <a:t>, the launch angle</a:t>
                </a:r>
              </a:p>
              <a:p>
                <a:pPr lvl="1"/>
                <a:r>
                  <a:rPr lang="en-US" dirty="0" smtClean="0"/>
                  <a:t>v0, </a:t>
                </a:r>
                <a:r>
                  <a:rPr lang="en-US" dirty="0"/>
                  <a:t>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:r>
                  <a:rPr lang="en-US" dirty="0"/>
                  <a:t>, the horizontal position throughout the arc</a:t>
                </a:r>
              </a:p>
              <a:p>
                <a:pPr lvl="1"/>
                <a:r>
                  <a:rPr lang="en-US" dirty="0"/>
                  <a:t>, the vertical position throughout the arc</a:t>
                </a:r>
              </a:p>
              <a:p>
                <a:pPr lvl="1"/>
                <a:r>
                  <a:rPr lang="en-US" dirty="0"/>
                  <a:t>, the range or furthest point reached</a:t>
                </a:r>
              </a:p>
              <a:p>
                <a:pPr lvl="1"/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3" y="1616375"/>
                <a:ext cx="8231187" cy="4524375"/>
              </a:xfrm>
              <a:blipFill rotWithShape="1">
                <a:blip r:embed="rId2"/>
                <a:stretch>
                  <a:fillRect l="-296" t="-942" b="-3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3563" y="1120304"/>
            <a:ext cx="272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</a:rPr>
              <a:t>External model employed:</a:t>
            </a:r>
          </a:p>
          <a:p>
            <a:pPr algn="ctr"/>
            <a:r>
              <a:rPr lang="en-US" sz="1400" b="1" dirty="0" err="1" smtClean="0">
                <a:latin typeface="+mn-lt"/>
              </a:rPr>
              <a:t>projectile.py</a:t>
            </a:r>
            <a:r>
              <a:rPr lang="en-US" sz="1400" b="1" dirty="0" smtClean="0">
                <a:latin typeface="+mn-lt"/>
              </a:rPr>
              <a:t> </a:t>
            </a:r>
            <a:endParaRPr lang="en-US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516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41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30884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4999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77213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60117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4999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60117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30884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56809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82005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31410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82531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"Print"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latin typeface="Courier"/>
                <a:cs typeface="Courier"/>
              </a:rPr>
              <a:t>out_dump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33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15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"ROM4"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6274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398" y="2437662"/>
            <a:ext cx="8421797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”v0"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”angle"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angle_d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”CDF"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"equal"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"10”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0.1 0.9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335566" y="5886732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756679" y="5693420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982450" y="3123519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20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8" y="2492732"/>
            <a:ext cx="8139592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"RunRom4"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4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572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48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"extract_data3"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"rom_trainer3"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="pkDump3"&gt;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41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88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"ROM3"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v0,angle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t,x,y,r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57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270519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"pk3Load"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""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"RunPROM3"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"ROM"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"Grid"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"HDF5"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3343004" y="2779210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297535" y="2380440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91871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ROM: </a:t>
            </a:r>
            <a:r>
              <a:rPr lang="en-US" dirty="0" smtClean="0"/>
              <a:t>2_train_rom.xml</a:t>
            </a:r>
          </a:p>
          <a:p>
            <a:pPr lvl="1"/>
            <a:r>
              <a:rPr lang="en-US" dirty="0" smtClean="0"/>
              <a:t>Add a </a:t>
            </a:r>
            <a:r>
              <a:rPr lang="en-US" dirty="0" err="1" smtClean="0"/>
              <a:t>RomTrainer</a:t>
            </a:r>
            <a:r>
              <a:rPr lang="en-US" dirty="0" smtClean="0"/>
              <a:t> Step</a:t>
            </a:r>
            <a:endParaRPr lang="en-US" dirty="0" smtClean="0"/>
          </a:p>
          <a:p>
            <a:r>
              <a:rPr lang="en-US" dirty="0" smtClean="0"/>
              <a:t>Pickle a ROM: </a:t>
            </a:r>
            <a:r>
              <a:rPr lang="en-US" dirty="0" smtClean="0"/>
              <a:t>3_pickle_rom.xml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IOStep</a:t>
            </a:r>
            <a:r>
              <a:rPr lang="en-US" dirty="0" smtClean="0"/>
              <a:t> to </a:t>
            </a:r>
            <a:r>
              <a:rPr lang="en-US" dirty="0" err="1" smtClean="0"/>
              <a:t>picke</a:t>
            </a:r>
            <a:r>
              <a:rPr lang="en-US" dirty="0" smtClean="0"/>
              <a:t> a ROM</a:t>
            </a:r>
            <a:endParaRPr lang="en-US" dirty="0" smtClean="0"/>
          </a:p>
          <a:p>
            <a:r>
              <a:rPr lang="en-US" dirty="0" smtClean="0"/>
              <a:t>Load a ROM: </a:t>
            </a:r>
            <a:r>
              <a:rPr lang="en-US" dirty="0" smtClean="0"/>
              <a:t>4_load_rom.xml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IOStep</a:t>
            </a:r>
            <a:r>
              <a:rPr lang="en-US" dirty="0" smtClean="0"/>
              <a:t> to load a ROM</a:t>
            </a:r>
            <a:endParaRPr lang="en-US" dirty="0" smtClean="0"/>
          </a:p>
          <a:p>
            <a:r>
              <a:rPr lang="en-US" dirty="0" smtClean="0"/>
              <a:t>Sample a ROM: </a:t>
            </a:r>
            <a:r>
              <a:rPr lang="en-US" dirty="0" smtClean="0"/>
              <a:t>5_sample_rom.xml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MultiRun</a:t>
            </a:r>
            <a:r>
              <a:rPr lang="en-US" dirty="0" smtClean="0"/>
              <a:t> to sample a ROM</a:t>
            </a:r>
            <a:endParaRPr lang="en-US" dirty="0" smtClean="0"/>
          </a:p>
          <a:p>
            <a:r>
              <a:rPr lang="en-US" dirty="0" smtClean="0"/>
              <a:t>Sample a loaded ROM: </a:t>
            </a:r>
            <a:r>
              <a:rPr lang="en-US" dirty="0" smtClean="0"/>
              <a:t>6_sample_prom.xml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MultiRun</a:t>
            </a:r>
            <a:r>
              <a:rPr lang="en-US" dirty="0" smtClean="0"/>
              <a:t> to sample a pickled ROM</a:t>
            </a:r>
            <a:endParaRPr lang="en-US" dirty="0" smtClean="0"/>
          </a:p>
          <a:p>
            <a:r>
              <a:rPr lang="en-US" dirty="0" smtClean="0"/>
              <a:t>Evaluate a ROM: </a:t>
            </a:r>
            <a:r>
              <a:rPr lang="en-US" dirty="0" smtClean="0"/>
              <a:t>7_evaluate_rom.xml</a:t>
            </a:r>
          </a:p>
          <a:p>
            <a:pPr lvl="1"/>
            <a:r>
              <a:rPr lang="en-US" dirty="0" smtClean="0"/>
              <a:t>Add additional </a:t>
            </a:r>
            <a:r>
              <a:rPr lang="en-US" dirty="0" err="1" smtClean="0"/>
              <a:t>MonteCarlo</a:t>
            </a:r>
            <a:r>
              <a:rPr lang="en-US" dirty="0" smtClean="0"/>
              <a:t> Sampler to evaluate a ROM</a:t>
            </a:r>
            <a:endParaRPr lang="en-US" dirty="0" smtClean="0"/>
          </a:p>
          <a:p>
            <a:pPr lvl="1"/>
            <a:r>
              <a:rPr lang="en-US" dirty="0" smtClean="0"/>
              <a:t>Change the number of samples: 20, 100, 200, </a:t>
            </a:r>
            <a:r>
              <a:rPr lang="en-US" dirty="0" smtClean="0"/>
              <a:t>1000</a:t>
            </a:r>
            <a:endParaRPr lang="en-US" dirty="0"/>
          </a:p>
          <a:p>
            <a:r>
              <a:rPr lang="en-US" dirty="0" err="1" smtClean="0"/>
              <a:t>SciKitLearn</a:t>
            </a:r>
            <a:r>
              <a:rPr lang="en-US" dirty="0" smtClean="0"/>
              <a:t> Rom: Linear Regression</a:t>
            </a:r>
          </a:p>
          <a:p>
            <a:r>
              <a:rPr lang="en-US" dirty="0" smtClean="0"/>
              <a:t>Generalized Polynomial Chaos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7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7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8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9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0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7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(</a:t>
            </a:r>
            <a:r>
              <a:rPr lang="en-US" dirty="0" err="1" smtClean="0"/>
              <a:t>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244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548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5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NL 2016">
      <a:dk1>
        <a:srgbClr val="000000"/>
      </a:dk1>
      <a:lt1>
        <a:srgbClr val="FFFFFF"/>
      </a:lt1>
      <a:dk2>
        <a:srgbClr val="005875"/>
      </a:dk2>
      <a:lt2>
        <a:srgbClr val="808080"/>
      </a:lt2>
      <a:accent1>
        <a:srgbClr val="7895A4"/>
      </a:accent1>
      <a:accent2>
        <a:srgbClr val="8B9E6C"/>
      </a:accent2>
      <a:accent3>
        <a:srgbClr val="BFB896"/>
      </a:accent3>
      <a:accent4>
        <a:srgbClr val="ECE09C"/>
      </a:accent4>
      <a:accent5>
        <a:srgbClr val="DDDDDD"/>
      </a:accent5>
      <a:accent6>
        <a:srgbClr val="FFFFFF"/>
      </a:accent6>
      <a:hlink>
        <a:srgbClr val="7895A4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Standard_Presentation-2016" id="{AA70F70C-FE74-4105-B56D-A478567CF02D}" vid="{32DB2BA5-14E2-4538-A7F0-90025315B3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20775</TotalTime>
  <Words>1970</Words>
  <Application>Microsoft Macintosh PowerPoint</Application>
  <PresentationFormat>On-screen Show (4:3)</PresentationFormat>
  <Paragraphs>415</Paragraphs>
  <Slides>29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Default Theme</vt:lpstr>
      <vt:lpstr>Equation</vt:lpstr>
      <vt:lpstr>Reduced Order Models (ROMs)</vt:lpstr>
      <vt:lpstr>Outline</vt:lpstr>
      <vt:lpstr>ROMs: a Quick Introduction</vt:lpstr>
      <vt:lpstr>ROMs: a Quick Introduction</vt:lpstr>
      <vt:lpstr>ROMs: Applications</vt:lpstr>
      <vt:lpstr>ROM Modeling Within RAVEN</vt:lpstr>
      <vt:lpstr>ROM Modeling Within RAVEN</vt:lpstr>
      <vt:lpstr>ROM Modeling Within RAVEN</vt:lpstr>
      <vt:lpstr>ROM Modeling Within RAVEN</vt:lpstr>
      <vt:lpstr>ROM Pickle</vt:lpstr>
      <vt:lpstr>ROMs Available in RAVEN</vt:lpstr>
      <vt:lpstr>RAVEN Examples</vt:lpstr>
      <vt:lpstr>Getting on the same page</vt:lpstr>
      <vt:lpstr>Example Code</vt:lpstr>
      <vt:lpstr>Workflow</vt:lpstr>
      <vt:lpstr>Workflow</vt:lpstr>
      <vt:lpstr>Sample a Model and Create a Database</vt:lpstr>
      <vt:lpstr>Workflow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Workflow</vt:lpstr>
      <vt:lpstr>Load and Sample a Pickled ROM</vt:lpstr>
      <vt:lpstr>Load and Sample a Pickled ROM</vt:lpstr>
      <vt:lpstr>Exercises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Congjian Wang</cp:lastModifiedBy>
  <cp:revision>381</cp:revision>
  <cp:lastPrinted>2001-05-07T20:21:30Z</cp:lastPrinted>
  <dcterms:created xsi:type="dcterms:W3CDTF">1999-10-26T20:37:18Z</dcterms:created>
  <dcterms:modified xsi:type="dcterms:W3CDTF">2018-08-01T04:41:04Z</dcterms:modified>
</cp:coreProperties>
</file>