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372" r:id="rId12"/>
    <p:sldId id="415" r:id="rId13"/>
    <p:sldId id="416" r:id="rId14"/>
    <p:sldId id="375" r:id="rId15"/>
    <p:sldId id="431" r:id="rId16"/>
    <p:sldId id="413" r:id="rId17"/>
    <p:sldId id="414" r:id="rId18"/>
    <p:sldId id="419" r:id="rId19"/>
    <p:sldId id="420" r:id="rId20"/>
    <p:sldId id="421" r:id="rId21"/>
    <p:sldId id="422" r:id="rId22"/>
    <p:sldId id="417" r:id="rId23"/>
    <p:sldId id="403" r:id="rId24"/>
    <p:sldId id="406" r:id="rId25"/>
    <p:sldId id="404" r:id="rId26"/>
    <p:sldId id="405" r:id="rId27"/>
    <p:sldId id="407" r:id="rId28"/>
    <p:sldId id="418" r:id="rId29"/>
    <p:sldId id="408" r:id="rId30"/>
    <p:sldId id="409" r:id="rId31"/>
    <p:sldId id="433" r:id="rId32"/>
    <p:sldId id="423" r:id="rId33"/>
    <p:sldId id="424" r:id="rId34"/>
    <p:sldId id="425" r:id="rId35"/>
    <p:sldId id="432" r:id="rId36"/>
    <p:sldId id="426" r:id="rId37"/>
    <p:sldId id="427" r:id="rId38"/>
    <p:sldId id="428" r:id="rId39"/>
    <p:sldId id="429" r:id="rId40"/>
    <p:sldId id="430" r:id="rId41"/>
    <p:sldId id="350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2" autoAdjust="0"/>
  </p:normalViewPr>
  <p:slideViewPr>
    <p:cSldViewPr snapToGrid="0" snapToObjects="1">
      <p:cViewPr>
        <p:scale>
          <a:sx n="103" d="100"/>
          <a:sy n="103" d="100"/>
        </p:scale>
        <p:origin x="1344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1" Type="http://schemas.openxmlformats.org/officeDocument/2006/relationships/image" Target="../media/image21.png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24.emf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5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1.png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22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6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7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 smtClean="0"/>
              <a:t>Ensemble Modeling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Non Linear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real 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1</a:t>
            </a:r>
            <a:r>
              <a:rPr lang="en-US" b="0" baseline="30000" dirty="0" smtClean="0">
                <a:cs typeface="Arial"/>
              </a:rPr>
              <a:t>st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 smtClean="0"/>
              <a:t>Dynamic PRA for a Station Black Out Multi-Unit scenario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20065" y="1932141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2</a:t>
            </a:r>
            <a:r>
              <a:rPr lang="en-US" b="0" baseline="30000" dirty="0" smtClean="0">
                <a:cs typeface="Arial"/>
              </a:rPr>
              <a:t>nd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1088461"/>
          </a:xfrm>
        </p:spPr>
        <p:txBody>
          <a:bodyPr/>
          <a:lstStyle/>
          <a:p>
            <a:r>
              <a:rPr lang="en-US" dirty="0" smtClean="0"/>
              <a:t>Exploiting the restart capability of the driven code, the </a:t>
            </a:r>
            <a:r>
              <a:rPr lang="en-US" i="1" dirty="0" err="1" smtClean="0"/>
              <a:t>EnsembleModel</a:t>
            </a:r>
            <a:r>
              <a:rPr lang="en-US" i="1" dirty="0" smtClean="0"/>
              <a:t> </a:t>
            </a:r>
            <a:r>
              <a:rPr lang="en-US" dirty="0" smtClean="0"/>
              <a:t>can be constructed through a chain of basic units that can be repeated, for example, over time</a:t>
            </a:r>
            <a:endParaRPr lang="en-US" i="1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9740" y="4452211"/>
            <a:ext cx="3196263" cy="1779322"/>
            <a:chOff x="169740" y="2791631"/>
            <a:chExt cx="5566833" cy="3954463"/>
          </a:xfrm>
        </p:grpSpPr>
        <p:sp>
          <p:nvSpPr>
            <p:cNvPr id="5" name="Rectangle 4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  <a:endCxn id="1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644017" y="4997885"/>
            <a:ext cx="745350" cy="684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Human Actions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5" idx="3"/>
            <a:endCxn id="28" idx="1"/>
          </p:cNvCxnSpPr>
          <p:nvPr/>
        </p:nvCxnSpPr>
        <p:spPr>
          <a:xfrm flipV="1">
            <a:off x="3366003" y="5340127"/>
            <a:ext cx="278014" cy="1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02924" y="5335033"/>
            <a:ext cx="278014" cy="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80938" y="4445372"/>
            <a:ext cx="3196263" cy="1779322"/>
            <a:chOff x="169740" y="2791631"/>
            <a:chExt cx="5566833" cy="3954463"/>
          </a:xfrm>
        </p:grpSpPr>
        <p:sp>
          <p:nvSpPr>
            <p:cNvPr id="36" name="Rectangle 35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47" name="Straight Arrow Connector 46"/>
            <p:cNvCxnSpPr>
              <a:stCxn id="37" idx="3"/>
              <a:endCxn id="3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  <a:endCxn id="3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4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3"/>
              <a:endCxn id="4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3"/>
              <a:endCxn id="4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3"/>
              <a:endCxn id="4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3"/>
              <a:endCxn id="4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3"/>
              <a:endCxn id="4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7883111" y="5345008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6440" y="4875415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o</a:t>
            </a:r>
            <a:r>
              <a:rPr lang="en-US" sz="1400" dirty="0" smtClean="0">
                <a:latin typeface="Arial"/>
                <a:cs typeface="Arial"/>
              </a:rPr>
              <a:t>ver time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8284425" y="5340127"/>
            <a:ext cx="420333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836718" y="5335600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7368" y="3875847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10 minutes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3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</a:t>
            </a:r>
            <a:r>
              <a:rPr lang="en-US" b="0" dirty="0" smtClean="0"/>
              <a:t>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ensembleModels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11"/>
          <a:stretch/>
        </p:blipFill>
        <p:spPr bwMode="auto">
          <a:xfrm>
            <a:off x="4974327" y="3946055"/>
            <a:ext cx="3664405" cy="291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5"/>
          <a:stretch/>
        </p:blipFill>
        <p:spPr bwMode="auto">
          <a:xfrm>
            <a:off x="467886" y="3985593"/>
            <a:ext cx="3663687" cy="28545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1790558"/>
          </a:xfrm>
        </p:spPr>
        <p:txBody>
          <a:bodyPr/>
          <a:lstStyle/>
          <a:p>
            <a:r>
              <a:rPr lang="en-US" dirty="0"/>
              <a:t>1-Dimensional heat conduction transient (in a slab of thickness L=1 m</a:t>
            </a:r>
            <a:r>
              <a:rPr lang="en-US" dirty="0" smtClean="0"/>
              <a:t>):</a:t>
            </a:r>
          </a:p>
          <a:p>
            <a:pPr lvl="1" algn="just"/>
            <a:r>
              <a:rPr lang="en-US" i="1" dirty="0" smtClean="0"/>
              <a:t>EM1</a:t>
            </a:r>
            <a:r>
              <a:rPr lang="en-US" dirty="0" smtClean="0"/>
              <a:t>, heat </a:t>
            </a:r>
            <a:r>
              <a:rPr lang="en-US" dirty="0"/>
              <a:t>conduction partial differential equation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i="1" dirty="0" smtClean="0"/>
              <a:t>EM2</a:t>
            </a:r>
            <a:r>
              <a:rPr lang="en-US" dirty="0" smtClean="0"/>
              <a:t>, thermal </a:t>
            </a:r>
            <a:r>
              <a:rPr lang="en-US" dirty="0"/>
              <a:t>conductivity (input of </a:t>
            </a:r>
            <a:r>
              <a:rPr lang="en-US" i="1" dirty="0"/>
              <a:t>EM1</a:t>
            </a:r>
            <a:r>
              <a:rPr lang="en-US" dirty="0"/>
              <a:t>) as function of the average temperature in the </a:t>
            </a:r>
            <a:r>
              <a:rPr lang="en-US" dirty="0" smtClean="0"/>
              <a:t>slab boundary conditions: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79584"/>
              </p:ext>
            </p:extLst>
          </p:nvPr>
        </p:nvGraphicFramePr>
        <p:xfrm>
          <a:off x="850387" y="2290299"/>
          <a:ext cx="77306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" name="Document" r:id="rId5" imgW="6311900" imgH="762000" progId="Word.Document.12">
                  <p:embed/>
                </p:oleObj>
              </mc:Choice>
              <mc:Fallback>
                <p:oleObj name="Document" r:id="rId5" imgW="6311900" imgH="76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387" y="2290299"/>
                        <a:ext cx="77306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69026"/>
              </p:ext>
            </p:extLst>
          </p:nvPr>
        </p:nvGraphicFramePr>
        <p:xfrm>
          <a:off x="1192213" y="3971303"/>
          <a:ext cx="715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" name="Document" r:id="rId7" imgW="6311900" imgH="368300" progId="Word.Document.12">
                  <p:embed/>
                </p:oleObj>
              </mc:Choice>
              <mc:Fallback>
                <p:oleObj name="Document" r:id="rId7" imgW="6311900" imgH="36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213" y="3971303"/>
                        <a:ext cx="715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665928" y="4697411"/>
            <a:ext cx="5670670" cy="1904741"/>
            <a:chOff x="557022" y="2175134"/>
            <a:chExt cx="5670670" cy="1904741"/>
          </a:xfrm>
        </p:grpSpPr>
        <p:grpSp>
          <p:nvGrpSpPr>
            <p:cNvPr id="29" name="Group 28"/>
            <p:cNvGrpSpPr/>
            <p:nvPr/>
          </p:nvGrpSpPr>
          <p:grpSpPr>
            <a:xfrm>
              <a:off x="557022" y="2175134"/>
              <a:ext cx="5670670" cy="1904741"/>
              <a:chOff x="557022" y="2175134"/>
              <a:chExt cx="5670670" cy="190474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129155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761122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290674" y="3693055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23091"/>
                  </p:ext>
                </p:extLst>
              </p:nvPr>
            </p:nvGraphicFramePr>
            <p:xfrm>
              <a:off x="557022" y="3306763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6" name="Equation" r:id="rId9" imgW="584200" imgH="609600" progId="Equation.3">
                      <p:embed/>
                    </p:oleObj>
                  </mc:Choice>
                  <mc:Fallback>
                    <p:oleObj name="Equation" r:id="rId9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7022" y="3306763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982197"/>
                  </p:ext>
                </p:extLst>
              </p:nvPr>
            </p:nvGraphicFramePr>
            <p:xfrm>
              <a:off x="3386027" y="3580342"/>
              <a:ext cx="16192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7" name="Equation" r:id="rId11" imgW="127000" imgH="177800" progId="Equation.3">
                      <p:embed/>
                    </p:oleObj>
                  </mc:Choice>
                  <mc:Fallback>
                    <p:oleObj name="Equation" r:id="rId11" imgW="1270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86027" y="3580342"/>
                            <a:ext cx="161925" cy="225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Straight Arrow Connector 36"/>
              <p:cNvCxnSpPr/>
              <p:nvPr/>
            </p:nvCxnSpPr>
            <p:spPr>
              <a:xfrm>
                <a:off x="2856414" y="3693055"/>
                <a:ext cx="4715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648536" y="3693056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674646" y="2969833"/>
                <a:ext cx="1" cy="380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0508659"/>
                  </p:ext>
                </p:extLst>
              </p:nvPr>
            </p:nvGraphicFramePr>
            <p:xfrm>
              <a:off x="4303965" y="2175134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8" name="Equation" r:id="rId13" imgW="584200" imgH="609600" progId="Equation.3">
                      <p:embed/>
                    </p:oleObj>
                  </mc:Choice>
                  <mc:Fallback>
                    <p:oleObj name="Equation" r:id="rId13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03965" y="2175134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125790"/>
                  </p:ext>
                </p:extLst>
              </p:nvPr>
            </p:nvGraphicFramePr>
            <p:xfrm>
              <a:off x="5695879" y="3547005"/>
              <a:ext cx="531813" cy="258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9" name="Equation" r:id="rId14" imgW="419100" imgH="203200" progId="Equation.3">
                      <p:embed/>
                    </p:oleObj>
                  </mc:Choice>
                  <mc:Fallback>
                    <p:oleObj name="Equation" r:id="rId14" imgW="419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695879" y="3547005"/>
                            <a:ext cx="531813" cy="258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" name="Straight Arrow Connector 29"/>
            <p:cNvCxnSpPr/>
            <p:nvPr/>
          </p:nvCxnSpPr>
          <p:spPr>
            <a:xfrm>
              <a:off x="5219790" y="3693056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127547"/>
                </p:ext>
              </p:extLst>
            </p:nvPr>
          </p:nvGraphicFramePr>
          <p:xfrm>
            <a:off x="1277028" y="3354848"/>
            <a:ext cx="3079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0" name="Equation" r:id="rId16" imgW="241300" imgH="279400" progId="Equation.DSMT4">
                    <p:embed/>
                  </p:oleObj>
                </mc:Choice>
                <mc:Fallback>
                  <p:oleObj name="Equation" r:id="rId16" imgW="241300" imgH="279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77028" y="3354848"/>
                          <a:ext cx="3079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Example </a:t>
            </a:r>
            <a:r>
              <a:rPr lang="en-US" b="0" dirty="0" smtClean="0"/>
              <a:t>1 </a:t>
            </a:r>
            <a:r>
              <a:rPr lang="en-US" b="0" dirty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250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121E-6 -3.82762E-6 L 0.00209 -0.425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12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ensemble_model_ext_models.xml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leftTemperatureDist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rightTemperatureDist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’EM1linear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leftTemperature,rightTemperature,k,solution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thermalConductivityCompuation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’EM2linear’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k,averageTemperature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 and limitations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Ensemble Modeling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Hands-on: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2 external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the Code Interface we previously created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heatTransferEnsembleModel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thermalConductivityComputation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thermalConductivityComputationContainer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heatTransfer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heatTransferContainer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thermalConductivityComputationContainer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metaModelOutputTest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k,solution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Create an </a:t>
            </a:r>
            <a:r>
              <a:rPr lang="en-US" b="0" dirty="0" err="1" smtClean="0"/>
              <a:t>EnsembleModel</a:t>
            </a:r>
            <a:r>
              <a:rPr lang="en-US" b="0" dirty="0" smtClean="0"/>
              <a:t>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63" y="1536700"/>
            <a:ext cx="8839307" cy="2978644"/>
          </a:xfrm>
        </p:spPr>
        <p:txBody>
          <a:bodyPr/>
          <a:lstStyle/>
          <a:p>
            <a:r>
              <a:rPr lang="en-US" dirty="0" smtClean="0"/>
              <a:t>Also codes can be used in the Ensemble modeling.</a:t>
            </a:r>
          </a:p>
          <a:p>
            <a:pPr lvl="1" algn="just"/>
            <a:r>
              <a:rPr lang="en-US" i="1" dirty="0" smtClean="0"/>
              <a:t>EM1: Code, Analytical Bateman</a:t>
            </a:r>
          </a:p>
          <a:p>
            <a:pPr lvl="2" algn="just"/>
            <a:r>
              <a:rPr lang="en-US" dirty="0" smtClean="0"/>
              <a:t>Transmutation</a:t>
            </a:r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1" algn="just"/>
            <a:r>
              <a:rPr lang="en-US" i="1" dirty="0" smtClean="0"/>
              <a:t>EM2: External Model, convert final outcomes of EM1 into atom densities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Screen Shot 2016-04-08 at 10.0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7" y="2688160"/>
            <a:ext cx="1896533" cy="975104"/>
          </a:xfrm>
          <a:prstGeom prst="rect">
            <a:avLst/>
          </a:prstGeom>
        </p:spPr>
      </p:pic>
      <p:pic>
        <p:nvPicPr>
          <p:cNvPr id="6" name="Picture 5" descr="Screen Shot 2016-04-08 at 10.19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379133"/>
            <a:ext cx="2065867" cy="16090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43000" y="4756725"/>
            <a:ext cx="5864085" cy="1416050"/>
            <a:chOff x="1529170" y="2216559"/>
            <a:chExt cx="5864085" cy="1416050"/>
          </a:xfrm>
        </p:grpSpPr>
        <p:sp>
          <p:nvSpPr>
            <p:cNvPr id="9" name="Rounded Rectangle 8"/>
            <p:cNvSpPr/>
            <p:nvPr/>
          </p:nvSpPr>
          <p:spPr>
            <a:xfrm>
              <a:off x="2806085" y="260802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EM1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6399" y="2604400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EM2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5951" y="2924583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21691" y="2924583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469819"/>
                </p:ext>
              </p:extLst>
            </p:nvPr>
          </p:nvGraphicFramePr>
          <p:xfrm>
            <a:off x="1529170" y="2216559"/>
            <a:ext cx="676275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" name="Equation" r:id="rId5" imgW="533400" imgH="1117600" progId="Equation.DSMT4">
                    <p:embed/>
                  </p:oleObj>
                </mc:Choice>
                <mc:Fallback>
                  <p:oleObj name="Equation" r:id="rId5" imgW="533400" imgH="1117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9170" y="2216559"/>
                          <a:ext cx="676275" cy="1416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292959"/>
                </p:ext>
              </p:extLst>
            </p:nvPr>
          </p:nvGraphicFramePr>
          <p:xfrm>
            <a:off x="4584250" y="2301875"/>
            <a:ext cx="581025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" name="Equation" r:id="rId7" imgW="457200" imgH="990600" progId="Equation.DSMT4">
                    <p:embed/>
                  </p:oleObj>
                </mc:Choice>
                <mc:Fallback>
                  <p:oleObj name="Equation" r:id="rId7" imgW="457200" imgH="990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84250" y="2301875"/>
                          <a:ext cx="581025" cy="1254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3901245" y="2924582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Example 2 specifications</a:t>
            </a:r>
            <a:endParaRPr lang="en-US" b="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1491"/>
              </p:ext>
            </p:extLst>
          </p:nvPr>
        </p:nvGraphicFramePr>
        <p:xfrm>
          <a:off x="7274924" y="4842041"/>
          <a:ext cx="9366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9" imgW="736600" imgH="990600" progId="Equation.DSMT4">
                  <p:embed/>
                </p:oleObj>
              </mc:Choice>
              <mc:Fallback>
                <p:oleObj name="Equation" r:id="rId9" imgW="736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4924" y="4842041"/>
                        <a:ext cx="93662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ensamble_model_example.xml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7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’sigma'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decayConstant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1.e-7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75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convertToAtomDensity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toAtomDens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A,B,C,D,densA,densB,densC,densD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&lt;Code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testModel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GenericCode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ensembleModelWithCode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AnalyticalDplMain.py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’.xml’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.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csv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prepend&gt;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python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&lt;/prepend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&lt;/Code&gt;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06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inputNames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inPlaceHolder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convertToAtomDensity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referenceInput.xml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convertedData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testModel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sampleMC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163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convertData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densA,densB,densC,densD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sampleMC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finalResponses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A,B,C,</a:t>
            </a:r>
            <a:r>
              <a:rPr lang="en-US" sz="1400" dirty="0" err="1" smtClean="0">
                <a:latin typeface="Courier"/>
                <a:cs typeface="Courier"/>
              </a:rPr>
              <a:t>D,densA</a:t>
            </a:r>
            <a:r>
              <a:rPr lang="en-US" sz="1400" dirty="0" err="1">
                <a:latin typeface="Courier"/>
                <a:cs typeface="Courier"/>
              </a:rPr>
              <a:t>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424138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424138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87304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67032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809818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06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models: </a:t>
            </a:r>
            <a:br>
              <a:rPr lang="en-US" b="0" dirty="0" smtClean="0"/>
            </a:br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Hybrid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36701"/>
            <a:ext cx="8420100" cy="1503044"/>
          </a:xfrm>
        </p:spPr>
        <p:txBody>
          <a:bodyPr/>
          <a:lstStyle/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Take out some of the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Train on the remaining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Test on the excluded instances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219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3505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791200" y="3606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143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4290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5867400" y="4368822"/>
            <a:ext cx="2286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2286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15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1066800" y="4826022"/>
            <a:ext cx="7162800" cy="838200"/>
            <a:chOff x="672" y="2160"/>
            <a:chExt cx="4512" cy="528"/>
          </a:xfrm>
        </p:grpSpPr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76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834" y="925376"/>
            <a:ext cx="8928651" cy="732508"/>
          </a:xfrm>
        </p:spPr>
        <p:txBody>
          <a:bodyPr/>
          <a:lstStyle/>
          <a:p>
            <a:r>
              <a:rPr lang="en-US" b="0" dirty="0"/>
              <a:t>Cross-Validation for assessing Surrogate Models validity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3131" y="3053608"/>
            <a:ext cx="8420100" cy="150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Cross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Compute a score (e.g. R</a:t>
            </a:r>
            <a:r>
              <a:rPr lang="en-US" b="0" baseline="30000" dirty="0"/>
              <a:t>2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5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2D0BB-2DB6-9F4F-92D2-F1DA89BB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Model validation RAVEN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20399C-0DD0-7A4C-A199-D090994A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" y="1511974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E787A5-3DD2-3845-B666-131CCAF0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60" y="1999654"/>
            <a:ext cx="3571240" cy="28990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9E07262-2378-4F41-97BE-B6F98196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85" y="5141113"/>
            <a:ext cx="2096880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Mean Absolute Error score (Cross-validation) as function of # samples</a:t>
            </a:r>
          </a:p>
        </p:txBody>
      </p:sp>
    </p:spTree>
    <p:extLst>
      <p:ext uri="{BB962C8B-B14F-4D97-AF65-F5344CB8AC3E}">
        <p14:creationId xmlns:p14="http://schemas.microsoft.com/office/powerpoint/2010/main" val="644829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8DD3019-5BC0-B641-AC95-73DED019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1004888"/>
            <a:ext cx="8734185" cy="353174"/>
          </a:xfrm>
        </p:spPr>
        <p:txBody>
          <a:bodyPr/>
          <a:lstStyle/>
          <a:p>
            <a:r>
              <a:rPr lang="en-US" sz="2700" b="0" dirty="0">
                <a:cs typeface="Arial"/>
              </a:rPr>
              <a:t>Hybrid-Model (automatic selection ROM/physical model)</a:t>
            </a:r>
            <a:endParaRPr lang="en-US" sz="2700" b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13F2DF-4AC8-0445-A0C2-55FCCEA1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358061"/>
            <a:ext cx="3912941" cy="532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37435A4-2BFB-4E4F-8443-F1ACE540068C}"/>
              </a:ext>
            </a:extLst>
          </p:cNvPr>
          <p:cNvSpPr txBox="1"/>
          <p:nvPr/>
        </p:nvSpPr>
        <p:spPr>
          <a:xfrm>
            <a:off x="4206240" y="2579363"/>
            <a:ext cx="4686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HybridModel</a:t>
            </a:r>
            <a:r>
              <a:rPr lang="en-US" i="1" dirty="0"/>
              <a:t> </a:t>
            </a:r>
            <a:r>
              <a:rPr lang="en-US" dirty="0"/>
              <a:t>is designed to combine multiple surrogate models and any other Model (i.e. high-fidelity model) leveraging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infrastructure</a:t>
            </a:r>
            <a:r>
              <a:rPr lang="en-US" i="1" dirty="0"/>
              <a:t>, </a:t>
            </a:r>
            <a:r>
              <a:rPr lang="en-US" dirty="0"/>
              <a:t>deciding which of the Model needs to be evaluated based on the model validation score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14:m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/>
                <a:r>
                  <a:rPr lang="en-US" dirty="0"/>
                  <a:t>, the horizontal position throughout the arc</a:t>
                </a:r>
              </a:p>
              <a:p>
                <a:pPr lvl="1"/>
                <a14:m/>
                <a:r>
                  <a:rPr lang="en-US" dirty="0"/>
                  <a:t>, the vertical position throughout the arc</a:t>
                </a:r>
              </a:p>
              <a:p>
                <a:pPr lvl="1"/>
                <a14:m/>
                <a:r>
                  <a:rPr lang="en-US" dirty="0"/>
                  <a:t>, the range or furthest point reached</a:t>
                </a:r>
              </a:p>
              <a:p>
                <a:pPr lvl="1"/>
                <a14:m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0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ensemble_model_ext_models.xml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leftTemperatureDist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rightTemperatureDist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40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’EM1linear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leftTemperature,rightTemperature,k,solution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thermalConductivityCompuation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’EM2linear’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k,averageTemperature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604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heatTransferEnsembleModel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thermalConductivityComputation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thermalConductivityComputationContainer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heatTransfer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heatTransferContainer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883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models: a quick introduction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 smtClean="0"/>
              <a:t>RAVEN categorizes in its Models entity the following sub-entities:</a:t>
            </a:r>
          </a:p>
          <a:p>
            <a:pPr lvl="1" algn="just"/>
            <a:r>
              <a:rPr lang="en-US" dirty="0" smtClean="0"/>
              <a:t>Codes:</a:t>
            </a:r>
          </a:p>
          <a:p>
            <a:pPr lvl="2" algn="just"/>
            <a:r>
              <a:rPr lang="en-US" dirty="0" smtClean="0"/>
              <a:t>Aimed to interface with physical codes (e.g. RELAP5-3D, etc.)</a:t>
            </a:r>
          </a:p>
          <a:p>
            <a:pPr lvl="1" algn="just"/>
            <a:r>
              <a:rPr lang="en-US" dirty="0" smtClean="0"/>
              <a:t>ROMs:</a:t>
            </a:r>
          </a:p>
          <a:p>
            <a:pPr lvl="2" algn="just"/>
            <a:r>
              <a:rPr lang="en-US" dirty="0" smtClean="0"/>
              <a:t>Aimed to emulate the response of a system based on a simplified mathematical representation</a:t>
            </a:r>
          </a:p>
          <a:p>
            <a:pPr lvl="1" algn="just"/>
            <a:r>
              <a:rPr lang="en-US" dirty="0" smtClean="0"/>
              <a:t>External Models:</a:t>
            </a:r>
          </a:p>
          <a:p>
            <a:pPr lvl="2" algn="just"/>
            <a:r>
              <a:rPr lang="en-US" dirty="0" smtClean="0"/>
              <a:t>Aimed to provide to the user an easy way to implement sets of equations directly in RAVEN</a:t>
            </a:r>
          </a:p>
          <a:p>
            <a:pPr lvl="1" algn="just"/>
            <a:r>
              <a:rPr lang="en-US" dirty="0" smtClean="0"/>
              <a:t>Post-Processors:</a:t>
            </a:r>
          </a:p>
          <a:p>
            <a:pPr lvl="2" algn="just"/>
            <a:r>
              <a:rPr lang="en-US" dirty="0" smtClean="0"/>
              <a:t>Aimed to analyze the generated datasets (e.g. Statistical moments, Data Mining, etc.)</a:t>
            </a:r>
          </a:p>
          <a:p>
            <a:pPr lvl="1" algn="just"/>
            <a:r>
              <a:rPr lang="en-US" dirty="0" smtClean="0"/>
              <a:t>Ensemble Models:</a:t>
            </a:r>
            <a:endParaRPr lang="en-US" dirty="0"/>
          </a:p>
          <a:p>
            <a:pPr lvl="2" algn="just"/>
            <a:r>
              <a:rPr lang="en-US" dirty="0"/>
              <a:t>Aimed to </a:t>
            </a:r>
            <a:r>
              <a:rPr lang="en-US" dirty="0" smtClean="0"/>
              <a:t>assemble multiple models</a:t>
            </a: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thermalConductivityComputationContainer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metaModelOutputTest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k,solution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67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Ensemble Modeling Motivations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 smtClean="0"/>
              <a:t>EnsembleModel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Ensemble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model </a:t>
            </a:r>
            <a:r>
              <a:rPr lang="en-US" dirty="0" smtClean="0"/>
              <a:t>entity (</a:t>
            </a:r>
            <a:r>
              <a:rPr lang="en-US" dirty="0"/>
              <a:t>e.g., class), named </a:t>
            </a:r>
            <a:r>
              <a:rPr lang="en-US" i="1" dirty="0" err="1" smtClean="0"/>
              <a:t>EnsembleModel</a:t>
            </a:r>
            <a:r>
              <a:rPr lang="en-US" dirty="0"/>
              <a:t>, has been </a:t>
            </a:r>
            <a:r>
              <a:rPr lang="en-US" dirty="0" smtClean="0"/>
              <a:t>developed:</a:t>
            </a:r>
          </a:p>
          <a:p>
            <a:pPr lvl="1"/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</a:t>
            </a:r>
            <a:r>
              <a:rPr lang="en-US" b="0" dirty="0" smtClean="0"/>
              <a:t>Main Characteristics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EnsembleModel</a:t>
            </a:r>
            <a:r>
              <a:rPr lang="en-US" dirty="0" smtClean="0"/>
              <a:t> entity has the following main characteristics:</a:t>
            </a:r>
          </a:p>
          <a:p>
            <a:pPr lvl="1"/>
            <a:r>
              <a:rPr lang="en-US" dirty="0" smtClean="0"/>
              <a:t>Ability to link all the RAVEN Models:</a:t>
            </a:r>
          </a:p>
          <a:p>
            <a:pPr lvl="2"/>
            <a:r>
              <a:rPr lang="en-US" dirty="0" smtClean="0"/>
              <a:t>Codes, ROMs, </a:t>
            </a:r>
            <a:r>
              <a:rPr lang="en-US" dirty="0" err="1" smtClean="0"/>
              <a:t>ExternalModels</a:t>
            </a:r>
            <a:endParaRPr lang="en-US" dirty="0" smtClean="0"/>
          </a:p>
          <a:p>
            <a:pPr lvl="1"/>
            <a:r>
              <a:rPr lang="en-US" dirty="0" smtClean="0"/>
              <a:t>Practical no limit on the number of Models in the Ensemble configuration</a:t>
            </a:r>
          </a:p>
          <a:p>
            <a:pPr lvl="1"/>
            <a:r>
              <a:rPr lang="en-US" dirty="0" smtClean="0"/>
              <a:t>Capability to link the different </a:t>
            </a:r>
            <a:r>
              <a:rPr lang="en-US" dirty="0"/>
              <a:t>Models </a:t>
            </a:r>
            <a:r>
              <a:rPr lang="en-US" dirty="0" smtClean="0"/>
              <a:t>through both scalar and vector variables (e.g. Max Cladding Temperature (scalar) or Power history (vector))</a:t>
            </a:r>
          </a:p>
          <a:p>
            <a:pPr lvl="1"/>
            <a:r>
              <a:rPr lang="en-US" dirty="0" smtClean="0"/>
              <a:t>Capability to transfer meta-data from the different models (e.g. restart files, etc.)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i="1" dirty="0" err="1" smtClean="0"/>
              <a:t>EnsembleModel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is not indicated to handle high-density field data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6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7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N-1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8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9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0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1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2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3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4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5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6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7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Chain of Models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L_Presentation_-_Standard_Siz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INL_Presentation_-_Standard_Size.thmx</Template>
  <TotalTime>25473</TotalTime>
  <Words>2702</Words>
  <Application>Microsoft Macintosh PowerPoint</Application>
  <PresentationFormat>On-screen Show (4:3)</PresentationFormat>
  <Paragraphs>511</Paragraphs>
  <Slides>41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INL_Presentation_-_Standard_Size</vt:lpstr>
      <vt:lpstr>Equation</vt:lpstr>
      <vt:lpstr>Document</vt:lpstr>
      <vt:lpstr>Ensemble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Employing Ensemble Modeling in real applications</vt:lpstr>
      <vt:lpstr>Ensemble model for Multi-Unit Power Plant: 1st Configuration</vt:lpstr>
      <vt:lpstr>Ensemble model for Multi-Unit Power Plant: 2nd Configuration</vt:lpstr>
      <vt:lpstr>Employing Ensemble modeling in RAVEN</vt:lpstr>
      <vt:lpstr>Getting on the same page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Exercise 2: Create an EnsembleModel of a Code and an ExternalModel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Hybrid Model</vt:lpstr>
      <vt:lpstr>Cross-Validation for assessing Surrogate Models validity</vt:lpstr>
      <vt:lpstr>Model validation RAVEN scheme </vt:lpstr>
      <vt:lpstr>Hybrid-Model (automatic selection ROM/physical model)</vt:lpstr>
      <vt:lpstr>Example Code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770</cp:revision>
  <cp:lastPrinted>2001-05-07T20:21:30Z</cp:lastPrinted>
  <dcterms:created xsi:type="dcterms:W3CDTF">1999-10-26T20:37:18Z</dcterms:created>
  <dcterms:modified xsi:type="dcterms:W3CDTF">2018-07-31T17:04:47Z</dcterms:modified>
</cp:coreProperties>
</file>