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2" r:id="rId2"/>
    <p:sldId id="273" r:id="rId3"/>
    <p:sldId id="335" r:id="rId4"/>
    <p:sldId id="334" r:id="rId5"/>
    <p:sldId id="336" r:id="rId6"/>
    <p:sldId id="337" r:id="rId7"/>
    <p:sldId id="278" r:id="rId8"/>
    <p:sldId id="344" r:id="rId9"/>
    <p:sldId id="338" r:id="rId10"/>
    <p:sldId id="339" r:id="rId11"/>
    <p:sldId id="353" r:id="rId12"/>
    <p:sldId id="345" r:id="rId13"/>
    <p:sldId id="341" r:id="rId14"/>
    <p:sldId id="342" r:id="rId15"/>
    <p:sldId id="346" r:id="rId16"/>
    <p:sldId id="343" r:id="rId17"/>
    <p:sldId id="347" r:id="rId18"/>
    <p:sldId id="349" r:id="rId19"/>
    <p:sldId id="348" r:id="rId20"/>
    <p:sldId id="350" r:id="rId21"/>
    <p:sldId id="351" r:id="rId22"/>
    <p:sldId id="352" r:id="rId23"/>
    <p:sldId id="340" r:id="rId2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6600"/>
    <a:srgbClr val="1A4DB2"/>
    <a:srgbClr val="0033CC"/>
    <a:srgbClr val="18481D"/>
    <a:srgbClr val="008080"/>
    <a:srgbClr val="33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9"/>
    <p:restoredTop sz="92907" autoAdjust="0"/>
  </p:normalViewPr>
  <p:slideViewPr>
    <p:cSldViewPr snapToGrid="0" snapToObjects="1">
      <p:cViewPr varScale="1">
        <p:scale>
          <a:sx n="114" d="100"/>
          <a:sy n="114" d="100"/>
        </p:scale>
        <p:origin x="17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daholab/raven/wik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Forward Sampling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8C0-1E00-1E44-ADF4-F69197E4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Now try running 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37DCC-A19C-A14D-AC48-FAA1552D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RAVEN: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should see a 4D plot</a:t>
            </a:r>
          </a:p>
          <a:p>
            <a:pPr lvl="1"/>
            <a:r>
              <a:rPr lang="en-US" dirty="0"/>
              <a:t>launch angle </a:t>
            </a:r>
          </a:p>
          <a:p>
            <a:pPr lvl="1"/>
            <a:r>
              <a:rPr lang="en-US" dirty="0"/>
              <a:t>launch velocity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time of flight (point color)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Ready? Go!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A97FC-5B54-9047-8873-8CCF456C0481}"/>
              </a:ext>
            </a:extLst>
          </p:cNvPr>
          <p:cNvSpPr txBox="1"/>
          <p:nvPr/>
        </p:nvSpPr>
        <p:spPr>
          <a:xfrm>
            <a:off x="455613" y="191020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~/projects/raven/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raven_framework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1_sample_and_plot.xml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05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6A22-F413-AE4D-ACAD-347EA196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246F-8E46-EC4C-B6EC-788BEC814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DataObjects</a:t>
            </a:r>
            <a:r>
              <a:rPr lang="en-US" dirty="0"/>
              <a:t>: </a:t>
            </a:r>
            <a:r>
              <a:rPr lang="en-US" dirty="0" err="1"/>
              <a:t>PointSets</a:t>
            </a:r>
            <a:endParaRPr lang="en-US" dirty="0"/>
          </a:p>
          <a:p>
            <a:pPr lvl="1"/>
            <a:r>
              <a:rPr lang="en-US" dirty="0"/>
              <a:t>Stores one row per sample</a:t>
            </a:r>
          </a:p>
          <a:p>
            <a:pPr lvl="1"/>
            <a:r>
              <a:rPr lang="en-US" dirty="0"/>
              <a:t>Metadata: </a:t>
            </a:r>
            <a:r>
              <a:rPr lang="en-US" dirty="0" err="1"/>
              <a:t>ProbabilityWeight</a:t>
            </a:r>
            <a:r>
              <a:rPr lang="en-US" dirty="0"/>
              <a:t>, Prefix, </a:t>
            </a:r>
            <a:r>
              <a:rPr lang="en-US" dirty="0" err="1"/>
              <a:t>PointProbability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OutStreams</a:t>
            </a:r>
            <a:endParaRPr lang="en-US" dirty="0"/>
          </a:p>
          <a:p>
            <a:pPr lvl="1"/>
            <a:r>
              <a:rPr lang="en-US" dirty="0"/>
              <a:t>Nothing is written to file without an </a:t>
            </a:r>
            <a:r>
              <a:rPr lang="en-US" dirty="0" err="1"/>
              <a:t>OutStream</a:t>
            </a:r>
            <a:r>
              <a:rPr lang="en-US" dirty="0"/>
              <a:t> Print or Plot!</a:t>
            </a:r>
          </a:p>
          <a:p>
            <a:pPr lvl="1"/>
            <a:endParaRPr lang="en-US" dirty="0"/>
          </a:p>
          <a:p>
            <a:r>
              <a:rPr lang="en-US" dirty="0"/>
              <a:t>Steps and Sequence</a:t>
            </a:r>
          </a:p>
          <a:p>
            <a:pPr lvl="1"/>
            <a:r>
              <a:rPr lang="en-US" dirty="0"/>
              <a:t>Steps define possible actions to take</a:t>
            </a:r>
          </a:p>
          <a:p>
            <a:pPr lvl="1"/>
            <a:r>
              <a:rPr lang="en-US" dirty="0"/>
              <a:t>Sequence defines order of actions</a:t>
            </a:r>
          </a:p>
        </p:txBody>
      </p:sp>
    </p:spTree>
    <p:extLst>
      <p:ext uri="{BB962C8B-B14F-4D97-AF65-F5344CB8AC3E}">
        <p14:creationId xmlns:p14="http://schemas.microsoft.com/office/powerpoint/2010/main" val="251513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2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Distributions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885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CDCC-51DF-1041-8E8C-26B953BE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Now how to change some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2E75-92CA-3C45-9C21-999D6D88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Open up the RAVEN user manual</a:t>
            </a:r>
          </a:p>
          <a:p>
            <a:pPr lvl="1"/>
            <a:r>
              <a:rPr lang="en-US" dirty="0"/>
              <a:t>Choose one:</a:t>
            </a:r>
          </a:p>
          <a:p>
            <a:pPr lvl="2"/>
            <a:r>
              <a:rPr lang="en-US" dirty="0"/>
              <a:t>Compile manually (requires </a:t>
            </a:r>
            <a:r>
              <a:rPr lang="en-US" dirty="0" err="1"/>
              <a:t>TeX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Download from RAVEN wiki</a:t>
            </a:r>
          </a:p>
          <a:p>
            <a:pPr lvl="3"/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https://github.com/idaholab/raven/wiki</a:t>
            </a:r>
            <a:endParaRPr lang="en-US" dirty="0">
              <a:solidFill>
                <a:schemeClr val="accent2"/>
              </a:solidFill>
            </a:endParaRPr>
          </a:p>
          <a:p>
            <a:pPr lvl="3"/>
            <a:r>
              <a:rPr lang="en-US" dirty="0"/>
              <a:t>under Documents, Raven user manual</a:t>
            </a:r>
          </a:p>
          <a:p>
            <a:endParaRPr lang="en-US" dirty="0"/>
          </a:p>
          <a:p>
            <a:r>
              <a:rPr lang="en-US" dirty="0"/>
              <a:t>Navigate manual to help with Exercise 2</a:t>
            </a:r>
          </a:p>
          <a:p>
            <a:endParaRPr lang="en-US" dirty="0"/>
          </a:p>
          <a:p>
            <a:r>
              <a:rPr lang="en-US" dirty="0"/>
              <a:t>New input file: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78FA9-D427-9E4D-AABA-A74CA60C46D5}"/>
              </a:ext>
            </a:extLst>
          </p:cNvPr>
          <p:cNvSpPr txBox="1"/>
          <p:nvPr/>
        </p:nvSpPr>
        <p:spPr>
          <a:xfrm>
            <a:off x="2034883" y="2521413"/>
            <a:ext cx="566507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./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make_docs.sh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--verbose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B806D-BF36-0344-BF39-97B92145D2EE}"/>
              </a:ext>
            </a:extLst>
          </p:cNvPr>
          <p:cNvSpPr txBox="1"/>
          <p:nvPr/>
        </p:nvSpPr>
        <p:spPr>
          <a:xfrm>
            <a:off x="391219" y="5706845"/>
            <a:ext cx="849442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2_normal_distribution.xml</a:t>
            </a:r>
          </a:p>
        </p:txBody>
      </p:sp>
    </p:spTree>
    <p:extLst>
      <p:ext uri="{BB962C8B-B14F-4D97-AF65-F5344CB8AC3E}">
        <p14:creationId xmlns:p14="http://schemas.microsoft.com/office/powerpoint/2010/main" val="63014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07285-4CC4-9240-B4CD-663711EA1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226" y="3047195"/>
            <a:ext cx="2168046" cy="1627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D2022-D284-3141-BC57-0656F9DB4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65" y="3047195"/>
            <a:ext cx="2168046" cy="1627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0793AB-4AE8-804D-9FD2-1F3D52CE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What if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F8EF-A587-404E-94DC-95AF9EC4A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898779"/>
          </a:xfrm>
        </p:spPr>
        <p:txBody>
          <a:bodyPr/>
          <a:lstStyle/>
          <a:p>
            <a:r>
              <a:rPr lang="en-US" dirty="0"/>
              <a:t>Say we want the velocity to be normally-distributed instead of uniform</a:t>
            </a:r>
          </a:p>
          <a:p>
            <a:r>
              <a:rPr lang="en-US" dirty="0"/>
              <a:t>Entities to change in input file:</a:t>
            </a:r>
          </a:p>
          <a:p>
            <a:pPr lvl="1"/>
            <a:r>
              <a:rPr lang="en-US" dirty="0"/>
              <a:t>Distributions</a:t>
            </a:r>
          </a:p>
          <a:p>
            <a:pPr lvl="2"/>
            <a:r>
              <a:rPr lang="en-US" dirty="0"/>
              <a:t>Change </a:t>
            </a:r>
            <a:r>
              <a:rPr lang="en-US" b="1" dirty="0" err="1">
                <a:solidFill>
                  <a:schemeClr val="accent2"/>
                </a:solidFill>
              </a:rPr>
              <a:t>vel_dist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from Uniform to Normal</a:t>
            </a:r>
          </a:p>
          <a:p>
            <a:pPr lvl="2"/>
            <a:r>
              <a:rPr lang="en-US" dirty="0"/>
              <a:t>I already commented out the Uniform code for you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RAVEN User Manual</a:t>
            </a:r>
          </a:p>
          <a:p>
            <a:pPr lvl="1"/>
            <a:r>
              <a:rPr lang="en-US" dirty="0"/>
              <a:t>See section 11.1.1.8</a:t>
            </a:r>
          </a:p>
          <a:p>
            <a:pPr lvl="1"/>
            <a:r>
              <a:rPr lang="en-US" dirty="0"/>
              <a:t>Use centerline of 30 and standard deviation of 5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What changed between the two plots?</a:t>
            </a:r>
          </a:p>
        </p:txBody>
      </p:sp>
    </p:spTree>
    <p:extLst>
      <p:ext uri="{BB962C8B-B14F-4D97-AF65-F5344CB8AC3E}">
        <p14:creationId xmlns:p14="http://schemas.microsoft.com/office/powerpoint/2010/main" val="154293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3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Variables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59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Changing the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 don’t care about launch velocity, and instead want to consider initial height?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Entities to adjust:</a:t>
            </a:r>
          </a:p>
          <a:p>
            <a:pPr lvl="1"/>
            <a:r>
              <a:rPr lang="en-US" dirty="0"/>
              <a:t>Change </a:t>
            </a:r>
            <a:r>
              <a:rPr lang="en-US" dirty="0">
                <a:solidFill>
                  <a:schemeClr val="accent2"/>
                </a:solidFill>
              </a:rPr>
              <a:t>v0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y0</a:t>
            </a:r>
            <a:r>
              <a:rPr lang="en-US" dirty="0"/>
              <a:t> in:</a:t>
            </a:r>
          </a:p>
          <a:p>
            <a:pPr lvl="2"/>
            <a:r>
              <a:rPr lang="en-US" dirty="0"/>
              <a:t>Models</a:t>
            </a:r>
          </a:p>
          <a:p>
            <a:pPr lvl="2"/>
            <a:r>
              <a:rPr lang="en-US" dirty="0"/>
              <a:t>Samplers</a:t>
            </a:r>
          </a:p>
          <a:p>
            <a:pPr lvl="3"/>
            <a:r>
              <a:rPr lang="en-US" dirty="0"/>
              <a:t>Also change constant </a:t>
            </a:r>
            <a:r>
              <a:rPr lang="en-US" dirty="0">
                <a:solidFill>
                  <a:schemeClr val="accent2"/>
                </a:solidFill>
              </a:rPr>
              <a:t>y0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v0</a:t>
            </a:r>
            <a:r>
              <a:rPr lang="en-US" dirty="0"/>
              <a:t> with value of 30</a:t>
            </a:r>
          </a:p>
          <a:p>
            <a:pPr lvl="2"/>
            <a:r>
              <a:rPr lang="en-US" dirty="0"/>
              <a:t>Distributions</a:t>
            </a:r>
          </a:p>
          <a:p>
            <a:pPr lvl="3"/>
            <a:r>
              <a:rPr lang="en-US" dirty="0"/>
              <a:t>Also change the distribution </a:t>
            </a:r>
            <a:r>
              <a:rPr lang="en-US" dirty="0">
                <a:solidFill>
                  <a:schemeClr val="accent2"/>
                </a:solidFill>
              </a:rPr>
              <a:t>y0_dist </a:t>
            </a:r>
            <a:r>
              <a:rPr lang="en-US" dirty="0"/>
              <a:t>to Uniform, 0 to 1</a:t>
            </a:r>
          </a:p>
          <a:p>
            <a:pPr lvl="2"/>
            <a:r>
              <a:rPr lang="en-US" dirty="0" err="1"/>
              <a:t>DataObjects</a:t>
            </a:r>
            <a:endParaRPr lang="en-US" dirty="0"/>
          </a:p>
          <a:p>
            <a:pPr lvl="2"/>
            <a:r>
              <a:rPr lang="en-US" dirty="0" err="1"/>
              <a:t>OutStreams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Plot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Plot should have y0 instead of v0.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B0527-321B-4B44-B8A2-EE47C0031780}"/>
              </a:ext>
            </a:extLst>
          </p:cNvPr>
          <p:cNvSpPr txBox="1"/>
          <p:nvPr/>
        </p:nvSpPr>
        <p:spPr>
          <a:xfrm>
            <a:off x="455613" y="214202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cp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2_normal_distribution.xml 3_initial_height.xml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3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4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Samplers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870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Changing Samplers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we’ve used the Monte Carlo sampler</a:t>
            </a:r>
          </a:p>
          <a:p>
            <a:pPr lvl="1"/>
            <a:r>
              <a:rPr lang="en-US" dirty="0"/>
              <a:t>Samples randomly each time from variable distributions</a:t>
            </a:r>
          </a:p>
          <a:p>
            <a:r>
              <a:rPr lang="en-US" dirty="0"/>
              <a:t>Many other sampling strategies exist.  For example:</a:t>
            </a:r>
          </a:p>
          <a:p>
            <a:pPr lvl="1"/>
            <a:r>
              <a:rPr lang="en-US" dirty="0"/>
              <a:t>Grid</a:t>
            </a:r>
          </a:p>
          <a:p>
            <a:pPr lvl="2"/>
            <a:r>
              <a:rPr lang="en-US" dirty="0"/>
              <a:t>Takes uniformly-spaced samples across variable’s domain</a:t>
            </a:r>
          </a:p>
          <a:p>
            <a:pPr lvl="2"/>
            <a:r>
              <a:rPr lang="en-US" dirty="0"/>
              <a:t>Samples uniformly in:</a:t>
            </a:r>
          </a:p>
          <a:p>
            <a:pPr lvl="3"/>
            <a:r>
              <a:rPr lang="en-US" dirty="0"/>
              <a:t>Value space</a:t>
            </a:r>
          </a:p>
          <a:p>
            <a:pPr lvl="3"/>
            <a:r>
              <a:rPr lang="en-US" dirty="0"/>
              <a:t>Probability space</a:t>
            </a:r>
          </a:p>
          <a:p>
            <a:r>
              <a:rPr lang="en-US" dirty="0"/>
              <a:t>Copy exercise 3, add a </a:t>
            </a:r>
            <a:r>
              <a:rPr lang="en-US" b="1" dirty="0">
                <a:solidFill>
                  <a:schemeClr val="accent2"/>
                </a:solidFill>
              </a:rPr>
              <a:t>Grid</a:t>
            </a:r>
            <a:r>
              <a:rPr lang="en-US" dirty="0"/>
              <a:t> sampler</a:t>
            </a:r>
          </a:p>
          <a:p>
            <a:r>
              <a:rPr lang="en-US" dirty="0"/>
              <a:t>change Steps to use Grid sampler you make</a:t>
            </a:r>
          </a:p>
          <a:p>
            <a:pPr lvl="1"/>
            <a:r>
              <a:rPr lang="en-US" dirty="0"/>
              <a:t>Don’t remove the Monte Carlo sampler!</a:t>
            </a:r>
          </a:p>
          <a:p>
            <a:pPr lvl="1"/>
            <a:r>
              <a:rPr lang="en-US" dirty="0"/>
              <a:t>See user manual section 12.1.2</a:t>
            </a:r>
          </a:p>
          <a:p>
            <a:pPr lvl="1"/>
            <a:r>
              <a:rPr lang="en-US" dirty="0"/>
              <a:t>Don’t forget the </a:t>
            </a:r>
            <a:r>
              <a:rPr lang="en-US" dirty="0">
                <a:solidFill>
                  <a:schemeClr val="accent2"/>
                </a:solidFill>
              </a:rPr>
              <a:t>&lt;grid&gt; </a:t>
            </a:r>
            <a:r>
              <a:rPr lang="en-US" dirty="0"/>
              <a:t>nodes, also remove </a:t>
            </a:r>
            <a:r>
              <a:rPr lang="en-US" dirty="0" err="1"/>
              <a:t>samplerInit</a:t>
            </a:r>
            <a:r>
              <a:rPr lang="en-US" dirty="0"/>
              <a:t> node </a:t>
            </a:r>
          </a:p>
          <a:p>
            <a:pPr lvl="1"/>
            <a:r>
              <a:rPr lang="en-US" dirty="0"/>
              <a:t>Choose how you want to space samples (try a couple options!)</a:t>
            </a:r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How are the samples dispersed differently?</a:t>
            </a:r>
          </a:p>
        </p:txBody>
      </p:sp>
    </p:spTree>
    <p:extLst>
      <p:ext uri="{BB962C8B-B14F-4D97-AF65-F5344CB8AC3E}">
        <p14:creationId xmlns:p14="http://schemas.microsoft.com/office/powerpoint/2010/main" val="1880553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5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Computing Simple Statistics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678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and Write your first RAVEN input files</a:t>
            </a:r>
          </a:p>
          <a:p>
            <a:endParaRPr lang="en-US" dirty="0"/>
          </a:p>
          <a:p>
            <a:r>
              <a:rPr lang="en-US" dirty="0"/>
              <a:t>Understand </a:t>
            </a:r>
            <a:r>
              <a:rPr lang="en-US" i="1" dirty="0">
                <a:solidFill>
                  <a:schemeClr val="accent2"/>
                </a:solidFill>
              </a:rPr>
              <a:t>Entities</a:t>
            </a:r>
            <a:r>
              <a:rPr lang="en-US" dirty="0"/>
              <a:t> in RAVEN inputs</a:t>
            </a:r>
          </a:p>
          <a:p>
            <a:endParaRPr lang="en-US" dirty="0"/>
          </a:p>
          <a:p>
            <a:r>
              <a:rPr lang="en-US" dirty="0"/>
              <a:t>Understand how </a:t>
            </a:r>
            <a:r>
              <a:rPr lang="en-US" i="1" dirty="0">
                <a:solidFill>
                  <a:schemeClr val="accent2"/>
                </a:solidFill>
              </a:rPr>
              <a:t>Steps</a:t>
            </a:r>
            <a:r>
              <a:rPr lang="en-US" dirty="0"/>
              <a:t> govern the RAVEN workflow</a:t>
            </a:r>
          </a:p>
          <a:p>
            <a:endParaRPr lang="en-US" dirty="0"/>
          </a:p>
          <a:p>
            <a:r>
              <a:rPr lang="en-US" dirty="0"/>
              <a:t>See how RAVEN uses </a:t>
            </a:r>
            <a:r>
              <a:rPr lang="en-US" i="1" dirty="0">
                <a:solidFill>
                  <a:schemeClr val="accent2"/>
                </a:solidFill>
              </a:rPr>
              <a:t>Samplers</a:t>
            </a:r>
            <a:r>
              <a:rPr lang="en-US" dirty="0"/>
              <a:t> to collect data</a:t>
            </a:r>
          </a:p>
          <a:p>
            <a:endParaRPr lang="en-US" dirty="0"/>
          </a:p>
          <a:p>
            <a:r>
              <a:rPr lang="en-US" dirty="0"/>
              <a:t>Use RAVEN to perform statistical analysis</a:t>
            </a:r>
          </a:p>
          <a:p>
            <a:endParaRPr lang="en-US" dirty="0"/>
          </a:p>
          <a:p>
            <a:r>
              <a:rPr lang="en-US" dirty="0"/>
              <a:t>Learn how to visualize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0845-F67D-AF4F-8F84-73CBC58A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41AB-B886-B943-839A-96F6DFDE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plots is great</a:t>
            </a:r>
          </a:p>
          <a:p>
            <a:r>
              <a:rPr lang="en-US" dirty="0"/>
              <a:t>Let’s quantify data instead</a:t>
            </a:r>
          </a:p>
          <a:p>
            <a:endParaRPr lang="en-US" dirty="0"/>
          </a:p>
          <a:p>
            <a:r>
              <a:rPr lang="en-US" dirty="0"/>
              <a:t>New model: </a:t>
            </a:r>
            <a:r>
              <a:rPr lang="en-US" dirty="0" err="1"/>
              <a:t>BasicStatistics</a:t>
            </a:r>
            <a:r>
              <a:rPr lang="en-US" dirty="0"/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Calculates statistics</a:t>
            </a:r>
          </a:p>
          <a:p>
            <a:pPr lvl="2"/>
            <a:r>
              <a:rPr lang="en-US" dirty="0"/>
              <a:t>Mean, standard deviation, variance, skewness, kurtosis</a:t>
            </a:r>
          </a:p>
          <a:p>
            <a:pPr lvl="2"/>
            <a:r>
              <a:rPr lang="en-US" dirty="0"/>
              <a:t>Percentiles, minimum, maximum</a:t>
            </a:r>
          </a:p>
          <a:p>
            <a:pPr lvl="1"/>
            <a:r>
              <a:rPr lang="en-US" dirty="0"/>
              <a:t>Calculation sensitivities and relationships</a:t>
            </a:r>
          </a:p>
          <a:p>
            <a:pPr lvl="2"/>
            <a:r>
              <a:rPr lang="en-US" dirty="0"/>
              <a:t>Sensitivity</a:t>
            </a:r>
          </a:p>
          <a:p>
            <a:pPr lvl="2"/>
            <a:r>
              <a:rPr lang="en-US" dirty="0"/>
              <a:t>Covariance</a:t>
            </a:r>
          </a:p>
          <a:p>
            <a:pPr lvl="2"/>
            <a:r>
              <a:rPr lang="en-US" dirty="0"/>
              <a:t>Pearson correlation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14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E82A-22A1-2342-AF75-D43BF35B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Statistics in RAVEN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61943-0766-7E4E-B1E5-2736FBA0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of statistics are stored in a </a:t>
            </a:r>
            <a:r>
              <a:rPr lang="en-US" dirty="0" err="1"/>
              <a:t>DataObject</a:t>
            </a:r>
            <a:endParaRPr lang="en-US" dirty="0"/>
          </a:p>
          <a:p>
            <a:r>
              <a:rPr lang="en-US" dirty="0"/>
              <a:t>Names of statistics are:</a:t>
            </a:r>
          </a:p>
          <a:p>
            <a:pPr lvl="1"/>
            <a:r>
              <a:rPr lang="en-US" dirty="0" err="1"/>
              <a:t>metric_variable</a:t>
            </a:r>
            <a:endParaRPr lang="en-US" dirty="0"/>
          </a:p>
          <a:p>
            <a:pPr lvl="2"/>
            <a:r>
              <a:rPr lang="en-US" dirty="0" err="1"/>
              <a:t>variance_r</a:t>
            </a:r>
            <a:endParaRPr lang="en-US" dirty="0"/>
          </a:p>
          <a:p>
            <a:pPr lvl="1"/>
            <a:r>
              <a:rPr lang="en-US" dirty="0" err="1"/>
              <a:t>relation_variable_variable</a:t>
            </a:r>
            <a:endParaRPr lang="en-US" dirty="0"/>
          </a:p>
          <a:p>
            <a:pPr lvl="2"/>
            <a:r>
              <a:rPr lang="en-US" dirty="0"/>
              <a:t>covariance_y0_ang</a:t>
            </a:r>
          </a:p>
          <a:p>
            <a:pPr lvl="1"/>
            <a:r>
              <a:rPr lang="en-US" dirty="0"/>
              <a:t>prefixes can be manually set</a:t>
            </a:r>
          </a:p>
          <a:p>
            <a:pPr lvl="2"/>
            <a:r>
              <a:rPr lang="en-US" dirty="0" err="1"/>
              <a:t>expectedValue_t</a:t>
            </a:r>
            <a:endParaRPr lang="en-US" dirty="0"/>
          </a:p>
          <a:p>
            <a:pPr lvl="2"/>
            <a:r>
              <a:rPr lang="en-US" dirty="0" err="1"/>
              <a:t>mean_t</a:t>
            </a:r>
            <a:endParaRPr lang="en-US" dirty="0"/>
          </a:p>
          <a:p>
            <a:pPr lvl="2"/>
            <a:r>
              <a:rPr lang="en-US" dirty="0" err="1"/>
              <a:t>expv_t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Relationships can be between any two variables</a:t>
            </a:r>
          </a:p>
          <a:p>
            <a:pPr lvl="1"/>
            <a:r>
              <a:rPr lang="en-US" dirty="0"/>
              <a:t>Inputs-Outputs</a:t>
            </a:r>
          </a:p>
          <a:p>
            <a:pPr lvl="1"/>
            <a:r>
              <a:rPr lang="en-US" dirty="0"/>
              <a:t>Inputs-Inputs</a:t>
            </a:r>
          </a:p>
          <a:p>
            <a:pPr lvl="1"/>
            <a:r>
              <a:rPr lang="en-US" dirty="0"/>
              <a:t>Outputs-Outputs</a:t>
            </a:r>
          </a:p>
        </p:txBody>
      </p:sp>
    </p:spTree>
    <p:extLst>
      <p:ext uri="{BB962C8B-B14F-4D97-AF65-F5344CB8AC3E}">
        <p14:creationId xmlns:p14="http://schemas.microsoft.com/office/powerpoint/2010/main" val="2152263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5087-C4EA-4C4F-899C-CEF41C88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Exercise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81D0-8A85-F64F-ADFA-1641EC64D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BasicStatistics</a:t>
            </a:r>
            <a:r>
              <a:rPr lang="en-US" dirty="0"/>
              <a:t> Postprocessor to Models block</a:t>
            </a:r>
          </a:p>
          <a:p>
            <a:pPr lvl="1"/>
            <a:r>
              <a:rPr lang="en-US" dirty="0"/>
              <a:t>See 17.5.1 in user manual for syntax</a:t>
            </a:r>
          </a:p>
          <a:p>
            <a:pPr lvl="1"/>
            <a:r>
              <a:rPr lang="en-US" dirty="0"/>
              <a:t>Get mean, variance for </a:t>
            </a:r>
            <a:r>
              <a:rPr lang="en-US" dirty="0">
                <a:solidFill>
                  <a:schemeClr val="accent2"/>
                </a:solidFill>
              </a:rPr>
              <a:t>range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time of flight</a:t>
            </a:r>
          </a:p>
          <a:p>
            <a:pPr lvl="1"/>
            <a:r>
              <a:rPr lang="en-US" dirty="0"/>
              <a:t>Get sensitivity of </a:t>
            </a:r>
            <a:r>
              <a:rPr lang="en-US" dirty="0">
                <a:solidFill>
                  <a:schemeClr val="accent2"/>
                </a:solidFill>
              </a:rPr>
              <a:t>range </a:t>
            </a:r>
            <a:r>
              <a:rPr lang="en-US" dirty="0"/>
              <a:t>with respect to </a:t>
            </a:r>
            <a:r>
              <a:rPr lang="en-US" dirty="0">
                <a:solidFill>
                  <a:schemeClr val="accent2"/>
                </a:solidFill>
              </a:rPr>
              <a:t>launch height, angle</a:t>
            </a:r>
          </a:p>
          <a:p>
            <a:r>
              <a:rPr lang="en-US" dirty="0"/>
              <a:t>Add a </a:t>
            </a:r>
            <a:r>
              <a:rPr lang="en-US" dirty="0" err="1"/>
              <a:t>PostProcessor</a:t>
            </a:r>
            <a:r>
              <a:rPr lang="en-US" dirty="0"/>
              <a:t> step to Steps block (20.5 in user manual)</a:t>
            </a:r>
          </a:p>
          <a:p>
            <a:pPr lvl="1"/>
            <a:r>
              <a:rPr lang="en-US" dirty="0"/>
              <a:t>Input will be the </a:t>
            </a:r>
            <a:r>
              <a:rPr lang="en-US" dirty="0">
                <a:solidFill>
                  <a:schemeClr val="accent2"/>
                </a:solidFill>
              </a:rPr>
              <a:t>results</a:t>
            </a:r>
            <a:r>
              <a:rPr lang="en-US" dirty="0"/>
              <a:t> data object</a:t>
            </a:r>
          </a:p>
          <a:p>
            <a:pPr lvl="1"/>
            <a:r>
              <a:rPr lang="en-US" dirty="0"/>
              <a:t>Model is the </a:t>
            </a:r>
            <a:r>
              <a:rPr lang="en-US" dirty="0" err="1">
                <a:solidFill>
                  <a:schemeClr val="accent2"/>
                </a:solidFill>
              </a:rPr>
              <a:t>BasicStatistics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Output is a new </a:t>
            </a:r>
            <a:r>
              <a:rPr lang="en-US" dirty="0" err="1">
                <a:solidFill>
                  <a:schemeClr val="accent2"/>
                </a:solidFill>
              </a:rPr>
              <a:t>PointSet</a:t>
            </a:r>
            <a:r>
              <a:rPr lang="en-US" dirty="0"/>
              <a:t>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Don’t forget to add it to </a:t>
            </a:r>
            <a:r>
              <a:rPr lang="en-US" dirty="0">
                <a:solidFill>
                  <a:schemeClr val="accent2"/>
                </a:solidFill>
              </a:rPr>
              <a:t>Sequence</a:t>
            </a:r>
            <a:r>
              <a:rPr lang="en-US" dirty="0"/>
              <a:t> in </a:t>
            </a:r>
            <a:r>
              <a:rPr lang="en-US" dirty="0" err="1">
                <a:solidFill>
                  <a:schemeClr val="accent2"/>
                </a:solidFill>
              </a:rPr>
              <a:t>RunInfo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Add a new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Inputs can be </a:t>
            </a:r>
            <a:r>
              <a:rPr lang="en-US" dirty="0">
                <a:solidFill>
                  <a:schemeClr val="accent2"/>
                </a:solidFill>
              </a:rPr>
              <a:t>mean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variance</a:t>
            </a:r>
            <a:r>
              <a:rPr lang="en-US" dirty="0"/>
              <a:t> for range, time of flight</a:t>
            </a:r>
          </a:p>
          <a:p>
            <a:pPr lvl="1"/>
            <a:r>
              <a:rPr lang="en-US" dirty="0"/>
              <a:t>Outputs can be </a:t>
            </a:r>
            <a:r>
              <a:rPr lang="en-US" dirty="0">
                <a:solidFill>
                  <a:schemeClr val="accent2"/>
                </a:solidFill>
              </a:rPr>
              <a:t>sensitivities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sens_r_y0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sens_r_ang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Add a new </a:t>
            </a:r>
            <a:r>
              <a:rPr lang="en-US" dirty="0" err="1"/>
              <a:t>OutStream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Print</a:t>
            </a:r>
          </a:p>
          <a:p>
            <a:r>
              <a:rPr lang="en-US" dirty="0"/>
              <a:t>Add new </a:t>
            </a:r>
            <a:r>
              <a:rPr lang="en-US" dirty="0" err="1"/>
              <a:t>OutStream</a:t>
            </a:r>
            <a:r>
              <a:rPr lang="en-US" dirty="0"/>
              <a:t> to </a:t>
            </a:r>
            <a:r>
              <a:rPr lang="en-US" dirty="0" err="1"/>
              <a:t>IOStep</a:t>
            </a:r>
            <a:r>
              <a:rPr lang="en-US" dirty="0"/>
              <a:t> “</a:t>
            </a:r>
            <a:r>
              <a:rPr lang="en-US" dirty="0">
                <a:solidFill>
                  <a:schemeClr val="accent2"/>
                </a:solidFill>
              </a:rPr>
              <a:t>plot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Add new </a:t>
            </a:r>
            <a:r>
              <a:rPr lang="en-US" dirty="0" err="1"/>
              <a:t>DataObject</a:t>
            </a:r>
            <a:r>
              <a:rPr lang="en-US" dirty="0"/>
              <a:t> as Input</a:t>
            </a:r>
          </a:p>
          <a:p>
            <a:pPr lvl="1"/>
            <a:r>
              <a:rPr lang="en-US" dirty="0"/>
              <a:t>Add new </a:t>
            </a:r>
            <a:r>
              <a:rPr lang="en-US" dirty="0" err="1"/>
              <a:t>OutStream</a:t>
            </a:r>
            <a:r>
              <a:rPr lang="en-US" dirty="0"/>
              <a:t> as Output</a:t>
            </a:r>
          </a:p>
        </p:txBody>
      </p:sp>
    </p:spTree>
    <p:extLst>
      <p:ext uri="{BB962C8B-B14F-4D97-AF65-F5344CB8AC3E}">
        <p14:creationId xmlns:p14="http://schemas.microsoft.com/office/powerpoint/2010/main" val="2915769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CC4F-EFAB-A246-9BE6-08254558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Pause…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A637-709F-694D-93E1-6271D1458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How’s it going?</a:t>
            </a:r>
          </a:p>
          <a:p>
            <a:pPr lvl="1"/>
            <a:r>
              <a:rPr lang="en-US" dirty="0"/>
              <a:t>Questions about cases run?</a:t>
            </a:r>
          </a:p>
          <a:p>
            <a:pPr lvl="1"/>
            <a:r>
              <a:rPr lang="en-US" dirty="0"/>
              <a:t>Concerns?</a:t>
            </a:r>
          </a:p>
          <a:p>
            <a:pPr lvl="1"/>
            <a:r>
              <a:rPr lang="en-US" dirty="0"/>
              <a:t>High-level questions?</a:t>
            </a:r>
          </a:p>
          <a:p>
            <a:pPr lvl="1"/>
            <a:r>
              <a:rPr lang="en-US" dirty="0"/>
              <a:t>Curious results?</a:t>
            </a:r>
          </a:p>
          <a:p>
            <a:pPr lvl="1"/>
            <a:endParaRPr lang="en-US" dirty="0"/>
          </a:p>
          <a:p>
            <a:r>
              <a:rPr lang="en-US" dirty="0"/>
              <a:t>Coming up next:</a:t>
            </a:r>
          </a:p>
          <a:p>
            <a:pPr lvl="1"/>
            <a:r>
              <a:rPr lang="en-US" dirty="0"/>
              <a:t>time-dependent statistics</a:t>
            </a:r>
          </a:p>
          <a:p>
            <a:pPr lvl="1"/>
            <a:r>
              <a:rPr lang="en-US" dirty="0"/>
              <a:t>task-oriented input design</a:t>
            </a:r>
          </a:p>
          <a:p>
            <a:pPr lvl="1"/>
            <a:r>
              <a:rPr lang="en-US" dirty="0"/>
              <a:t>sandbox time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1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workshop_2018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vertical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horizontal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launch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horizontal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vertical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range or furthest point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76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7E2B-9BCF-124F-85FF-271A61B9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Out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69AE3-BE53-4349-B5FE-F3A69DC78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created in “</a:t>
            </a:r>
            <a:r>
              <a:rPr lang="en-US" dirty="0" err="1"/>
              <a:t>out.csv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Change around input parameters in “</a:t>
            </a:r>
            <a:r>
              <a:rPr lang="en-US" dirty="0" err="1"/>
              <a:t>input.i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Now how to do this automatically with RAVEN?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98B28-D3CF-9041-AE65-A1FA5353470D}"/>
              </a:ext>
            </a:extLst>
          </p:cNvPr>
          <p:cNvSpPr txBox="1"/>
          <p:nvPr/>
        </p:nvSpPr>
        <p:spPr>
          <a:xfrm>
            <a:off x="455613" y="2013238"/>
            <a:ext cx="8494423" cy="14773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projectile_model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python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projectile.py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-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input.i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–o out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0B48-E521-DB44-B57D-987CB102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RAVEN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C394-70A1-4342-8037-3885A136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Run my projectile code 1000 times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perturb launch angle and velocity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see how “range” and “time of flight” change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How do we tell RAVEN to do this?</a:t>
            </a:r>
          </a:p>
        </p:txBody>
      </p:sp>
    </p:spTree>
    <p:extLst>
      <p:ext uri="{BB962C8B-B14F-4D97-AF65-F5344CB8AC3E}">
        <p14:creationId xmlns:p14="http://schemas.microsoft.com/office/powerpoint/2010/main" val="266881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How to Think About the Task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RAVEN perspective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RunInfo</a:t>
            </a:r>
            <a:r>
              <a:rPr lang="en-US" dirty="0">
                <a:solidFill>
                  <a:srgbClr val="0000FF"/>
                </a:solidFill>
              </a:rPr>
              <a:t>&gt;	</a:t>
            </a:r>
            <a:r>
              <a:rPr lang="en-US" dirty="0"/>
              <a:t>Set up the environment, sequence            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&lt;Steps&gt; 		</a:t>
            </a:r>
            <a:r>
              <a:rPr lang="en-US" dirty="0">
                <a:solidFill>
                  <a:srgbClr val="000000"/>
                </a:solidFill>
              </a:rPr>
              <a:t>Combine the </a:t>
            </a:r>
            <a:r>
              <a:rPr lang="en-US" dirty="0">
                <a:solidFill>
                  <a:schemeClr val="accent2"/>
                </a:solidFill>
              </a:rPr>
              <a:t>Entities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&lt;Distributions&gt;	</a:t>
            </a:r>
            <a:r>
              <a:rPr lang="en-US" dirty="0">
                <a:solidFill>
                  <a:srgbClr val="000000"/>
                </a:solidFill>
              </a:rPr>
              <a:t>Describe the input space 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&lt;Samplers&gt;	</a:t>
            </a:r>
            <a:r>
              <a:rPr lang="en-US" dirty="0">
                <a:solidFill>
                  <a:srgbClr val="000000"/>
                </a:solidFill>
              </a:rPr>
              <a:t>Decide the exploration strategy  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DataObjects</a:t>
            </a:r>
            <a:r>
              <a:rPr lang="en-US" dirty="0">
                <a:solidFill>
                  <a:srgbClr val="0000FF"/>
                </a:solidFill>
              </a:rPr>
              <a:t>&gt;	</a:t>
            </a:r>
            <a:r>
              <a:rPr lang="en-US" dirty="0"/>
              <a:t>Moving and keeping data around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&lt;Models&gt;		</a:t>
            </a:r>
            <a:r>
              <a:rPr lang="en-US" dirty="0"/>
              <a:t>Interact with codes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&lt;Files&gt;		</a:t>
            </a:r>
            <a:r>
              <a:rPr lang="en-US" dirty="0"/>
              <a:t>I/O with the hard drive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OutStreams</a:t>
            </a:r>
            <a:r>
              <a:rPr lang="en-US" dirty="0">
                <a:solidFill>
                  <a:srgbClr val="0000FF"/>
                </a:solidFill>
              </a:rPr>
              <a:t>&gt;	</a:t>
            </a:r>
            <a:r>
              <a:rPr lang="en-US" dirty="0">
                <a:solidFill>
                  <a:srgbClr val="000000"/>
                </a:solidFill>
              </a:rPr>
              <a:t>Viewing Results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21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1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Sample and Plot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98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21C5-CA20-4240-895A-35996F4A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Your First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15C5-C4F9-0945-AC6A-B27CB8D74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Optional: Instead of “vim”, use whatever program you like to edit XMLs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dirty="0" err="1"/>
              <a:t>visualstudio</a:t>
            </a:r>
            <a:endParaRPr lang="en-US" dirty="0"/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en-US" dirty="0"/>
              <a:t>sublime</a:t>
            </a:r>
          </a:p>
          <a:p>
            <a:pPr lvl="1"/>
            <a:r>
              <a:rPr lang="en-US" dirty="0"/>
              <a:t>emacs</a:t>
            </a:r>
          </a:p>
          <a:p>
            <a:pPr lvl="1"/>
            <a:r>
              <a:rPr lang="en-US" dirty="0"/>
              <a:t>vim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(move to console: input, run, output, csv, xml)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C7094-5AD7-B44F-83F3-750F27565858}"/>
              </a:ext>
            </a:extLst>
          </p:cNvPr>
          <p:cNvSpPr txBox="1"/>
          <p:nvPr/>
        </p:nvSpPr>
        <p:spPr>
          <a:xfrm>
            <a:off x="455613" y="1974060"/>
            <a:ext cx="849442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1_sample_and_plot.xml</a:t>
            </a:r>
          </a:p>
        </p:txBody>
      </p:sp>
    </p:spTree>
    <p:extLst>
      <p:ext uri="{BB962C8B-B14F-4D97-AF65-F5344CB8AC3E}">
        <p14:creationId xmlns:p14="http://schemas.microsoft.com/office/powerpoint/2010/main" val="28450406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11640</TotalTime>
  <Words>1102</Words>
  <Application>Microsoft Macintosh PowerPoint</Application>
  <PresentationFormat>On-screen Show (4:3)</PresentationFormat>
  <Paragraphs>257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Lucida Console</vt:lpstr>
      <vt:lpstr>Times New Roman</vt:lpstr>
      <vt:lpstr>Wingdings</vt:lpstr>
      <vt:lpstr>Default Design</vt:lpstr>
      <vt:lpstr>Forward Sampling</vt:lpstr>
      <vt:lpstr>Objectives</vt:lpstr>
      <vt:lpstr>Getting on the same page</vt:lpstr>
      <vt:lpstr>Example Code</vt:lpstr>
      <vt:lpstr>Try Out the Code</vt:lpstr>
      <vt:lpstr>What we want RAVEN to do</vt:lpstr>
      <vt:lpstr>How to Think About the Task</vt:lpstr>
      <vt:lpstr>Exercise 1</vt:lpstr>
      <vt:lpstr>1) Your First RAVEN Input</vt:lpstr>
      <vt:lpstr>1) Now try running it</vt:lpstr>
      <vt:lpstr>1) Discussion</vt:lpstr>
      <vt:lpstr>Exercise 2</vt:lpstr>
      <vt:lpstr>2) Now how to change some things</vt:lpstr>
      <vt:lpstr>2) What if …</vt:lpstr>
      <vt:lpstr>Exercise 3</vt:lpstr>
      <vt:lpstr>3) Changing the Variables</vt:lpstr>
      <vt:lpstr>Exercise 4</vt:lpstr>
      <vt:lpstr>4) Changing Samplers</vt:lpstr>
      <vt:lpstr>Exercise 5</vt:lpstr>
      <vt:lpstr>Statistical Analysis</vt:lpstr>
      <vt:lpstr>Basic Statistics in RAVEN</vt:lpstr>
      <vt:lpstr>5) Exercise Steps</vt:lpstr>
      <vt:lpstr>A Brief Pause…</vt:lpstr>
    </vt:vector>
  </TitlesOfParts>
  <Company>Idaho National Laboratory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Paul W. Talbot</cp:lastModifiedBy>
  <cp:revision>301</cp:revision>
  <cp:lastPrinted>2001-05-07T20:21:30Z</cp:lastPrinted>
  <dcterms:created xsi:type="dcterms:W3CDTF">1999-10-26T20:37:18Z</dcterms:created>
  <dcterms:modified xsi:type="dcterms:W3CDTF">2018-07-30T20:24:00Z</dcterms:modified>
</cp:coreProperties>
</file>