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2" r:id="rId2"/>
    <p:sldId id="273" r:id="rId3"/>
    <p:sldId id="354" r:id="rId4"/>
    <p:sldId id="355" r:id="rId5"/>
    <p:sldId id="356" r:id="rId6"/>
    <p:sldId id="353" r:id="rId7"/>
    <p:sldId id="357" r:id="rId8"/>
    <p:sldId id="335" r:id="rId9"/>
    <p:sldId id="334" r:id="rId10"/>
    <p:sldId id="336" r:id="rId11"/>
    <p:sldId id="337" r:id="rId12"/>
    <p:sldId id="278" r:id="rId13"/>
    <p:sldId id="344" r:id="rId14"/>
    <p:sldId id="338" r:id="rId15"/>
    <p:sldId id="339" r:id="rId16"/>
    <p:sldId id="345" r:id="rId17"/>
    <p:sldId id="341" r:id="rId18"/>
    <p:sldId id="342" r:id="rId19"/>
    <p:sldId id="346" r:id="rId20"/>
    <p:sldId id="343" r:id="rId21"/>
    <p:sldId id="347" r:id="rId22"/>
    <p:sldId id="349" r:id="rId23"/>
    <p:sldId id="348" r:id="rId24"/>
    <p:sldId id="350" r:id="rId25"/>
    <p:sldId id="351" r:id="rId26"/>
    <p:sldId id="352" r:id="rId27"/>
    <p:sldId id="340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7"/>
    <p:restoredTop sz="92907" autoAdjust="0"/>
  </p:normalViewPr>
  <p:slideViewPr>
    <p:cSldViewPr snapToGrid="0" snapToObjects="1">
      <p:cViewPr varScale="1">
        <p:scale>
          <a:sx n="141" d="100"/>
          <a:sy n="141" d="100"/>
        </p:scale>
        <p:origin x="200" y="2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holab/raven/wik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Time-Dependent Statistics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7E2B-9BCF-124F-85FF-271A61B9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9AE3-BE53-4349-B5FE-F3A69DC7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created in “</a:t>
            </a:r>
            <a:r>
              <a:rPr lang="en-US" dirty="0" err="1"/>
              <a:t>out.csv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Change around input parameters in “</a:t>
            </a:r>
            <a:r>
              <a:rPr lang="en-US" dirty="0" err="1"/>
              <a:t>input.i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Now how to do this automatically with RAVEN?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8B28-D3CF-9041-AE65-A1FA5353470D}"/>
              </a:ext>
            </a:extLst>
          </p:cNvPr>
          <p:cNvSpPr txBox="1"/>
          <p:nvPr/>
        </p:nvSpPr>
        <p:spPr>
          <a:xfrm>
            <a:off x="455613" y="2013238"/>
            <a:ext cx="8494423" cy="1477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projectile_model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python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projectile.py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input.i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–o out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B48-E521-DB44-B57D-987CB10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RAVEN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C394-70A1-4342-8037-3885A136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my projectile code 1000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perturb launch angle and velocity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how “range” and “time of flight” change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How do we tell RAVEN to do this?</a:t>
            </a:r>
          </a:p>
        </p:txBody>
      </p:sp>
    </p:spTree>
    <p:extLst>
      <p:ext uri="{BB962C8B-B14F-4D97-AF65-F5344CB8AC3E}">
        <p14:creationId xmlns:p14="http://schemas.microsoft.com/office/powerpoint/2010/main" val="266881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How to Think About the Task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RAVEN perspective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RunInfo</a:t>
            </a:r>
            <a:r>
              <a:rPr lang="en-US" dirty="0">
                <a:solidFill>
                  <a:srgbClr val="0000FF"/>
                </a:solidFill>
              </a:rPr>
              <a:t>&gt;	</a:t>
            </a:r>
            <a:r>
              <a:rPr lang="en-US" dirty="0"/>
              <a:t>Set up the environment, sequence           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&lt;Steps&gt; 		</a:t>
            </a:r>
            <a:r>
              <a:rPr lang="en-US" dirty="0">
                <a:solidFill>
                  <a:srgbClr val="000000"/>
                </a:solidFill>
              </a:rPr>
              <a:t>Combine the </a:t>
            </a:r>
            <a:r>
              <a:rPr lang="en-US" dirty="0">
                <a:solidFill>
                  <a:schemeClr val="accent2"/>
                </a:solidFill>
              </a:rPr>
              <a:t>Entities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&lt;Distributions&gt;	</a:t>
            </a:r>
            <a:r>
              <a:rPr lang="en-US" dirty="0">
                <a:solidFill>
                  <a:srgbClr val="000000"/>
                </a:solidFill>
              </a:rPr>
              <a:t>Describe the input space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&lt;Samplers&gt;	</a:t>
            </a:r>
            <a:r>
              <a:rPr lang="en-US" dirty="0">
                <a:solidFill>
                  <a:srgbClr val="000000"/>
                </a:solidFill>
              </a:rPr>
              <a:t>Decide the exploration strategy 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DataObjects</a:t>
            </a:r>
            <a:r>
              <a:rPr lang="en-US" dirty="0">
                <a:solidFill>
                  <a:srgbClr val="0000FF"/>
                </a:solidFill>
              </a:rPr>
              <a:t>&gt;	</a:t>
            </a:r>
            <a:r>
              <a:rPr lang="en-US" dirty="0"/>
              <a:t>Moving and keeping data around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&lt;Models&gt;		</a:t>
            </a:r>
            <a:r>
              <a:rPr lang="en-US" dirty="0"/>
              <a:t>Interact with codes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&lt;Files&gt;		</a:t>
            </a:r>
            <a:r>
              <a:rPr lang="en-US" dirty="0"/>
              <a:t>I/O with the hard drive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OutStreams</a:t>
            </a:r>
            <a:r>
              <a:rPr lang="en-US" dirty="0">
                <a:solidFill>
                  <a:srgbClr val="0000FF"/>
                </a:solidFill>
              </a:rPr>
              <a:t>&gt;	</a:t>
            </a:r>
            <a:r>
              <a:rPr lang="en-US" dirty="0">
                <a:solidFill>
                  <a:srgbClr val="000000"/>
                </a:solidFill>
              </a:rPr>
              <a:t>Viewing Results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1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Sample and Plot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8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Your First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Optional: Instead of “vim”, use whatever program you like to edit XMLs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 err="1"/>
              <a:t>visualstudio</a:t>
            </a:r>
            <a:endParaRPr lang="en-US" dirty="0"/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emacs</a:t>
            </a:r>
          </a:p>
          <a:p>
            <a:pPr lvl="1"/>
            <a:r>
              <a:rPr lang="en-US" dirty="0"/>
              <a:t>vim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455613" y="1974060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1_sample_and_plot.xml</a:t>
            </a: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RAVEN: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see a 4D plot</a:t>
            </a:r>
          </a:p>
          <a:p>
            <a:pPr lvl="1"/>
            <a:r>
              <a:rPr lang="en-US" dirty="0"/>
              <a:t>launch angle </a:t>
            </a:r>
          </a:p>
          <a:p>
            <a:pPr lvl="1"/>
            <a:r>
              <a:rPr lang="en-US" dirty="0"/>
              <a:t>launch velocity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time of flight (point color)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455613" y="191020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2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Distributions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85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DCC-51DF-1041-8E8C-26B953B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Now how to change some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E75-92CA-3C45-9C21-999D6D88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Open up the RAVEN user manual</a:t>
            </a:r>
          </a:p>
          <a:p>
            <a:pPr lvl="1"/>
            <a:r>
              <a:rPr lang="en-US" dirty="0"/>
              <a:t>Choose one:</a:t>
            </a:r>
          </a:p>
          <a:p>
            <a:pPr lvl="2"/>
            <a:r>
              <a:rPr lang="en-US" dirty="0"/>
              <a:t>Compile manually (requires </a:t>
            </a:r>
            <a:r>
              <a:rPr lang="en-US" dirty="0" err="1"/>
              <a:t>TeX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Download from RAVEN wiki</a:t>
            </a:r>
          </a:p>
          <a:p>
            <a:pPr lvl="3"/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https://github.com/idaholab/raven/wiki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r>
              <a:rPr lang="en-US" dirty="0"/>
              <a:t>under Documents, Raven user manual</a:t>
            </a:r>
          </a:p>
          <a:p>
            <a:endParaRPr lang="en-US" dirty="0"/>
          </a:p>
          <a:p>
            <a:r>
              <a:rPr lang="en-US" dirty="0"/>
              <a:t>Navigate PDF using index to help with Exercise 2</a:t>
            </a:r>
          </a:p>
          <a:p>
            <a:endParaRPr lang="en-US" dirty="0"/>
          </a:p>
          <a:p>
            <a:r>
              <a:rPr lang="en-US" dirty="0"/>
              <a:t>New input file: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78FA9-D427-9E4D-AABA-A74CA60C46D5}"/>
              </a:ext>
            </a:extLst>
          </p:cNvPr>
          <p:cNvSpPr txBox="1"/>
          <p:nvPr/>
        </p:nvSpPr>
        <p:spPr>
          <a:xfrm>
            <a:off x="2034883" y="2521413"/>
            <a:ext cx="566507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./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make_docs.sh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--verbose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B806D-BF36-0344-BF39-97B92145D2EE}"/>
              </a:ext>
            </a:extLst>
          </p:cNvPr>
          <p:cNvSpPr txBox="1"/>
          <p:nvPr/>
        </p:nvSpPr>
        <p:spPr>
          <a:xfrm>
            <a:off x="391219" y="5706845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</p:spTree>
    <p:extLst>
      <p:ext uri="{BB962C8B-B14F-4D97-AF65-F5344CB8AC3E}">
        <p14:creationId xmlns:p14="http://schemas.microsoft.com/office/powerpoint/2010/main" val="630147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07285-4CC4-9240-B4CD-663711EA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26" y="3047195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D2022-D284-3141-BC57-0656F9DB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65" y="3047195"/>
            <a:ext cx="2168046" cy="1627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793AB-4AE8-804D-9FD2-1F3D52CE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What if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8EF-A587-404E-94DC-95AF9EC4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898779"/>
          </a:xfrm>
        </p:spPr>
        <p:txBody>
          <a:bodyPr/>
          <a:lstStyle/>
          <a:p>
            <a:r>
              <a:rPr lang="en-US" dirty="0"/>
              <a:t>Say we want the velocity to be normally-distributed instead of uniform</a:t>
            </a:r>
          </a:p>
          <a:p>
            <a:r>
              <a:rPr lang="en-US" dirty="0"/>
              <a:t>Entities to change in input file:</a:t>
            </a:r>
          </a:p>
          <a:p>
            <a:pPr lvl="1"/>
            <a:r>
              <a:rPr lang="en-US" dirty="0"/>
              <a:t>Distributions</a:t>
            </a:r>
          </a:p>
          <a:p>
            <a:pPr lvl="2"/>
            <a:r>
              <a:rPr lang="en-US" dirty="0"/>
              <a:t>Change </a:t>
            </a:r>
            <a:r>
              <a:rPr lang="en-US" dirty="0" err="1">
                <a:solidFill>
                  <a:schemeClr val="accent2"/>
                </a:solidFill>
              </a:rPr>
              <a:t>vel_dist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from Uniform to Normal</a:t>
            </a:r>
          </a:p>
          <a:p>
            <a:pPr lvl="2"/>
            <a:r>
              <a:rPr lang="en-US" dirty="0"/>
              <a:t>I already commented out the Uniform code for you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RAVEN User Manual</a:t>
            </a:r>
          </a:p>
          <a:p>
            <a:pPr lvl="1"/>
            <a:r>
              <a:rPr lang="en-US" dirty="0"/>
              <a:t>See section 11.1.1.8</a:t>
            </a:r>
          </a:p>
          <a:p>
            <a:pPr lvl="1"/>
            <a:r>
              <a:rPr lang="en-US" dirty="0"/>
              <a:t>Use centerline of 30 and standard deviation of 5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What changed between the two plots?</a:t>
            </a:r>
          </a:p>
        </p:txBody>
      </p:sp>
    </p:spTree>
    <p:extLst>
      <p:ext uri="{BB962C8B-B14F-4D97-AF65-F5344CB8AC3E}">
        <p14:creationId xmlns:p14="http://schemas.microsoft.com/office/powerpoint/2010/main" val="15429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3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Variables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9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 </a:t>
            </a:r>
            <a:r>
              <a:rPr lang="en-US" dirty="0" err="1"/>
              <a:t>HistorySets</a:t>
            </a:r>
            <a:r>
              <a:rPr lang="en-US" dirty="0"/>
              <a:t> in RAVEN</a:t>
            </a:r>
          </a:p>
          <a:p>
            <a:endParaRPr lang="en-US" dirty="0"/>
          </a:p>
          <a:p>
            <a:r>
              <a:rPr lang="en-US" dirty="0"/>
              <a:t>Extend statistical analysis to a time-dependent case</a:t>
            </a:r>
          </a:p>
          <a:p>
            <a:endParaRPr lang="en-US" dirty="0"/>
          </a:p>
          <a:p>
            <a:r>
              <a:rPr lang="en-US" dirty="0"/>
              <a:t>Plot time-evolving statistics</a:t>
            </a:r>
          </a:p>
          <a:p>
            <a:endParaRPr lang="en-US" dirty="0"/>
          </a:p>
          <a:p>
            <a:r>
              <a:rPr lang="en-US" dirty="0"/>
              <a:t>Write a RAVEN input to accomplish a particular task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Changing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don’t care about launch velocity, and instead want to consider initial height?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Entities to adjust:</a:t>
            </a:r>
          </a:p>
          <a:p>
            <a:pPr lvl="1"/>
            <a:r>
              <a:rPr lang="en-US" dirty="0"/>
              <a:t>Change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in: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Samplers</a:t>
            </a:r>
          </a:p>
          <a:p>
            <a:pPr lvl="3"/>
            <a:r>
              <a:rPr lang="en-US" dirty="0"/>
              <a:t>Also change constant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with value of 30</a:t>
            </a:r>
          </a:p>
          <a:p>
            <a:pPr lvl="2"/>
            <a:r>
              <a:rPr lang="en-US" dirty="0"/>
              <a:t>Distributions</a:t>
            </a:r>
          </a:p>
          <a:p>
            <a:pPr lvl="3"/>
            <a:r>
              <a:rPr lang="en-US" dirty="0"/>
              <a:t>Also change the distribution </a:t>
            </a:r>
            <a:r>
              <a:rPr lang="en-US" dirty="0">
                <a:solidFill>
                  <a:schemeClr val="accent2"/>
                </a:solidFill>
              </a:rPr>
              <a:t>y0_dist </a:t>
            </a:r>
            <a:r>
              <a:rPr lang="en-US" dirty="0"/>
              <a:t>to Uniform, 0 to 1</a:t>
            </a:r>
          </a:p>
          <a:p>
            <a:pPr lvl="2"/>
            <a:r>
              <a:rPr lang="en-US" dirty="0" err="1"/>
              <a:t>DataObjects</a:t>
            </a:r>
            <a:endParaRPr lang="en-US" dirty="0"/>
          </a:p>
          <a:p>
            <a:pPr lvl="2"/>
            <a:r>
              <a:rPr lang="en-US" dirty="0" err="1"/>
              <a:t>OutStreams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Plot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Plot should have y0 instead of v0.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B0527-321B-4B44-B8A2-EE47C0031780}"/>
              </a:ext>
            </a:extLst>
          </p:cNvPr>
          <p:cNvSpPr txBox="1"/>
          <p:nvPr/>
        </p:nvSpPr>
        <p:spPr>
          <a:xfrm>
            <a:off x="455613" y="214202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cp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2_normal_distribution.xml 3_initial_height.xml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37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4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Samplers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8704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Changing Samplers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we’ve use the Monte Carlo sampler</a:t>
            </a:r>
          </a:p>
          <a:p>
            <a:pPr lvl="1"/>
            <a:r>
              <a:rPr lang="en-US" dirty="0"/>
              <a:t>Samples randomly each time from variable distributions</a:t>
            </a:r>
          </a:p>
          <a:p>
            <a:r>
              <a:rPr lang="en-US" dirty="0"/>
              <a:t>Many other sampling strategies exist.  For example:</a:t>
            </a:r>
          </a:p>
          <a:p>
            <a:pPr lvl="1"/>
            <a:r>
              <a:rPr lang="en-US" dirty="0"/>
              <a:t>Grid</a:t>
            </a:r>
          </a:p>
          <a:p>
            <a:pPr lvl="2"/>
            <a:r>
              <a:rPr lang="en-US" dirty="0"/>
              <a:t>Takes uniformly-spaced samples across variable’s domain</a:t>
            </a:r>
          </a:p>
          <a:p>
            <a:pPr lvl="2"/>
            <a:r>
              <a:rPr lang="en-US" dirty="0"/>
              <a:t>Samples uniform in:</a:t>
            </a:r>
          </a:p>
          <a:p>
            <a:pPr lvl="3"/>
            <a:r>
              <a:rPr lang="en-US" dirty="0"/>
              <a:t>Value space</a:t>
            </a:r>
          </a:p>
          <a:p>
            <a:pPr lvl="3"/>
            <a:r>
              <a:rPr lang="en-US" dirty="0"/>
              <a:t>Probability space</a:t>
            </a:r>
          </a:p>
          <a:p>
            <a:r>
              <a:rPr lang="en-US" dirty="0"/>
              <a:t>Copy exercise 3, add a Grid sampler</a:t>
            </a:r>
          </a:p>
          <a:p>
            <a:r>
              <a:rPr lang="en-US" dirty="0"/>
              <a:t>change Steps to use Grid sampler you make</a:t>
            </a:r>
          </a:p>
          <a:p>
            <a:pPr lvl="1"/>
            <a:r>
              <a:rPr lang="en-US" dirty="0"/>
              <a:t>Don’t remove the Monte Carlo sampler!</a:t>
            </a:r>
          </a:p>
          <a:p>
            <a:pPr lvl="1"/>
            <a:r>
              <a:rPr lang="en-US" dirty="0"/>
              <a:t>See user manual section 12.1.2</a:t>
            </a:r>
          </a:p>
          <a:p>
            <a:pPr lvl="1"/>
            <a:r>
              <a:rPr lang="en-US" dirty="0"/>
              <a:t>Don’t forget the </a:t>
            </a:r>
            <a:r>
              <a:rPr lang="en-US" dirty="0">
                <a:solidFill>
                  <a:schemeClr val="accent2"/>
                </a:solidFill>
              </a:rPr>
              <a:t>&lt;grid&gt; </a:t>
            </a:r>
            <a:r>
              <a:rPr lang="en-US" dirty="0"/>
              <a:t>nodes, also remove </a:t>
            </a:r>
            <a:r>
              <a:rPr lang="en-US" dirty="0" err="1"/>
              <a:t>samplerInit</a:t>
            </a:r>
            <a:r>
              <a:rPr lang="en-US" dirty="0"/>
              <a:t> node </a:t>
            </a:r>
          </a:p>
          <a:p>
            <a:pPr lvl="1"/>
            <a:r>
              <a:rPr lang="en-US" dirty="0"/>
              <a:t>Choose how you want to space samples (try a couple options!)</a:t>
            </a:r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How are the samples dispersed differently?</a:t>
            </a:r>
          </a:p>
        </p:txBody>
      </p:sp>
    </p:spTree>
    <p:extLst>
      <p:ext uri="{BB962C8B-B14F-4D97-AF65-F5344CB8AC3E}">
        <p14:creationId xmlns:p14="http://schemas.microsoft.com/office/powerpoint/2010/main" val="1880553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5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Computing Simple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6786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845-F67D-AF4F-8F84-73CBC58A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41AB-B886-B943-839A-96F6DFDE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plots is great</a:t>
            </a:r>
          </a:p>
          <a:p>
            <a:r>
              <a:rPr lang="en-US" dirty="0"/>
              <a:t>Let’s quantify data instead</a:t>
            </a:r>
          </a:p>
          <a:p>
            <a:endParaRPr lang="en-US" dirty="0"/>
          </a:p>
          <a:p>
            <a:r>
              <a:rPr lang="en-US" dirty="0"/>
              <a:t>New model: </a:t>
            </a:r>
            <a:r>
              <a:rPr lang="en-US" dirty="0" err="1"/>
              <a:t>BasicStatistics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Calculates statistics</a:t>
            </a:r>
          </a:p>
          <a:p>
            <a:pPr lvl="2"/>
            <a:r>
              <a:rPr lang="en-US" dirty="0"/>
              <a:t>Mean, standard deviation, variance, skewness, kurtosis</a:t>
            </a:r>
          </a:p>
          <a:p>
            <a:pPr lvl="2"/>
            <a:r>
              <a:rPr lang="en-US" dirty="0"/>
              <a:t>Percentiles, minimum, maximum</a:t>
            </a:r>
          </a:p>
          <a:p>
            <a:pPr lvl="1"/>
            <a:r>
              <a:rPr lang="en-US" dirty="0"/>
              <a:t>Calculation sensitivities and relationships</a:t>
            </a:r>
          </a:p>
          <a:p>
            <a:pPr lvl="2"/>
            <a:r>
              <a:rPr lang="en-US" dirty="0"/>
              <a:t>Sensitivity</a:t>
            </a:r>
          </a:p>
          <a:p>
            <a:pPr lvl="2"/>
            <a:r>
              <a:rPr lang="en-US" dirty="0"/>
              <a:t>Covariance</a:t>
            </a:r>
          </a:p>
          <a:p>
            <a:pPr lvl="2"/>
            <a:r>
              <a:rPr lang="en-US" dirty="0"/>
              <a:t>Pearson 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4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82A-22A1-2342-AF75-D43BF35B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 in RAVEN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943-0766-7E4E-B1E5-2736FBA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statistics are stored in a </a:t>
            </a:r>
            <a:r>
              <a:rPr lang="en-US" dirty="0" err="1"/>
              <a:t>DataObject</a:t>
            </a:r>
            <a:endParaRPr lang="en-US" dirty="0"/>
          </a:p>
          <a:p>
            <a:r>
              <a:rPr lang="en-US" dirty="0"/>
              <a:t>Names of statistics are:</a:t>
            </a:r>
          </a:p>
          <a:p>
            <a:pPr lvl="1"/>
            <a:r>
              <a:rPr lang="en-US" dirty="0" err="1"/>
              <a:t>metric_variable</a:t>
            </a:r>
            <a:endParaRPr lang="en-US" dirty="0"/>
          </a:p>
          <a:p>
            <a:pPr lvl="2"/>
            <a:r>
              <a:rPr lang="en-US" dirty="0" err="1"/>
              <a:t>variance_r</a:t>
            </a:r>
            <a:endParaRPr lang="en-US" dirty="0"/>
          </a:p>
          <a:p>
            <a:pPr lvl="1"/>
            <a:r>
              <a:rPr lang="en-US" dirty="0" err="1"/>
              <a:t>relation_variable_variable</a:t>
            </a:r>
            <a:endParaRPr lang="en-US" dirty="0"/>
          </a:p>
          <a:p>
            <a:pPr lvl="2"/>
            <a:r>
              <a:rPr lang="en-US" dirty="0"/>
              <a:t>covariance_y0_ang</a:t>
            </a:r>
          </a:p>
          <a:p>
            <a:pPr lvl="1"/>
            <a:r>
              <a:rPr lang="en-US" dirty="0"/>
              <a:t>prefixes can be manually set</a:t>
            </a:r>
          </a:p>
          <a:p>
            <a:pPr lvl="2"/>
            <a:r>
              <a:rPr lang="en-US" dirty="0" err="1"/>
              <a:t>expectedValue_t</a:t>
            </a:r>
            <a:endParaRPr lang="en-US" dirty="0"/>
          </a:p>
          <a:p>
            <a:pPr lvl="2"/>
            <a:r>
              <a:rPr lang="en-US" dirty="0" err="1"/>
              <a:t>mean_t</a:t>
            </a:r>
            <a:endParaRPr lang="en-US" dirty="0"/>
          </a:p>
          <a:p>
            <a:pPr lvl="2"/>
            <a:r>
              <a:rPr lang="en-US" dirty="0" err="1"/>
              <a:t>expv_t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Relationships can be between any two variables</a:t>
            </a:r>
          </a:p>
          <a:p>
            <a:pPr lvl="1"/>
            <a:r>
              <a:rPr lang="en-US" dirty="0"/>
              <a:t>Inputs-Outputs</a:t>
            </a:r>
          </a:p>
          <a:p>
            <a:pPr lvl="1"/>
            <a:r>
              <a:rPr lang="en-US" dirty="0"/>
              <a:t>Inputs-Inputs</a:t>
            </a:r>
          </a:p>
          <a:p>
            <a:pPr lvl="1"/>
            <a:r>
              <a:rPr lang="en-US" dirty="0"/>
              <a:t>Outputs-Outputs</a:t>
            </a:r>
          </a:p>
        </p:txBody>
      </p:sp>
    </p:spTree>
    <p:extLst>
      <p:ext uri="{BB962C8B-B14F-4D97-AF65-F5344CB8AC3E}">
        <p14:creationId xmlns:p14="http://schemas.microsoft.com/office/powerpoint/2010/main" val="2152263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087-C4EA-4C4F-899C-CEF41C88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Exercise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1D0-8A85-F64F-ADFA-1641EC64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BasicStatistics</a:t>
            </a:r>
            <a:r>
              <a:rPr lang="en-US" dirty="0"/>
              <a:t> Postprocessor to Models block</a:t>
            </a:r>
          </a:p>
          <a:p>
            <a:pPr lvl="1"/>
            <a:r>
              <a:rPr lang="en-US" dirty="0"/>
              <a:t>See 17.5.1 in user manual for syntax</a:t>
            </a:r>
          </a:p>
          <a:p>
            <a:pPr lvl="1"/>
            <a:r>
              <a:rPr lang="en-US" dirty="0"/>
              <a:t>Get mean, variance for 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time of flight</a:t>
            </a:r>
          </a:p>
          <a:p>
            <a:pPr lvl="1"/>
            <a:r>
              <a:rPr lang="en-US" dirty="0"/>
              <a:t>Get sensitivity of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en-US" dirty="0"/>
              <a:t>with respect to </a:t>
            </a:r>
            <a:r>
              <a:rPr lang="en-US" dirty="0">
                <a:solidFill>
                  <a:schemeClr val="accent2"/>
                </a:solidFill>
              </a:rPr>
              <a:t>launch height, angle</a:t>
            </a:r>
          </a:p>
          <a:p>
            <a:r>
              <a:rPr lang="en-US" dirty="0"/>
              <a:t>Add a </a:t>
            </a:r>
            <a:r>
              <a:rPr lang="en-US" dirty="0" err="1"/>
              <a:t>PostProcessor</a:t>
            </a:r>
            <a:r>
              <a:rPr lang="en-US" dirty="0"/>
              <a:t> step to Steps block (20.5 in user manual)</a:t>
            </a:r>
          </a:p>
          <a:p>
            <a:pPr lvl="1"/>
            <a:r>
              <a:rPr lang="en-US" dirty="0"/>
              <a:t>Input will be the </a:t>
            </a:r>
            <a:r>
              <a:rPr lang="en-US" dirty="0">
                <a:solidFill>
                  <a:schemeClr val="accent2"/>
                </a:solidFill>
              </a:rPr>
              <a:t>results</a:t>
            </a:r>
            <a:r>
              <a:rPr lang="en-US" dirty="0"/>
              <a:t> data object</a:t>
            </a:r>
          </a:p>
          <a:p>
            <a:pPr lvl="1"/>
            <a:r>
              <a:rPr lang="en-US" dirty="0"/>
              <a:t>Model is the </a:t>
            </a:r>
            <a:r>
              <a:rPr lang="en-US" dirty="0" err="1">
                <a:solidFill>
                  <a:schemeClr val="accent2"/>
                </a:solidFill>
              </a:rPr>
              <a:t>BasicStatistics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Output is a new </a:t>
            </a:r>
            <a:r>
              <a:rPr lang="en-US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Don’t forget to add it to </a:t>
            </a:r>
            <a:r>
              <a:rPr lang="en-US" dirty="0">
                <a:solidFill>
                  <a:schemeClr val="accent2"/>
                </a:solidFill>
              </a:rPr>
              <a:t>Sequence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2"/>
                </a:solidFill>
              </a:rPr>
              <a:t>RunInfo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Add a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Inputs can be </a:t>
            </a:r>
            <a:r>
              <a:rPr lang="en-US" dirty="0">
                <a:solidFill>
                  <a:schemeClr val="accent2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variance</a:t>
            </a:r>
            <a:r>
              <a:rPr lang="en-US" dirty="0"/>
              <a:t> for range, time of flight</a:t>
            </a:r>
          </a:p>
          <a:p>
            <a:pPr lvl="1"/>
            <a:r>
              <a:rPr lang="en-US" dirty="0"/>
              <a:t>Outputs can be </a:t>
            </a:r>
            <a:r>
              <a:rPr lang="en-US" dirty="0">
                <a:solidFill>
                  <a:schemeClr val="accent2"/>
                </a:solidFill>
              </a:rPr>
              <a:t>sensitivities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sens_r_y0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sens_r_ang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Add a new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</a:t>
            </a:r>
          </a:p>
          <a:p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to </a:t>
            </a:r>
            <a:r>
              <a:rPr lang="en-US" dirty="0" err="1"/>
              <a:t>IOStep</a:t>
            </a:r>
            <a:r>
              <a:rPr lang="en-US" dirty="0"/>
              <a:t> “</a:t>
            </a:r>
            <a:r>
              <a:rPr lang="en-US" dirty="0">
                <a:solidFill>
                  <a:schemeClr val="accent2"/>
                </a:solidFill>
              </a:rPr>
              <a:t>plot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Add new </a:t>
            </a:r>
            <a:r>
              <a:rPr lang="en-US" dirty="0" err="1"/>
              <a:t>DataObject</a:t>
            </a:r>
            <a:r>
              <a:rPr lang="en-US" dirty="0"/>
              <a:t> as Input</a:t>
            </a:r>
          </a:p>
          <a:p>
            <a:pPr lvl="1"/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as Output</a:t>
            </a:r>
          </a:p>
        </p:txBody>
      </p:sp>
    </p:spTree>
    <p:extLst>
      <p:ext uri="{BB962C8B-B14F-4D97-AF65-F5344CB8AC3E}">
        <p14:creationId xmlns:p14="http://schemas.microsoft.com/office/powerpoint/2010/main" val="2915769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C4F-EFAB-A246-9BE6-08254558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Pause…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637-709F-694D-93E1-6271D145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How’s it going?</a:t>
            </a:r>
          </a:p>
          <a:p>
            <a:pPr lvl="1"/>
            <a:r>
              <a:rPr lang="en-US" dirty="0"/>
              <a:t>Questions about cases run?</a:t>
            </a:r>
          </a:p>
          <a:p>
            <a:pPr lvl="1"/>
            <a:r>
              <a:rPr lang="en-US" dirty="0"/>
              <a:t>Concerns?</a:t>
            </a:r>
          </a:p>
          <a:p>
            <a:pPr lvl="1"/>
            <a:r>
              <a:rPr lang="en-US" dirty="0"/>
              <a:t>High-level questions?</a:t>
            </a:r>
          </a:p>
          <a:p>
            <a:pPr lvl="1"/>
            <a:r>
              <a:rPr lang="en-US"/>
              <a:t>Curious results?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time-dependent statistics</a:t>
            </a:r>
          </a:p>
          <a:p>
            <a:pPr lvl="1"/>
            <a:r>
              <a:rPr lang="en-US" dirty="0"/>
              <a:t>task-oriented input design</a:t>
            </a:r>
          </a:p>
          <a:p>
            <a:pPr lvl="1"/>
            <a:r>
              <a:rPr lang="en-US" dirty="0"/>
              <a:t>sandbox 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70B3-EDF4-4E46-B234-0D62C88D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RAVEN: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EA27-3379-7F45-8EA3-AEFF1D1A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The vehicle for data in RAVEN calculation flows</a:t>
            </a:r>
          </a:p>
          <a:p>
            <a:pPr lvl="1"/>
            <a:r>
              <a:rPr lang="en-US" dirty="0"/>
              <a:t>Store each “realization” in a “row”</a:t>
            </a:r>
          </a:p>
          <a:p>
            <a:pPr lvl="1"/>
            <a:r>
              <a:rPr lang="en-US" dirty="0"/>
              <a:t>In general, consider like a CSV</a:t>
            </a:r>
          </a:p>
          <a:p>
            <a:pPr lvl="1"/>
            <a:r>
              <a:rPr lang="en-US" dirty="0"/>
              <a:t>Two main subtypes</a:t>
            </a:r>
          </a:p>
          <a:p>
            <a:pPr lvl="1"/>
            <a:endParaRPr lang="en-US" dirty="0"/>
          </a:p>
          <a:p>
            <a:r>
              <a:rPr lang="en-US" dirty="0" err="1"/>
              <a:t>PointSet</a:t>
            </a:r>
            <a:endParaRPr lang="en-US" dirty="0"/>
          </a:p>
          <a:p>
            <a:pPr lvl="1"/>
            <a:r>
              <a:rPr lang="en-US" dirty="0"/>
              <a:t>Each entry is a single-valued entry (float, string,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a vector is provided, </a:t>
            </a:r>
            <a:r>
              <a:rPr lang="en-US" b="1" i="1" dirty="0">
                <a:solidFill>
                  <a:schemeClr val="accent2"/>
                </a:solidFill>
              </a:rPr>
              <a:t>keeps only the last entry</a:t>
            </a:r>
          </a:p>
          <a:p>
            <a:pPr lvl="1"/>
            <a:endParaRPr lang="en-US" dirty="0"/>
          </a:p>
          <a:p>
            <a:r>
              <a:rPr lang="en-US" dirty="0" err="1"/>
              <a:t>HistorySet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b="1" i="1" dirty="0">
                <a:solidFill>
                  <a:schemeClr val="accent2"/>
                </a:solidFill>
              </a:rPr>
              <a:t>input</a:t>
            </a:r>
            <a:r>
              <a:rPr lang="en-US" dirty="0"/>
              <a:t> is a </a:t>
            </a:r>
            <a:r>
              <a:rPr lang="en-US" b="1" i="1" dirty="0">
                <a:solidFill>
                  <a:schemeClr val="accent2"/>
                </a:solidFill>
              </a:rPr>
              <a:t>single-valued entry</a:t>
            </a:r>
          </a:p>
          <a:p>
            <a:pPr lvl="1"/>
            <a:r>
              <a:rPr lang="en-US" dirty="0"/>
              <a:t>Outputs all share a single vector index (e.g. “time”)</a:t>
            </a:r>
          </a:p>
          <a:p>
            <a:pPr lvl="1"/>
            <a:r>
              <a:rPr lang="en-US" dirty="0"/>
              <a:t>Index specified through </a:t>
            </a:r>
            <a:r>
              <a:rPr lang="en-US" b="1" dirty="0" err="1">
                <a:solidFill>
                  <a:schemeClr val="accent1"/>
                </a:solidFill>
              </a:rPr>
              <a:t>pivotParameter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2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982F-F7D7-1542-B68E-7A7C865F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8C34-F767-384A-9916-A07B24B2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413046"/>
          </a:xfrm>
        </p:spPr>
        <p:txBody>
          <a:bodyPr/>
          <a:lstStyle/>
          <a:p>
            <a:r>
              <a:rPr lang="en-US" dirty="0"/>
              <a:t>Point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35B45-E296-3B47-BB75-3FD74E635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14341"/>
              </p:ext>
            </p:extLst>
          </p:nvPr>
        </p:nvGraphicFramePr>
        <p:xfrm>
          <a:off x="1523206" y="29337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99500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3029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37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1121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373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634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ProbWt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0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272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71AA1-99F4-3643-B6FA-A654A038EC8E}"/>
              </a:ext>
            </a:extLst>
          </p:cNvPr>
          <p:cNvSpPr txBox="1"/>
          <p:nvPr/>
        </p:nvSpPr>
        <p:spPr>
          <a:xfrm>
            <a:off x="2064190" y="224525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A766-993C-6048-9155-2E55B7A2777D}"/>
              </a:ext>
            </a:extLst>
          </p:cNvPr>
          <p:cNvSpPr txBox="1"/>
          <p:nvPr/>
        </p:nvSpPr>
        <p:spPr>
          <a:xfrm>
            <a:off x="3932042" y="224355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Outputs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AA542-451A-4742-A48A-8101457FEAA1}"/>
              </a:ext>
            </a:extLst>
          </p:cNvPr>
          <p:cNvSpPr txBox="1"/>
          <p:nvPr/>
        </p:nvSpPr>
        <p:spPr>
          <a:xfrm>
            <a:off x="5738388" y="224184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Metadata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596CC-0238-A445-A227-7A0F4515ADBA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2064190" y="2706924"/>
            <a:ext cx="521137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0B74A-CAF7-3A47-B649-90D32E65F6F6}"/>
              </a:ext>
            </a:extLst>
          </p:cNvPr>
          <p:cNvCxnSpPr>
            <a:cxnSpLocks/>
          </p:cNvCxnSpPr>
          <p:nvPr/>
        </p:nvCxnSpPr>
        <p:spPr bwMode="auto">
          <a:xfrm>
            <a:off x="2541244" y="2703512"/>
            <a:ext cx="432342" cy="230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AC3A7-8222-F844-9F38-A8E3B8F3E6D5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4041180" y="2705218"/>
            <a:ext cx="522606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25D13-12B7-044C-96F1-039CC13A49A6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4563786" y="2705218"/>
            <a:ext cx="658201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024B5-0772-1C4D-BE7B-F11A28D9D8EB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6017674" y="2703512"/>
            <a:ext cx="445432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48F0D-078D-5B40-B3AD-BBB3674EF9F4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6463106" y="2703512"/>
            <a:ext cx="586140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977D11-F38E-074E-9123-3E4BD9508BF6}"/>
              </a:ext>
            </a:extLst>
          </p:cNvPr>
          <p:cNvSpPr txBox="1"/>
          <p:nvPr/>
        </p:nvSpPr>
        <p:spPr>
          <a:xfrm>
            <a:off x="165902" y="4878309"/>
            <a:ext cx="1279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Samples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(Runs)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F52D9-9338-E14F-86DD-A53AE8FD7136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3476531"/>
            <a:ext cx="717545" cy="140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24159C-3385-5148-B20C-E7785D6F8677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 bwMode="auto">
          <a:xfrm flipV="1">
            <a:off x="805661" y="3860800"/>
            <a:ext cx="717545" cy="1017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0981F6-D314-2346-905D-C13E240AC528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4208417"/>
            <a:ext cx="717545" cy="6698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3F1678-149A-2844-8050-9362AB6EDEBF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4617267"/>
            <a:ext cx="717545" cy="261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E70504-7470-4E4B-BF3C-301C980FE38A}"/>
              </a:ext>
            </a:extLst>
          </p:cNvPr>
          <p:cNvSpPr txBox="1"/>
          <p:nvPr/>
        </p:nvSpPr>
        <p:spPr>
          <a:xfrm>
            <a:off x="15432" y="2450720"/>
            <a:ext cx="142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Variables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E99E6E-F240-244C-8312-E13078B74ABA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726011" y="2912385"/>
            <a:ext cx="805896" cy="205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17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982F-F7D7-1542-B68E-7A7C865F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8C34-F767-384A-9916-A07B24B2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413046"/>
          </a:xfrm>
        </p:spPr>
        <p:txBody>
          <a:bodyPr/>
          <a:lstStyle/>
          <a:p>
            <a:r>
              <a:rPr lang="en-US" dirty="0"/>
              <a:t>History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35B45-E296-3B47-BB75-3FD74E635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05115"/>
              </p:ext>
            </p:extLst>
          </p:nvPr>
        </p:nvGraphicFramePr>
        <p:xfrm>
          <a:off x="1507774" y="2616829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99500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3029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37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1121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373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634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67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71AA1-99F4-3643-B6FA-A654A038EC8E}"/>
              </a:ext>
            </a:extLst>
          </p:cNvPr>
          <p:cNvSpPr txBox="1"/>
          <p:nvPr/>
        </p:nvSpPr>
        <p:spPr>
          <a:xfrm>
            <a:off x="2048758" y="192838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A766-993C-6048-9155-2E55B7A2777D}"/>
              </a:ext>
            </a:extLst>
          </p:cNvPr>
          <p:cNvSpPr txBox="1"/>
          <p:nvPr/>
        </p:nvSpPr>
        <p:spPr>
          <a:xfrm>
            <a:off x="4867775" y="1928388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596CC-0238-A445-A227-7A0F4515ADBA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2048758" y="2390053"/>
            <a:ext cx="477054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0B74A-CAF7-3A47-B649-90D32E65F6F6}"/>
              </a:ext>
            </a:extLst>
          </p:cNvPr>
          <p:cNvCxnSpPr>
            <a:cxnSpLocks/>
          </p:cNvCxnSpPr>
          <p:nvPr/>
        </p:nvCxnSpPr>
        <p:spPr bwMode="auto">
          <a:xfrm>
            <a:off x="2525812" y="2386641"/>
            <a:ext cx="432342" cy="230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AC3A7-8222-F844-9F38-A8E3B8F3E6D5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4976912" y="2390053"/>
            <a:ext cx="470509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25D13-12B7-044C-96F1-039CC13A49A6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5447421" y="2390053"/>
            <a:ext cx="710299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024B5-0772-1C4D-BE7B-F11A28D9D8EB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 flipH="1">
            <a:off x="3913849" y="2416480"/>
            <a:ext cx="39291" cy="203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48F0D-078D-5B40-B3AD-BBB3674EF9F4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 flipH="1">
            <a:off x="7033814" y="2469268"/>
            <a:ext cx="472840" cy="1441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977D11-F38E-074E-9123-3E4BD9508BF6}"/>
              </a:ext>
            </a:extLst>
          </p:cNvPr>
          <p:cNvSpPr txBox="1"/>
          <p:nvPr/>
        </p:nvSpPr>
        <p:spPr>
          <a:xfrm>
            <a:off x="150470" y="4561438"/>
            <a:ext cx="1226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  <a:p>
            <a:pPr algn="ctr"/>
            <a:r>
              <a:rPr lang="en-US" dirty="0"/>
              <a:t>(Runs)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F52D9-9338-E14F-86DD-A53AE8FD7136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763779" y="3159660"/>
            <a:ext cx="743995" cy="140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24159C-3385-5148-B20C-E7785D6F8677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 bwMode="auto">
          <a:xfrm flipV="1">
            <a:off x="763779" y="3277229"/>
            <a:ext cx="743995" cy="1284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E70504-7470-4E4B-BF3C-301C980FE38A}"/>
              </a:ext>
            </a:extLst>
          </p:cNvPr>
          <p:cNvSpPr txBox="1"/>
          <p:nvPr/>
        </p:nvSpPr>
        <p:spPr>
          <a:xfrm>
            <a:off x="0" y="2133849"/>
            <a:ext cx="132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E99E6E-F240-244C-8312-E13078B74ABA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664381" y="2595514"/>
            <a:ext cx="852094" cy="205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35579-BE42-BF4C-8726-2E686CC71D9C}"/>
              </a:ext>
            </a:extLst>
          </p:cNvPr>
          <p:cNvSpPr txBox="1"/>
          <p:nvPr/>
        </p:nvSpPr>
        <p:spPr>
          <a:xfrm>
            <a:off x="3519367" y="1954815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Pivot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BCA90-2F78-4E4E-A0A5-613EFAF3A79F}"/>
              </a:ext>
            </a:extLst>
          </p:cNvPr>
          <p:cNvSpPr txBox="1"/>
          <p:nvPr/>
        </p:nvSpPr>
        <p:spPr>
          <a:xfrm>
            <a:off x="6842850" y="2007603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66B67E-569E-9B41-8007-FFF09D200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45841"/>
              </p:ext>
            </p:extLst>
          </p:nvPr>
        </p:nvGraphicFramePr>
        <p:xfrm>
          <a:off x="4025747" y="3851520"/>
          <a:ext cx="3274338" cy="300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446">
                  <a:extLst>
                    <a:ext uri="{9D8B030D-6E8A-4147-A177-3AD203B41FA5}">
                      <a16:colId xmlns:a16="http://schemas.microsoft.com/office/drawing/2014/main" val="629775140"/>
                    </a:ext>
                  </a:extLst>
                </a:gridCol>
                <a:gridCol w="1091446">
                  <a:extLst>
                    <a:ext uri="{9D8B030D-6E8A-4147-A177-3AD203B41FA5}">
                      <a16:colId xmlns:a16="http://schemas.microsoft.com/office/drawing/2014/main" val="1785492380"/>
                    </a:ext>
                  </a:extLst>
                </a:gridCol>
                <a:gridCol w="1091446">
                  <a:extLst>
                    <a:ext uri="{9D8B030D-6E8A-4147-A177-3AD203B41FA5}">
                      <a16:colId xmlns:a16="http://schemas.microsoft.com/office/drawing/2014/main" val="929121257"/>
                    </a:ext>
                  </a:extLst>
                </a:gridCol>
              </a:tblGrid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66870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38154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04853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77332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17626"/>
                  </a:ext>
                </a:extLst>
              </a:tr>
            </a:tbl>
          </a:graphicData>
        </a:graphic>
      </p:graphicFrame>
      <p:sp>
        <p:nvSpPr>
          <p:cNvPr id="15" name="Frame 14">
            <a:extLst>
              <a:ext uri="{FF2B5EF4-FFF2-40B4-BE49-F238E27FC236}">
                <a16:creationId xmlns:a16="http://schemas.microsoft.com/office/drawing/2014/main" id="{2FD5D325-5E41-3345-B486-3108249E1C55}"/>
              </a:ext>
            </a:extLst>
          </p:cNvPr>
          <p:cNvSpPr/>
          <p:nvPr/>
        </p:nvSpPr>
        <p:spPr bwMode="auto">
          <a:xfrm>
            <a:off x="3466881" y="2924269"/>
            <a:ext cx="3133095" cy="443862"/>
          </a:xfrm>
          <a:prstGeom prst="frame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F19D8A2B-C064-C245-A9E7-F4D8D8C40E4E}"/>
              </a:ext>
            </a:extLst>
          </p:cNvPr>
          <p:cNvSpPr/>
          <p:nvPr/>
        </p:nvSpPr>
        <p:spPr bwMode="auto">
          <a:xfrm>
            <a:off x="3989443" y="3815116"/>
            <a:ext cx="3346945" cy="3042884"/>
          </a:xfrm>
          <a:prstGeom prst="frame">
            <a:avLst>
              <a:gd name="adj1" fmla="val 2087"/>
            </a:avLst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Curved Right Arrow 16">
            <a:extLst>
              <a:ext uri="{FF2B5EF4-FFF2-40B4-BE49-F238E27FC236}">
                <a16:creationId xmlns:a16="http://schemas.microsoft.com/office/drawing/2014/main" id="{D83E6289-1B53-3D4C-8593-9170415F40D6}"/>
              </a:ext>
            </a:extLst>
          </p:cNvPr>
          <p:cNvSpPr/>
          <p:nvPr/>
        </p:nvSpPr>
        <p:spPr bwMode="auto">
          <a:xfrm rot="20205409">
            <a:off x="2736343" y="3324773"/>
            <a:ext cx="993555" cy="1956387"/>
          </a:xfrm>
          <a:prstGeom prst="curved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1761-E351-D343-A074-EB770F22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Sets and Projectile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DF2E-1B98-4641-A9DB-7D3BB495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Projectile has 2 outputs we haven’t been using</a:t>
            </a:r>
          </a:p>
          <a:p>
            <a:pPr lvl="1"/>
            <a:r>
              <a:rPr lang="en-US" dirty="0"/>
              <a:t>horizontal position over time</a:t>
            </a:r>
          </a:p>
          <a:p>
            <a:pPr lvl="1"/>
            <a:r>
              <a:rPr lang="en-US" dirty="0"/>
              <a:t>vertical position over time</a:t>
            </a:r>
          </a:p>
          <a:p>
            <a:pPr lvl="1"/>
            <a:r>
              <a:rPr lang="en-US" dirty="0"/>
              <a:t>both depend on “time” t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We were using “t” as “time of flight” before</a:t>
            </a:r>
          </a:p>
          <a:p>
            <a:pPr lvl="1"/>
            <a:r>
              <a:rPr lang="en-US" dirty="0"/>
              <a:t>If a </a:t>
            </a:r>
            <a:r>
              <a:rPr lang="en-US" dirty="0" err="1"/>
              <a:t>PointSet</a:t>
            </a:r>
            <a:r>
              <a:rPr lang="en-US" dirty="0"/>
              <a:t> gets a vector, it takes the last entry</a:t>
            </a:r>
          </a:p>
          <a:p>
            <a:pPr lvl="1"/>
            <a:r>
              <a:rPr lang="en-US" dirty="0"/>
              <a:t>Projectile calculated “t” for whole simulation</a:t>
            </a:r>
          </a:p>
          <a:p>
            <a:pPr lvl="1"/>
            <a:r>
              <a:rPr lang="en-US" dirty="0"/>
              <a:t>RAVEN only kept last value of “t”</a:t>
            </a:r>
          </a:p>
        </p:txBody>
      </p:sp>
    </p:spTree>
    <p:extLst>
      <p:ext uri="{BB962C8B-B14F-4D97-AF65-F5344CB8AC3E}">
        <p14:creationId xmlns:p14="http://schemas.microsoft.com/office/powerpoint/2010/main" val="122349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5318-8839-D84C-A001-50C98AE0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Projectile to </a:t>
            </a:r>
            <a:r>
              <a:rPr lang="en-US" dirty="0" err="1"/>
              <a:t>HistorySets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04BB-BA58-3448-AE90-A8C2800D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5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workshop_2018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11700</TotalTime>
  <Words>1306</Words>
  <Application>Microsoft Macintosh PowerPoint</Application>
  <PresentationFormat>On-screen Show (4:3)</PresentationFormat>
  <Paragraphs>350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Lucida Console</vt:lpstr>
      <vt:lpstr>Times New Roman</vt:lpstr>
      <vt:lpstr>Wingdings</vt:lpstr>
      <vt:lpstr>Default Design</vt:lpstr>
      <vt:lpstr>Time-Dependent Statistics</vt:lpstr>
      <vt:lpstr>Objectives</vt:lpstr>
      <vt:lpstr>Data Structures in RAVEN: Review</vt:lpstr>
      <vt:lpstr>Data Objects: Visualization</vt:lpstr>
      <vt:lpstr>Data Objects: Visualization</vt:lpstr>
      <vt:lpstr>History Sets and Projectile</vt:lpstr>
      <vt:lpstr>Extending Projectile to HistorySets</vt:lpstr>
      <vt:lpstr>Getting on the same page</vt:lpstr>
      <vt:lpstr>Example Code</vt:lpstr>
      <vt:lpstr>Try Out the Code</vt:lpstr>
      <vt:lpstr>What we want RAVEN to do</vt:lpstr>
      <vt:lpstr>How to Think About the Task</vt:lpstr>
      <vt:lpstr>Exercise 1</vt:lpstr>
      <vt:lpstr>1) Your First RAVEN Input</vt:lpstr>
      <vt:lpstr>1) Now try running it</vt:lpstr>
      <vt:lpstr>Exercise 2</vt:lpstr>
      <vt:lpstr>2) Now how to change some things</vt:lpstr>
      <vt:lpstr>2) What if …</vt:lpstr>
      <vt:lpstr>Exercise 3</vt:lpstr>
      <vt:lpstr>3) Changing the Variables</vt:lpstr>
      <vt:lpstr>Exercise 4</vt:lpstr>
      <vt:lpstr>4) Changing Samplers</vt:lpstr>
      <vt:lpstr>Exercise 5</vt:lpstr>
      <vt:lpstr>Statistical Analysis</vt:lpstr>
      <vt:lpstr>Basic Statistics in RAVEN</vt:lpstr>
      <vt:lpstr>5) Exercise Steps</vt:lpstr>
      <vt:lpstr>A Brief Pause…</vt:lpstr>
    </vt:vector>
  </TitlesOfParts>
  <Company>Idaho National Laboratory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304</cp:revision>
  <cp:lastPrinted>2001-05-07T20:21:30Z</cp:lastPrinted>
  <dcterms:created xsi:type="dcterms:W3CDTF">1999-10-26T20:37:18Z</dcterms:created>
  <dcterms:modified xsi:type="dcterms:W3CDTF">2018-07-30T15:14:56Z</dcterms:modified>
</cp:coreProperties>
</file>