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F94B6D-1652-4F4A-B150-95C583A0B5E6}">
  <a:tblStyle styleId="{B2F94B6D-1652-4F4A-B150-95C583A0B5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d4c324a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d4c324a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d4c324ac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d4c324ac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c07049cdc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c07049cdc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5818E"/>
                </a:solidFill>
              </a:rPr>
              <a:t>Toptal</a:t>
            </a:r>
            <a:r>
              <a:rPr lang="es"/>
              <a:t>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2C4C9"/>
                </a:solidFill>
              </a:rPr>
              <a:t>David Bonilla</a:t>
            </a:r>
            <a:endParaRPr>
              <a:solidFill>
                <a:srgbClr val="A2C4C9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 rot="-5400000">
            <a:off x="-8850" y="4413750"/>
            <a:ext cx="738600" cy="7209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flipH="1" rot="-5400000">
            <a:off x="-8850" y="-22125"/>
            <a:ext cx="738600" cy="7209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rot="5400000">
            <a:off x="8414250" y="8850"/>
            <a:ext cx="738600" cy="7209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 flipH="1" rot="5400000">
            <a:off x="8414250" y="4413750"/>
            <a:ext cx="738600" cy="7209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59300" y="2118500"/>
            <a:ext cx="24417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2C4C9"/>
                </a:solidFill>
              </a:rPr>
              <a:t>Requirements </a:t>
            </a:r>
            <a:endParaRPr>
              <a:solidFill>
                <a:srgbClr val="A2C4C9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602350" y="-2"/>
            <a:ext cx="350966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8638175" y="147025"/>
            <a:ext cx="2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 rot="-5400000">
            <a:off x="-8850" y="4413750"/>
            <a:ext cx="738600" cy="7209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8" name="Google Shape;68;p14"/>
          <p:cNvGraphicFramePr/>
          <p:nvPr/>
        </p:nvGraphicFramePr>
        <p:xfrm>
          <a:off x="2880950" y="3248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{B2F94B6D-1652-4F4A-B150-95C583A0B5E6}</a:tableStyleId>
              </a:tblPr>
              <a:tblGrid>
                <a:gridCol w="2754450"/>
                <a:gridCol w="1562750"/>
              </a:tblGrid>
              <a:tr h="400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The architecture needs to be broken down into the relevant tiers (application, database, etc.).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00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The architecture should be completely provisioned via Chef/Puppet/Ansible/similar.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27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The deployment of new code and execution of tests should be completely automated. (Bonus points if you can catch performance regressions).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00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The database and any mutable storage need to be backed up at least daily.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49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All relevant logs for all tiers need to be easily accessible (having them on the hosts is not an option)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27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Implement monitoring and logging using self-provisioned tools. Usage of managed services for monitoring/logging is not permitted.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00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You should fork the repository and use it as the base for your system</a:t>
                      </a:r>
                      <a:endParaRPr sz="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72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900">
                          <a:solidFill>
                            <a:schemeClr val="lt1"/>
                          </a:solidFill>
                        </a:rPr>
                        <a:t>You should be able to deploy it on one larger Cloud provider: AWS / Google Cloud / Azure / DigitalOcean / RackSpace.</a:t>
                      </a:r>
                      <a:endParaRPr sz="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00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800">
                          <a:solidFill>
                            <a:schemeClr val="lt1"/>
                          </a:solidFill>
                        </a:rPr>
                        <a:t>The system should present relevant historical metrics to spot and debug bottlenecks. </a:t>
                      </a:r>
                      <a:endParaRPr sz="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69" name="Google Shape;69;p14"/>
          <p:cNvSpPr txBox="1"/>
          <p:nvPr/>
        </p:nvSpPr>
        <p:spPr>
          <a:xfrm>
            <a:off x="2243575" y="1358350"/>
            <a:ext cx="10197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0">
                <a:solidFill>
                  <a:srgbClr val="FFD966"/>
                </a:solidFill>
              </a:rPr>
              <a:t>{</a:t>
            </a:r>
            <a:endParaRPr sz="11000">
              <a:solidFill>
                <a:srgbClr val="FFD966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2700" y="324850"/>
            <a:ext cx="489372" cy="46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2700" y="769825"/>
            <a:ext cx="489372" cy="46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2700" y="1313775"/>
            <a:ext cx="489372" cy="46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2700" y="1781525"/>
            <a:ext cx="489372" cy="46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2700" y="2244975"/>
            <a:ext cx="489372" cy="46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2700" y="2712725"/>
            <a:ext cx="489372" cy="46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2700" y="3816975"/>
            <a:ext cx="489372" cy="46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2050" y="3264850"/>
            <a:ext cx="489372" cy="46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2700" y="4369100"/>
            <a:ext cx="489372" cy="46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188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2C4C9"/>
                </a:solidFill>
              </a:rPr>
              <a:t>Deployment</a:t>
            </a:r>
            <a:endParaRPr>
              <a:solidFill>
                <a:srgbClr val="A2C4C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A2C4C9"/>
                </a:solidFill>
              </a:rPr>
              <a:t>Diagram</a:t>
            </a:r>
            <a:endParaRPr>
              <a:solidFill>
                <a:srgbClr val="A2C4C9"/>
              </a:solidFill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602350" y="-2"/>
            <a:ext cx="350966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8638175" y="147025"/>
            <a:ext cx="2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 rot="-5400000">
            <a:off x="-8850" y="4413750"/>
            <a:ext cx="738600" cy="7209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2191575" y="1190100"/>
            <a:ext cx="10197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0">
                <a:solidFill>
                  <a:srgbClr val="76A5AF"/>
                </a:solidFill>
              </a:rPr>
              <a:t>{</a:t>
            </a:r>
            <a:endParaRPr sz="11000">
              <a:solidFill>
                <a:srgbClr val="76A5AF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7950150" y="1190100"/>
            <a:ext cx="10197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0">
                <a:solidFill>
                  <a:srgbClr val="FFD966"/>
                </a:solidFill>
              </a:rPr>
              <a:t> </a:t>
            </a:r>
            <a:r>
              <a:rPr lang="es" sz="10500">
                <a:solidFill>
                  <a:srgbClr val="76A5AF"/>
                </a:solidFill>
              </a:rPr>
              <a:t>}</a:t>
            </a:r>
            <a:endParaRPr sz="11000">
              <a:solidFill>
                <a:srgbClr val="76A5AF"/>
              </a:solidFill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1125" y="603587"/>
            <a:ext cx="5368474" cy="39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>
                <a:solidFill>
                  <a:srgbClr val="A2C4C9"/>
                </a:solidFill>
              </a:rPr>
              <a:t>Monitoring 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150" y="1211025"/>
            <a:ext cx="5078551" cy="34683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/>
          <p:nvPr/>
        </p:nvSpPr>
        <p:spPr>
          <a:xfrm rot="-5400000">
            <a:off x="-8850" y="4413750"/>
            <a:ext cx="738600" cy="7209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602350" y="-2"/>
            <a:ext cx="350966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8638175" y="147025"/>
            <a:ext cx="2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631325" y="1555950"/>
            <a:ext cx="10197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0">
                <a:solidFill>
                  <a:srgbClr val="76A5AF"/>
                </a:solidFill>
              </a:rPr>
              <a:t>{</a:t>
            </a:r>
            <a:endParaRPr sz="11000">
              <a:solidFill>
                <a:srgbClr val="76A5AF"/>
              </a:solidFill>
            </a:endParaRPr>
          </a:p>
        </p:txBody>
      </p:sp>
      <p:sp>
        <p:nvSpPr>
          <p:cNvPr id="100" name="Google Shape;100;p16"/>
          <p:cNvSpPr txBox="1"/>
          <p:nvPr/>
        </p:nvSpPr>
        <p:spPr>
          <a:xfrm flipH="1" rot="10800000">
            <a:off x="7043825" y="1831825"/>
            <a:ext cx="10197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0">
                <a:solidFill>
                  <a:srgbClr val="76A5AF"/>
                </a:solidFill>
              </a:rPr>
              <a:t>{</a:t>
            </a:r>
            <a:endParaRPr sz="11000">
              <a:solidFill>
                <a:srgbClr val="76A5A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