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517A45-943C-42E3-AA2A-6F37792D039D}"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326938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17A45-943C-42E3-AA2A-6F37792D039D}"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159850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17A45-943C-42E3-AA2A-6F37792D039D}"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216FBF-4E9F-4F42-A7C4-40E89994315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8403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517A45-943C-42E3-AA2A-6F37792D039D}"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2042855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517A45-943C-42E3-AA2A-6F37792D039D}"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16FBF-4E9F-4F42-A7C4-40E89994315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3242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517A45-943C-42E3-AA2A-6F37792D039D}"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517517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17A45-943C-42E3-AA2A-6F37792D039D}"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4003916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17A45-943C-42E3-AA2A-6F37792D039D}"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118224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17A45-943C-42E3-AA2A-6F37792D039D}"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5627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17A45-943C-42E3-AA2A-6F37792D039D}" type="datetimeFigureOut">
              <a:rPr lang="en-US" smtClean="0"/>
              <a:t>12-Nov-24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317436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517A45-943C-42E3-AA2A-6F37792D039D}"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4198526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517A45-943C-42E3-AA2A-6F37792D039D}" type="datetimeFigureOut">
              <a:rPr lang="en-US" smtClean="0"/>
              <a:t>12-Nov-24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39032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17A45-943C-42E3-AA2A-6F37792D039D}" type="datetimeFigureOut">
              <a:rPr lang="en-US" smtClean="0"/>
              <a:t>12-Nov-24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219833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17A45-943C-42E3-AA2A-6F37792D039D}" type="datetimeFigureOut">
              <a:rPr lang="en-US" smtClean="0"/>
              <a:t>12-Nov-24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360132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17A45-943C-42E3-AA2A-6F37792D039D}"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158327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17A45-943C-42E3-AA2A-6F37792D039D}" type="datetimeFigureOut">
              <a:rPr lang="en-US" smtClean="0"/>
              <a:t>12-Nov-24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207842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517A45-943C-42E3-AA2A-6F37792D039D}" type="datetimeFigureOut">
              <a:rPr lang="en-US" smtClean="0"/>
              <a:t>12-Nov-24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216FBF-4E9F-4F42-A7C4-40E899943155}" type="slidenum">
              <a:rPr lang="en-US" smtClean="0"/>
              <a:t>‹#›</a:t>
            </a:fld>
            <a:endParaRPr lang="en-US"/>
          </a:p>
        </p:txBody>
      </p:sp>
    </p:spTree>
    <p:extLst>
      <p:ext uri="{BB962C8B-B14F-4D97-AF65-F5344CB8AC3E}">
        <p14:creationId xmlns:p14="http://schemas.microsoft.com/office/powerpoint/2010/main" val="270458430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A2B0-7E06-634D-3B67-35B67A03ADBB}"/>
              </a:ext>
            </a:extLst>
          </p:cNvPr>
          <p:cNvSpPr>
            <a:spLocks noGrp="1"/>
          </p:cNvSpPr>
          <p:nvPr>
            <p:ph type="ctrTitle"/>
          </p:nvPr>
        </p:nvSpPr>
        <p:spPr>
          <a:xfrm>
            <a:off x="2416684" y="949230"/>
            <a:ext cx="8915399" cy="2262781"/>
          </a:xfrm>
        </p:spPr>
        <p:txBody>
          <a:bodyPr>
            <a:normAutofit fontScale="90000"/>
          </a:bodyPr>
          <a:lstStyle/>
          <a:p>
            <a:r>
              <a:rPr lang="en-US" dirty="0"/>
              <a:t>A report on the findings of Big Mountain Resort’s pricing strategy</a:t>
            </a:r>
          </a:p>
        </p:txBody>
      </p:sp>
      <p:sp>
        <p:nvSpPr>
          <p:cNvPr id="3" name="Subtitle 2">
            <a:extLst>
              <a:ext uri="{FF2B5EF4-FFF2-40B4-BE49-F238E27FC236}">
                <a16:creationId xmlns:a16="http://schemas.microsoft.com/office/drawing/2014/main" id="{5F9E4079-7764-0AA8-E06F-AA8C823B9461}"/>
              </a:ext>
            </a:extLst>
          </p:cNvPr>
          <p:cNvSpPr>
            <a:spLocks noGrp="1"/>
          </p:cNvSpPr>
          <p:nvPr>
            <p:ph type="subTitle" idx="1"/>
          </p:nvPr>
        </p:nvSpPr>
        <p:spPr>
          <a:xfrm>
            <a:off x="2416684" y="4302926"/>
            <a:ext cx="8915399" cy="1126283"/>
          </a:xfrm>
        </p:spPr>
        <p:txBody>
          <a:bodyPr/>
          <a:lstStyle/>
          <a:p>
            <a:r>
              <a:rPr lang="en-US" dirty="0"/>
              <a:t>by Sheik Mohammad Boni Sadar</a:t>
            </a:r>
          </a:p>
        </p:txBody>
      </p:sp>
    </p:spTree>
    <p:extLst>
      <p:ext uri="{BB962C8B-B14F-4D97-AF65-F5344CB8AC3E}">
        <p14:creationId xmlns:p14="http://schemas.microsoft.com/office/powerpoint/2010/main" val="384432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0CD3-AA5B-F71C-3965-56B013D0B3B4}"/>
              </a:ext>
            </a:extLst>
          </p:cNvPr>
          <p:cNvSpPr>
            <a:spLocks noGrp="1"/>
          </p:cNvSpPr>
          <p:nvPr>
            <p:ph type="title"/>
          </p:nvPr>
        </p:nvSpPr>
        <p:spPr>
          <a:xfrm>
            <a:off x="1773416" y="563725"/>
            <a:ext cx="9829112" cy="1280890"/>
          </a:xfrm>
        </p:spPr>
        <p:txBody>
          <a:bodyPr/>
          <a:lstStyle/>
          <a:p>
            <a:r>
              <a:rPr lang="en-US" dirty="0"/>
              <a:t>A sneak peek into the present ski market</a:t>
            </a:r>
          </a:p>
        </p:txBody>
      </p:sp>
      <p:sp>
        <p:nvSpPr>
          <p:cNvPr id="3" name="Content Placeholder 2">
            <a:extLst>
              <a:ext uri="{FF2B5EF4-FFF2-40B4-BE49-F238E27FC236}">
                <a16:creationId xmlns:a16="http://schemas.microsoft.com/office/drawing/2014/main" id="{0F941435-BF15-2C57-7CEC-3EB6077C3EBE}"/>
              </a:ext>
            </a:extLst>
          </p:cNvPr>
          <p:cNvSpPr>
            <a:spLocks noGrp="1"/>
          </p:cNvSpPr>
          <p:nvPr>
            <p:ph idx="1"/>
          </p:nvPr>
        </p:nvSpPr>
        <p:spPr>
          <a:xfrm>
            <a:off x="1773415" y="2133600"/>
            <a:ext cx="9829111" cy="3777622"/>
          </a:xfrm>
        </p:spPr>
        <p:txBody>
          <a:bodyPr>
            <a:normAutofit/>
          </a:bodyPr>
          <a:lstStyle/>
          <a:p>
            <a:pPr algn="just"/>
            <a:r>
              <a:rPr lang="en-US" sz="1600" dirty="0"/>
              <a:t>The ski and snowboard resorts industry has benefited from favorable economic conditions over most of the five years to 2023. Improvements in household income enabled families to increase their spending on vacations.</a:t>
            </a:r>
          </a:p>
          <a:p>
            <a:pPr algn="just"/>
            <a:r>
              <a:rPr lang="en-US" sz="1600" dirty="0"/>
              <a:t>Overall, industry revenue increased at a Compound annual growth rate (CGAR) of 3.7% to $4.6 billion USD over the five years to 2023. </a:t>
            </a:r>
          </a:p>
          <a:p>
            <a:pPr algn="just"/>
            <a:r>
              <a:rPr lang="en-US" sz="1600" dirty="0"/>
              <a:t>Major players Vail Resorts and Alterra Mountain expanded their Epic Pass and Ikon Pass, enabling consumers to ski at multiple mountain locations of their choice. These packages helped these major players better contend with shorter snow days at selected locations under the company's umbrella. </a:t>
            </a:r>
          </a:p>
          <a:p>
            <a:pPr algn="just"/>
            <a:r>
              <a:rPr lang="en-US" sz="1600" dirty="0"/>
              <a:t>Winter tourism is not only sensitive to climate change, but it's also vulnerable to customer income and spending patterns.</a:t>
            </a:r>
          </a:p>
        </p:txBody>
      </p:sp>
      <p:sp>
        <p:nvSpPr>
          <p:cNvPr id="4" name="TextBox 3">
            <a:extLst>
              <a:ext uri="{FF2B5EF4-FFF2-40B4-BE49-F238E27FC236}">
                <a16:creationId xmlns:a16="http://schemas.microsoft.com/office/drawing/2014/main" id="{1AE18B0B-B37C-B9DE-BCBD-50318FDA9A72}"/>
              </a:ext>
            </a:extLst>
          </p:cNvPr>
          <p:cNvSpPr txBox="1"/>
          <p:nvPr/>
        </p:nvSpPr>
        <p:spPr>
          <a:xfrm>
            <a:off x="4356335" y="6581001"/>
            <a:ext cx="7246191"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Source: https://www.ibisworld.com/united-states/market-research-reports/ski-snowboard-resorts-industry/</a:t>
            </a:r>
          </a:p>
        </p:txBody>
      </p:sp>
    </p:spTree>
    <p:extLst>
      <p:ext uri="{BB962C8B-B14F-4D97-AF65-F5344CB8AC3E}">
        <p14:creationId xmlns:p14="http://schemas.microsoft.com/office/powerpoint/2010/main" val="9266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528C-187B-9C34-EEC9-35B12F282D66}"/>
              </a:ext>
            </a:extLst>
          </p:cNvPr>
          <p:cNvSpPr>
            <a:spLocks noGrp="1"/>
          </p:cNvSpPr>
          <p:nvPr>
            <p:ph type="title"/>
          </p:nvPr>
        </p:nvSpPr>
        <p:spPr>
          <a:xfrm>
            <a:off x="1640156" y="0"/>
            <a:ext cx="8911687" cy="623713"/>
          </a:xfrm>
        </p:spPr>
        <p:txBody>
          <a:bodyPr>
            <a:normAutofit fontScale="90000"/>
          </a:bodyPr>
          <a:lstStyle/>
          <a:p>
            <a:r>
              <a:rPr lang="en-US" dirty="0"/>
              <a:t>A look into the matter at hand</a:t>
            </a:r>
          </a:p>
        </p:txBody>
      </p:sp>
      <p:sp>
        <p:nvSpPr>
          <p:cNvPr id="3" name="Content Placeholder 2">
            <a:extLst>
              <a:ext uri="{FF2B5EF4-FFF2-40B4-BE49-F238E27FC236}">
                <a16:creationId xmlns:a16="http://schemas.microsoft.com/office/drawing/2014/main" id="{151FB2BD-314C-0A81-9DAA-9EAED612B392}"/>
              </a:ext>
            </a:extLst>
          </p:cNvPr>
          <p:cNvSpPr>
            <a:spLocks noGrp="1"/>
          </p:cNvSpPr>
          <p:nvPr>
            <p:ph idx="1"/>
          </p:nvPr>
        </p:nvSpPr>
        <p:spPr>
          <a:xfrm>
            <a:off x="1640154" y="623714"/>
            <a:ext cx="10470521" cy="1645032"/>
          </a:xfrm>
        </p:spPr>
        <p:txBody>
          <a:bodyPr>
            <a:normAutofit lnSpcReduction="10000"/>
          </a:bodyPr>
          <a:lstStyle/>
          <a:p>
            <a:r>
              <a:rPr lang="en-US" sz="1100" dirty="0"/>
              <a:t>Big Mountain, with the recent addition to the chair lift, is facing issues with increased operating cost. It seemed to have problem finding ways to compensate for the increased operating cost of the chair lift.</a:t>
            </a:r>
          </a:p>
          <a:p>
            <a:r>
              <a:rPr lang="en-US" sz="1100" dirty="0"/>
              <a:t>With Big Mountain’s beautiful parks and being amongst the highest in many amenities like snow making area, vertical drop, number of total chairs, amount of skiable terrain, hopefully it’s not going to be a problem.</a:t>
            </a:r>
          </a:p>
          <a:p>
            <a:r>
              <a:rPr lang="en-US" sz="1100" dirty="0"/>
              <a:t>The red line representing Big Mountain’s position among 330 resorts in U.S. with only a few scoring higher than Big Mountain.</a:t>
            </a:r>
          </a:p>
          <a:p>
            <a:r>
              <a:rPr lang="en-US" sz="1100" dirty="0"/>
              <a:t>By focusing on the facilities that contribute most towards ticket price, Big Mountain could push the ticket price to a value that will successfully compensate for the $1.5M rise in operating cost.</a:t>
            </a:r>
          </a:p>
        </p:txBody>
      </p:sp>
      <p:pic>
        <p:nvPicPr>
          <p:cNvPr id="5" name="Picture 4">
            <a:extLst>
              <a:ext uri="{FF2B5EF4-FFF2-40B4-BE49-F238E27FC236}">
                <a16:creationId xmlns:a16="http://schemas.microsoft.com/office/drawing/2014/main" id="{1917A4CD-3E86-286D-BB82-E6BCECFF5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154" y="2268747"/>
            <a:ext cx="4162865" cy="2358156"/>
          </a:xfrm>
          <a:prstGeom prst="rect">
            <a:avLst/>
          </a:prstGeom>
        </p:spPr>
      </p:pic>
      <p:pic>
        <p:nvPicPr>
          <p:cNvPr id="7" name="Picture 6">
            <a:extLst>
              <a:ext uri="{FF2B5EF4-FFF2-40B4-BE49-F238E27FC236}">
                <a16:creationId xmlns:a16="http://schemas.microsoft.com/office/drawing/2014/main" id="{F6795EAA-ED17-3EB0-A4A1-7C8ACAD7C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2881" y="2268748"/>
            <a:ext cx="4246407" cy="2358156"/>
          </a:xfrm>
          <a:prstGeom prst="rect">
            <a:avLst/>
          </a:prstGeom>
        </p:spPr>
      </p:pic>
      <p:pic>
        <p:nvPicPr>
          <p:cNvPr id="9" name="Picture 8">
            <a:extLst>
              <a:ext uri="{FF2B5EF4-FFF2-40B4-BE49-F238E27FC236}">
                <a16:creationId xmlns:a16="http://schemas.microsoft.com/office/drawing/2014/main" id="{3E69D312-EABE-6FCB-31AC-460D3BF336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2503" y="4626903"/>
            <a:ext cx="4160516" cy="2231097"/>
          </a:xfrm>
          <a:prstGeom prst="rect">
            <a:avLst/>
          </a:prstGeom>
        </p:spPr>
      </p:pic>
      <p:pic>
        <p:nvPicPr>
          <p:cNvPr id="11" name="Picture 10">
            <a:extLst>
              <a:ext uri="{FF2B5EF4-FFF2-40B4-BE49-F238E27FC236}">
                <a16:creationId xmlns:a16="http://schemas.microsoft.com/office/drawing/2014/main" id="{96734FB4-7D9C-C2BC-9413-A7CAFEE289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8774" y="4626903"/>
            <a:ext cx="4160514" cy="2231097"/>
          </a:xfrm>
          <a:prstGeom prst="rect">
            <a:avLst/>
          </a:prstGeom>
        </p:spPr>
      </p:pic>
      <p:sp>
        <p:nvSpPr>
          <p:cNvPr id="4" name="TextBox 3">
            <a:extLst>
              <a:ext uri="{FF2B5EF4-FFF2-40B4-BE49-F238E27FC236}">
                <a16:creationId xmlns:a16="http://schemas.microsoft.com/office/drawing/2014/main" id="{C5DE47A4-EE92-17B4-DBDD-8EF17E46E029}"/>
              </a:ext>
            </a:extLst>
          </p:cNvPr>
          <p:cNvSpPr txBox="1"/>
          <p:nvPr/>
        </p:nvSpPr>
        <p:spPr>
          <a:xfrm>
            <a:off x="8638950" y="2547578"/>
            <a:ext cx="2424022" cy="600164"/>
          </a:xfrm>
          <a:prstGeom prst="rect">
            <a:avLst/>
          </a:prstGeom>
          <a:noFill/>
        </p:spPr>
        <p:txBody>
          <a:bodyPr wrap="square" rtlCol="0">
            <a:spAutoFit/>
          </a:bodyPr>
          <a:lstStyle/>
          <a:p>
            <a:r>
              <a:rPr lang="en-US" sz="1100" dirty="0"/>
              <a:t>Dashed red line representing Big Mountain’s position among 330 resorts in the US</a:t>
            </a:r>
          </a:p>
        </p:txBody>
      </p:sp>
      <p:sp>
        <p:nvSpPr>
          <p:cNvPr id="6" name="TextBox 5">
            <a:extLst>
              <a:ext uri="{FF2B5EF4-FFF2-40B4-BE49-F238E27FC236}">
                <a16:creationId xmlns:a16="http://schemas.microsoft.com/office/drawing/2014/main" id="{8B1DE7CF-B217-6F69-B533-E823915518DF}"/>
              </a:ext>
            </a:extLst>
          </p:cNvPr>
          <p:cNvSpPr txBox="1"/>
          <p:nvPr/>
        </p:nvSpPr>
        <p:spPr>
          <a:xfrm>
            <a:off x="3876941" y="2847660"/>
            <a:ext cx="1747481" cy="369332"/>
          </a:xfrm>
          <a:prstGeom prst="rect">
            <a:avLst/>
          </a:prstGeom>
          <a:noFill/>
        </p:spPr>
        <p:txBody>
          <a:bodyPr wrap="square" rtlCol="0">
            <a:spAutoFit/>
          </a:bodyPr>
          <a:lstStyle/>
          <a:p>
            <a:r>
              <a:rPr lang="en-US" dirty="0"/>
              <a:t>Vertical drop</a:t>
            </a:r>
          </a:p>
        </p:txBody>
      </p:sp>
      <p:sp>
        <p:nvSpPr>
          <p:cNvPr id="8" name="TextBox 7">
            <a:extLst>
              <a:ext uri="{FF2B5EF4-FFF2-40B4-BE49-F238E27FC236}">
                <a16:creationId xmlns:a16="http://schemas.microsoft.com/office/drawing/2014/main" id="{294E825F-8762-3A7D-EB95-25CB1DC4C416}"/>
              </a:ext>
            </a:extLst>
          </p:cNvPr>
          <p:cNvSpPr txBox="1"/>
          <p:nvPr/>
        </p:nvSpPr>
        <p:spPr>
          <a:xfrm>
            <a:off x="8638949" y="3216992"/>
            <a:ext cx="2351103" cy="369332"/>
          </a:xfrm>
          <a:prstGeom prst="rect">
            <a:avLst/>
          </a:prstGeom>
          <a:noFill/>
        </p:spPr>
        <p:txBody>
          <a:bodyPr wrap="square" rtlCol="0">
            <a:spAutoFit/>
          </a:bodyPr>
          <a:lstStyle/>
          <a:p>
            <a:r>
              <a:rPr lang="en-US" dirty="0"/>
              <a:t>Skiable terrain area</a:t>
            </a:r>
          </a:p>
        </p:txBody>
      </p:sp>
      <p:sp>
        <p:nvSpPr>
          <p:cNvPr id="10" name="TextBox 9">
            <a:extLst>
              <a:ext uri="{FF2B5EF4-FFF2-40B4-BE49-F238E27FC236}">
                <a16:creationId xmlns:a16="http://schemas.microsoft.com/office/drawing/2014/main" id="{9CE5F7DA-F2F3-E856-5FFD-03E55DFE6495}"/>
              </a:ext>
            </a:extLst>
          </p:cNvPr>
          <p:cNvSpPr txBox="1"/>
          <p:nvPr/>
        </p:nvSpPr>
        <p:spPr>
          <a:xfrm>
            <a:off x="2846717" y="5029200"/>
            <a:ext cx="2104845" cy="646331"/>
          </a:xfrm>
          <a:prstGeom prst="rect">
            <a:avLst/>
          </a:prstGeom>
          <a:noFill/>
        </p:spPr>
        <p:txBody>
          <a:bodyPr wrap="square" rtlCol="0">
            <a:spAutoFit/>
          </a:bodyPr>
          <a:lstStyle/>
          <a:p>
            <a:r>
              <a:rPr lang="en-US" dirty="0"/>
              <a:t>Area covered by snow making</a:t>
            </a:r>
          </a:p>
        </p:txBody>
      </p:sp>
      <p:sp>
        <p:nvSpPr>
          <p:cNvPr id="12" name="TextBox 11">
            <a:extLst>
              <a:ext uri="{FF2B5EF4-FFF2-40B4-BE49-F238E27FC236}">
                <a16:creationId xmlns:a16="http://schemas.microsoft.com/office/drawing/2014/main" id="{668656B5-AA1F-3088-6CC4-580D8EDF5EB5}"/>
              </a:ext>
            </a:extLst>
          </p:cNvPr>
          <p:cNvSpPr txBox="1"/>
          <p:nvPr/>
        </p:nvSpPr>
        <p:spPr>
          <a:xfrm>
            <a:off x="8638949" y="5029200"/>
            <a:ext cx="2424023" cy="369332"/>
          </a:xfrm>
          <a:prstGeom prst="rect">
            <a:avLst/>
          </a:prstGeom>
          <a:noFill/>
        </p:spPr>
        <p:txBody>
          <a:bodyPr wrap="square" rtlCol="0">
            <a:spAutoFit/>
          </a:bodyPr>
          <a:lstStyle/>
          <a:p>
            <a:r>
              <a:rPr lang="en-US" dirty="0"/>
              <a:t>Total no. of chair lifts</a:t>
            </a:r>
          </a:p>
        </p:txBody>
      </p:sp>
    </p:spTree>
    <p:extLst>
      <p:ext uri="{BB962C8B-B14F-4D97-AF65-F5344CB8AC3E}">
        <p14:creationId xmlns:p14="http://schemas.microsoft.com/office/powerpoint/2010/main" val="371883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493B-3783-D1B0-87D9-BA270C9CDEB6}"/>
              </a:ext>
            </a:extLst>
          </p:cNvPr>
          <p:cNvSpPr>
            <a:spLocks noGrp="1"/>
          </p:cNvSpPr>
          <p:nvPr>
            <p:ph type="title"/>
          </p:nvPr>
        </p:nvSpPr>
        <p:spPr>
          <a:xfrm>
            <a:off x="1640156" y="589604"/>
            <a:ext cx="8911687" cy="1280890"/>
          </a:xfrm>
        </p:spPr>
        <p:txBody>
          <a:bodyPr/>
          <a:lstStyle/>
          <a:p>
            <a:r>
              <a:rPr lang="en-US" dirty="0"/>
              <a:t>Key findings and recommendations</a:t>
            </a:r>
          </a:p>
        </p:txBody>
      </p:sp>
      <p:sp>
        <p:nvSpPr>
          <p:cNvPr id="3" name="Content Placeholder 2">
            <a:extLst>
              <a:ext uri="{FF2B5EF4-FFF2-40B4-BE49-F238E27FC236}">
                <a16:creationId xmlns:a16="http://schemas.microsoft.com/office/drawing/2014/main" id="{E3707534-3716-D851-037A-E19C60F64D1E}"/>
              </a:ext>
            </a:extLst>
          </p:cNvPr>
          <p:cNvSpPr>
            <a:spLocks noGrp="1"/>
          </p:cNvSpPr>
          <p:nvPr>
            <p:ph idx="1"/>
          </p:nvPr>
        </p:nvSpPr>
        <p:spPr>
          <a:xfrm>
            <a:off x="2442413" y="2083281"/>
            <a:ext cx="8911687" cy="2904226"/>
          </a:xfrm>
        </p:spPr>
        <p:txBody>
          <a:bodyPr>
            <a:normAutofit fontScale="92500" lnSpcReduction="10000"/>
          </a:bodyPr>
          <a:lstStyle/>
          <a:p>
            <a:pPr algn="just"/>
            <a:r>
              <a:rPr lang="en-US" sz="2400" dirty="0"/>
              <a:t>One of most contributing features to the ticket price is found to be vertical drop. </a:t>
            </a:r>
          </a:p>
          <a:p>
            <a:pPr algn="just"/>
            <a:r>
              <a:rPr lang="en-US" sz="2400" dirty="0"/>
              <a:t>It yields most beneficial results when combined with chair lift and adding an additional run.</a:t>
            </a:r>
          </a:p>
          <a:p>
            <a:pPr algn="just"/>
            <a:r>
              <a:rPr lang="en-US" sz="2400" b="1" dirty="0"/>
              <a:t>150m</a:t>
            </a:r>
            <a:r>
              <a:rPr lang="en-US" sz="2400" dirty="0"/>
              <a:t> increase in vertical drop by adding a run with the addition of </a:t>
            </a:r>
            <a:r>
              <a:rPr lang="en-US" sz="2400" b="1" dirty="0"/>
              <a:t>a chair</a:t>
            </a:r>
            <a:r>
              <a:rPr lang="en-US" sz="2400" dirty="0"/>
              <a:t> </a:t>
            </a:r>
            <a:r>
              <a:rPr lang="en-US" sz="2400" b="1" dirty="0"/>
              <a:t>lift</a:t>
            </a:r>
            <a:r>
              <a:rPr lang="en-US" sz="2400" dirty="0"/>
              <a:t> predicts an increase of </a:t>
            </a:r>
            <a:r>
              <a:rPr lang="en-US" sz="2400" b="1" dirty="0"/>
              <a:t>$8.61 </a:t>
            </a:r>
            <a:r>
              <a:rPr lang="en-US" sz="2400" dirty="0"/>
              <a:t>in ticket price. </a:t>
            </a:r>
          </a:p>
          <a:p>
            <a:pPr algn="just"/>
            <a:r>
              <a:rPr lang="en-US" sz="2400" dirty="0"/>
              <a:t>Over the season, this could be expected to amount to </a:t>
            </a:r>
            <a:r>
              <a:rPr lang="en-US" sz="2400" b="1" dirty="0"/>
              <a:t>$15M.</a:t>
            </a:r>
          </a:p>
        </p:txBody>
      </p:sp>
    </p:spTree>
    <p:extLst>
      <p:ext uri="{BB962C8B-B14F-4D97-AF65-F5344CB8AC3E}">
        <p14:creationId xmlns:p14="http://schemas.microsoft.com/office/powerpoint/2010/main" val="163383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9B07-10A2-6252-5FF4-29164241B370}"/>
              </a:ext>
            </a:extLst>
          </p:cNvPr>
          <p:cNvSpPr>
            <a:spLocks noGrp="1"/>
          </p:cNvSpPr>
          <p:nvPr>
            <p:ph type="title"/>
          </p:nvPr>
        </p:nvSpPr>
        <p:spPr>
          <a:xfrm>
            <a:off x="1640156" y="563725"/>
            <a:ext cx="8911687" cy="1280890"/>
          </a:xfrm>
        </p:spPr>
        <p:txBody>
          <a:bodyPr/>
          <a:lstStyle/>
          <a:p>
            <a:r>
              <a:rPr lang="en-US" dirty="0"/>
              <a:t>Modeling results and analyzing</a:t>
            </a:r>
          </a:p>
        </p:txBody>
      </p:sp>
      <p:sp>
        <p:nvSpPr>
          <p:cNvPr id="3" name="Content Placeholder 2">
            <a:extLst>
              <a:ext uri="{FF2B5EF4-FFF2-40B4-BE49-F238E27FC236}">
                <a16:creationId xmlns:a16="http://schemas.microsoft.com/office/drawing/2014/main" id="{E484E6E2-8B08-0B03-CC7A-6581CE18BEEF}"/>
              </a:ext>
            </a:extLst>
          </p:cNvPr>
          <p:cNvSpPr>
            <a:spLocks noGrp="1"/>
          </p:cNvSpPr>
          <p:nvPr>
            <p:ph idx="1"/>
          </p:nvPr>
        </p:nvSpPr>
        <p:spPr>
          <a:xfrm>
            <a:off x="2356149" y="1844615"/>
            <a:ext cx="8915400" cy="3777622"/>
          </a:xfrm>
        </p:spPr>
        <p:txBody>
          <a:bodyPr>
            <a:normAutofit/>
          </a:bodyPr>
          <a:lstStyle/>
          <a:p>
            <a:pPr algn="just"/>
            <a:r>
              <a:rPr lang="en-US" sz="2400" dirty="0"/>
              <a:t>Our final model predicted a ticket price of </a:t>
            </a:r>
            <a:r>
              <a:rPr lang="en-US" sz="2400" b="1" dirty="0"/>
              <a:t>$95</a:t>
            </a:r>
            <a:r>
              <a:rPr lang="en-US" sz="2400" dirty="0"/>
              <a:t>, current price being </a:t>
            </a:r>
            <a:r>
              <a:rPr lang="en-US" sz="2400" b="1" dirty="0"/>
              <a:t>$81 </a:t>
            </a:r>
            <a:r>
              <a:rPr lang="en-US" sz="2400" dirty="0"/>
              <a:t>at this moment. Even with the Mean Absolute Error of 10%, it shows that there is room of increase. </a:t>
            </a:r>
          </a:p>
          <a:p>
            <a:pPr marL="0" indent="0" algn="just">
              <a:buNone/>
            </a:pPr>
            <a:endParaRPr lang="en-US" sz="2400" dirty="0"/>
          </a:p>
          <a:p>
            <a:pPr algn="just"/>
            <a:r>
              <a:rPr lang="en-US" sz="2400" dirty="0"/>
              <a:t>Mean absolute error is arguably the most intuitive of all the metrics, this essentially tells you that, on average, you might expect to be off by around $10 if you guessed ticket price based on an average of known values.</a:t>
            </a:r>
          </a:p>
        </p:txBody>
      </p:sp>
    </p:spTree>
    <p:extLst>
      <p:ext uri="{BB962C8B-B14F-4D97-AF65-F5344CB8AC3E}">
        <p14:creationId xmlns:p14="http://schemas.microsoft.com/office/powerpoint/2010/main" val="295118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9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0157E-C3E2-EF8C-1136-682290F76533}"/>
              </a:ext>
            </a:extLst>
          </p:cNvPr>
          <p:cNvSpPr>
            <a:spLocks noGrp="1"/>
          </p:cNvSpPr>
          <p:nvPr>
            <p:ph idx="1"/>
          </p:nvPr>
        </p:nvSpPr>
        <p:spPr>
          <a:xfrm>
            <a:off x="1691783" y="1867051"/>
            <a:ext cx="9502398" cy="4495247"/>
          </a:xfrm>
        </p:spPr>
        <p:txBody>
          <a:bodyPr>
            <a:normAutofit/>
          </a:bodyPr>
          <a:lstStyle/>
          <a:p>
            <a:pPr marL="342900" marR="0" lvl="0" indent="-342900" algn="just"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Increase vertical drop with a run and an chair lift with additional snow making coverage</a:t>
            </a:r>
          </a:p>
          <a:p>
            <a:pPr marL="742950" marR="0" lvl="1" indent="-285750" algn="just" defTabSz="457200" rtl="0" eaLnBrk="1" fontAlgn="auto" latinLnBrk="0" hangingPunct="1">
              <a:lnSpc>
                <a:spcPct val="100000"/>
              </a:lnSpc>
              <a:spcBef>
                <a:spcPts val="1000"/>
              </a:spcBef>
              <a:spcAft>
                <a:spcPts val="0"/>
              </a:spcAft>
              <a:buClr>
                <a:srgbClr val="A53010"/>
              </a:buClr>
              <a:buSzTx/>
              <a:buFont typeface="Wingdings" panose="05000000000000000000" pitchFamily="2" charset="2"/>
              <a:buChar char="§"/>
              <a:tabLst/>
              <a:defRPr/>
            </a:pPr>
            <a:r>
              <a:rPr kumimoji="0" lang="en-US"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By adding an additional </a:t>
            </a:r>
            <a:r>
              <a:rPr kumimoji="0" lang="en-US"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2 acres </a:t>
            </a:r>
            <a:r>
              <a:rPr kumimoji="0" lang="en-US"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snow making predicts a revenue of </a:t>
            </a:r>
            <a:r>
              <a:rPr kumimoji="0" lang="en-US"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17.32M</a:t>
            </a:r>
            <a:r>
              <a:rPr kumimoji="0" lang="en-US"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over the season, not an significant increase from our initial achievement of 15M. </a:t>
            </a:r>
          </a:p>
          <a:p>
            <a:pPr marL="0" indent="0" algn="just">
              <a:buNone/>
            </a:pPr>
            <a:endParaRPr lang="en-US" sz="2000" dirty="0"/>
          </a:p>
          <a:p>
            <a:pPr algn="just"/>
            <a:r>
              <a:rPr lang="en-US" sz="2000" dirty="0"/>
              <a:t>Night skiing area and the longest run</a:t>
            </a:r>
          </a:p>
          <a:p>
            <a:pPr lvl="1" algn="just">
              <a:buFont typeface="Wingdings" panose="05000000000000000000" pitchFamily="2" charset="2"/>
              <a:buChar char="§"/>
            </a:pPr>
            <a:r>
              <a:rPr lang="en-US" dirty="0"/>
              <a:t>No addition increase in revenue is predicted by increasing the night skiing area or  increasing the longest run. </a:t>
            </a:r>
          </a:p>
          <a:p>
            <a:pPr marL="57150" indent="0" algn="just">
              <a:buNone/>
            </a:pPr>
            <a:endParaRPr lang="en-US" sz="2000" dirty="0"/>
          </a:p>
        </p:txBody>
      </p:sp>
      <p:sp>
        <p:nvSpPr>
          <p:cNvPr id="13" name="TextBox 12">
            <a:extLst>
              <a:ext uri="{FF2B5EF4-FFF2-40B4-BE49-F238E27FC236}">
                <a16:creationId xmlns:a16="http://schemas.microsoft.com/office/drawing/2014/main" id="{7A07601C-F9A3-1DB6-0484-71F412A2B82B}"/>
              </a:ext>
            </a:extLst>
          </p:cNvPr>
          <p:cNvSpPr txBox="1"/>
          <p:nvPr/>
        </p:nvSpPr>
        <p:spPr>
          <a:xfrm>
            <a:off x="1871932" y="215660"/>
            <a:ext cx="6702725" cy="646331"/>
          </a:xfrm>
          <a:prstGeom prst="rect">
            <a:avLst/>
          </a:prstGeom>
          <a:noFill/>
        </p:spPr>
        <p:txBody>
          <a:bodyPr wrap="square" rtlCol="0">
            <a:spAutoFit/>
          </a:bodyPr>
          <a:lstStyle/>
          <a:p>
            <a:r>
              <a:rPr lang="en-US" sz="3600" dirty="0"/>
              <a:t>Different scenario modeling</a:t>
            </a:r>
          </a:p>
        </p:txBody>
      </p:sp>
    </p:spTree>
    <p:extLst>
      <p:ext uri="{BB962C8B-B14F-4D97-AF65-F5344CB8AC3E}">
        <p14:creationId xmlns:p14="http://schemas.microsoft.com/office/powerpoint/2010/main" val="47825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0172-701F-A607-E37B-1DA2EE2EF4AC}"/>
              </a:ext>
            </a:extLst>
          </p:cNvPr>
          <p:cNvSpPr>
            <a:spLocks noGrp="1"/>
          </p:cNvSpPr>
          <p:nvPr>
            <p:ph type="title"/>
          </p:nvPr>
        </p:nvSpPr>
        <p:spPr>
          <a:xfrm>
            <a:off x="1640156" y="197065"/>
            <a:ext cx="8911687" cy="1039388"/>
          </a:xfrm>
        </p:spPr>
        <p:txBody>
          <a:bodyPr>
            <a:normAutofit/>
          </a:bodyPr>
          <a:lstStyle/>
          <a:p>
            <a:r>
              <a:rPr lang="en-US" dirty="0"/>
              <a:t>Cutting operational cost </a:t>
            </a:r>
          </a:p>
        </p:txBody>
      </p:sp>
      <p:sp>
        <p:nvSpPr>
          <p:cNvPr id="3" name="Content Placeholder 2">
            <a:extLst>
              <a:ext uri="{FF2B5EF4-FFF2-40B4-BE49-F238E27FC236}">
                <a16:creationId xmlns:a16="http://schemas.microsoft.com/office/drawing/2014/main" id="{AF9B4B9D-85A2-E627-8655-7033F8341EF1}"/>
              </a:ext>
            </a:extLst>
          </p:cNvPr>
          <p:cNvSpPr>
            <a:spLocks noGrp="1"/>
          </p:cNvSpPr>
          <p:nvPr>
            <p:ph idx="1"/>
          </p:nvPr>
        </p:nvSpPr>
        <p:spPr>
          <a:xfrm>
            <a:off x="1640156" y="1453281"/>
            <a:ext cx="3794486" cy="4283285"/>
          </a:xfrm>
        </p:spPr>
        <p:txBody>
          <a:bodyPr>
            <a:normAutofit/>
          </a:bodyPr>
          <a:lstStyle/>
          <a:p>
            <a:r>
              <a:rPr lang="en-US" sz="1900" dirty="0"/>
              <a:t>Reducing the number of runs</a:t>
            </a:r>
          </a:p>
          <a:p>
            <a:pPr lvl="1" algn="just">
              <a:buFont typeface="Wingdings" panose="05000000000000000000" pitchFamily="2" charset="2"/>
              <a:buChar char="§"/>
            </a:pPr>
            <a:r>
              <a:rPr lang="en-US" sz="1400" dirty="0"/>
              <a:t>According to the model closing one run makes no difference.</a:t>
            </a:r>
          </a:p>
          <a:p>
            <a:pPr lvl="1" algn="just">
              <a:buFont typeface="Wingdings" panose="05000000000000000000" pitchFamily="2" charset="2"/>
              <a:buChar char="§"/>
            </a:pPr>
            <a:r>
              <a:rPr lang="en-US" sz="1400" dirty="0"/>
              <a:t> Closing 2 and 3 successively reduces support for ticket price and so revenue. </a:t>
            </a:r>
          </a:p>
          <a:p>
            <a:pPr lvl="1" algn="just">
              <a:buFont typeface="Wingdings" panose="05000000000000000000" pitchFamily="2" charset="2"/>
              <a:buChar char="§"/>
            </a:pPr>
            <a:r>
              <a:rPr lang="en-US" sz="1400" dirty="0"/>
              <a:t>If Big Mountain closes down 3 runs, it seems they may as well close down 4 or 5 as there's no further loss in ticket price. </a:t>
            </a:r>
          </a:p>
          <a:p>
            <a:pPr lvl="1" algn="just">
              <a:buFont typeface="Wingdings" panose="05000000000000000000" pitchFamily="2" charset="2"/>
              <a:buChar char="§"/>
            </a:pPr>
            <a:r>
              <a:rPr lang="en-US" sz="1400" dirty="0"/>
              <a:t>Increasing the closures down to 6 or more leads to a large drop.</a:t>
            </a:r>
          </a:p>
        </p:txBody>
      </p:sp>
      <p:pic>
        <p:nvPicPr>
          <p:cNvPr id="5" name="Picture 4">
            <a:extLst>
              <a:ext uri="{FF2B5EF4-FFF2-40B4-BE49-F238E27FC236}">
                <a16:creationId xmlns:a16="http://schemas.microsoft.com/office/drawing/2014/main" id="{6255EE5C-AD0E-6D77-1DB3-2755AECFB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987" y="1236453"/>
            <a:ext cx="6628013" cy="3515534"/>
          </a:xfrm>
          <a:prstGeom prst="rect">
            <a:avLst/>
          </a:prstGeom>
        </p:spPr>
      </p:pic>
    </p:spTree>
    <p:extLst>
      <p:ext uri="{BB962C8B-B14F-4D97-AF65-F5344CB8AC3E}">
        <p14:creationId xmlns:p14="http://schemas.microsoft.com/office/powerpoint/2010/main" val="17315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86F3-5198-E486-9134-8E9D22E048AA}"/>
              </a:ext>
            </a:extLst>
          </p:cNvPr>
          <p:cNvSpPr>
            <a:spLocks noGrp="1"/>
          </p:cNvSpPr>
          <p:nvPr>
            <p:ph type="title"/>
          </p:nvPr>
        </p:nvSpPr>
        <p:spPr>
          <a:xfrm>
            <a:off x="1907725" y="114461"/>
            <a:ext cx="8911687" cy="1280890"/>
          </a:xfrm>
        </p:spPr>
        <p:txBody>
          <a:bodyPr/>
          <a:lstStyle/>
          <a:p>
            <a:r>
              <a:rPr lang="en-US" dirty="0"/>
              <a:t>Validation and Future Strategy</a:t>
            </a:r>
          </a:p>
        </p:txBody>
      </p:sp>
      <p:sp>
        <p:nvSpPr>
          <p:cNvPr id="3" name="Content Placeholder 2">
            <a:extLst>
              <a:ext uri="{FF2B5EF4-FFF2-40B4-BE49-F238E27FC236}">
                <a16:creationId xmlns:a16="http://schemas.microsoft.com/office/drawing/2014/main" id="{1783FC93-3CB8-EB99-AF3A-154FC035C8CB}"/>
              </a:ext>
            </a:extLst>
          </p:cNvPr>
          <p:cNvSpPr>
            <a:spLocks noGrp="1"/>
          </p:cNvSpPr>
          <p:nvPr>
            <p:ph idx="1"/>
          </p:nvPr>
        </p:nvSpPr>
        <p:spPr>
          <a:xfrm>
            <a:off x="1907725" y="1693653"/>
            <a:ext cx="9910464" cy="4767532"/>
          </a:xfrm>
        </p:spPr>
        <p:txBody>
          <a:bodyPr/>
          <a:lstStyle/>
          <a:p>
            <a:pPr algn="just"/>
            <a:r>
              <a:rPr lang="en-US" dirty="0"/>
              <a:t>The validity of our model lies in the assumption that other resorts accurately set their prices according to what the market (the ticket-buying public) supports.</a:t>
            </a:r>
          </a:p>
          <a:p>
            <a:pPr algn="just"/>
            <a:r>
              <a:rPr lang="en-US" dirty="0"/>
              <a:t>We could also survey customers on price sensitivity to validate if customers would be willing to pay the higher modeled price.</a:t>
            </a:r>
          </a:p>
          <a:p>
            <a:pPr algn="just"/>
            <a:r>
              <a:rPr lang="en-US" dirty="0"/>
              <a:t>The model is a valuable tool for exploring pricing adjustments based on amenities changes, helping executives plan for future investments in facilities. </a:t>
            </a:r>
          </a:p>
          <a:p>
            <a:pPr algn="just"/>
            <a:r>
              <a:rPr lang="en-US" dirty="0"/>
              <a:t>Leaders could use the model to estimate revenue impacts of facility changes or price increases. </a:t>
            </a:r>
          </a:p>
          <a:p>
            <a:pPr algn="just"/>
            <a:r>
              <a:rPr lang="en-US" dirty="0"/>
              <a:t>This could inform budgeting and forecasting. </a:t>
            </a:r>
          </a:p>
          <a:p>
            <a:pPr algn="just"/>
            <a:r>
              <a:rPr lang="en-US" dirty="0"/>
              <a:t>The model allows the business to test different pricing and facility configurations to stay competitive while optimizing revenue.</a:t>
            </a:r>
          </a:p>
        </p:txBody>
      </p:sp>
    </p:spTree>
    <p:extLst>
      <p:ext uri="{BB962C8B-B14F-4D97-AF65-F5344CB8AC3E}">
        <p14:creationId xmlns:p14="http://schemas.microsoft.com/office/powerpoint/2010/main" val="21672215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463</TotalTime>
  <Words>778</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A report on the findings of Big Mountain Resort’s pricing strategy</vt:lpstr>
      <vt:lpstr>A sneak peek into the present ski market</vt:lpstr>
      <vt:lpstr>A look into the matter at hand</vt:lpstr>
      <vt:lpstr>Key findings and recommendations</vt:lpstr>
      <vt:lpstr>Modeling results and analyzing</vt:lpstr>
      <vt:lpstr>PowerPoint Presentation</vt:lpstr>
      <vt:lpstr>Cutting operational cost </vt:lpstr>
      <vt:lpstr>Validation and Future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Sheik Mohammad Boni Sadar</dc:creator>
  <cp:lastModifiedBy>Sheik Mohammad Boni Sadar</cp:lastModifiedBy>
  <cp:revision>16</cp:revision>
  <dcterms:created xsi:type="dcterms:W3CDTF">2024-11-04T03:50:35Z</dcterms:created>
  <dcterms:modified xsi:type="dcterms:W3CDTF">2024-11-12T16:18:49Z</dcterms:modified>
</cp:coreProperties>
</file>