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5" r:id="rId3"/>
    <p:sldId id="280" r:id="rId4"/>
    <p:sldId id="281" r:id="rId5"/>
    <p:sldId id="282" r:id="rId6"/>
    <p:sldId id="283" r:id="rId7"/>
    <p:sldId id="268" r:id="rId8"/>
    <p:sldId id="284" r:id="rId9"/>
    <p:sldId id="285" r:id="rId10"/>
    <p:sldId id="269" r:id="rId11"/>
    <p:sldId id="286" r:id="rId12"/>
    <p:sldId id="287" r:id="rId13"/>
    <p:sldId id="290" r:id="rId14"/>
    <p:sldId id="288" r:id="rId15"/>
    <p:sldId id="289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Confusion</a:t>
            </a:r>
            <a:r>
              <a:rPr lang="en-US" sz="1600" baseline="0" dirty="0"/>
              <a:t> matrix plot - validation and test set</a:t>
            </a:r>
            <a:endParaRPr lang="en-US" sz="1600" dirty="0"/>
          </a:p>
        </c:rich>
      </c:tx>
      <c:layout>
        <c:manualLayout>
          <c:xMode val="edge"/>
          <c:yMode val="edge"/>
          <c:x val="0.11319785948022099"/>
          <c:y val="0.91427308155939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42614519015672"/>
          <c:y val="5.8784615430576455E-2"/>
          <c:w val="0.84968149277087202"/>
          <c:h val="0.71208248252704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Validation set</c:v>
                </c:pt>
                <c:pt idx="1">
                  <c:v>Test set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0.93100000000000005</c:v>
                </c:pt>
                <c:pt idx="1">
                  <c:v>0.93899999999999995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38-4796-96E5-977B944442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Damaged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Validation set</c:v>
                </c:pt>
                <c:pt idx="1">
                  <c:v>Test set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0.877</c:v>
                </c:pt>
                <c:pt idx="1">
                  <c:v>0.872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38-4796-96E5-977B94444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437935"/>
        <c:axId val="517433135"/>
      </c:barChart>
      <c:catAx>
        <c:axId val="517437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433135"/>
        <c:crosses val="autoZero"/>
        <c:auto val="1"/>
        <c:lblAlgn val="ctr"/>
        <c:lblOffset val="100"/>
        <c:noMultiLvlLbl val="0"/>
      </c:catAx>
      <c:valAx>
        <c:axId val="51743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437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634789168881717"/>
          <c:y val="0.84084426622531794"/>
          <c:w val="0.45620602161624679"/>
          <c:h val="4.7704466116872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Evaluation</a:t>
            </a:r>
            <a:r>
              <a:rPr lang="en-US" baseline="0" dirty="0"/>
              <a:t> metrics (Precision, Recall and F1 score)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 Intact - 0</c:v>
                </c:pt>
                <c:pt idx="1">
                  <c:v>Damaged - 1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0.89</c:v>
                </c:pt>
                <c:pt idx="1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F8-4FDF-83C1-E446A32909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 Intact - 0</c:v>
                </c:pt>
                <c:pt idx="1">
                  <c:v>Damaged - 1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0.94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F8-4FDF-83C1-E446A32909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 Intact - 0</c:v>
                </c:pt>
                <c:pt idx="1">
                  <c:v>Damaged - 1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0.91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F8-4FDF-83C1-E446A3290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875711"/>
        <c:axId val="507883871"/>
      </c:barChart>
      <c:catAx>
        <c:axId val="50787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883871"/>
        <c:crosses val="autoZero"/>
        <c:auto val="1"/>
        <c:lblAlgn val="ctr"/>
        <c:lblOffset val="100"/>
        <c:noMultiLvlLbl val="0"/>
      </c:catAx>
      <c:valAx>
        <c:axId val="50788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87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40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5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242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7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9E4079-7764-0AA8-E06F-AA8C823B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684" y="4302926"/>
            <a:ext cx="8915399" cy="1126283"/>
          </a:xfrm>
        </p:spPr>
        <p:txBody>
          <a:bodyPr/>
          <a:lstStyle/>
          <a:p>
            <a:r>
              <a:rPr lang="en-US" dirty="0"/>
              <a:t>by Sheik Mohammad Boni Sadar</a:t>
            </a:r>
          </a:p>
          <a:p>
            <a:r>
              <a:rPr lang="en-US" dirty="0"/>
              <a:t>10-May,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DC46E-E3A7-1025-BA78-1B03EF2EACA1}"/>
              </a:ext>
            </a:extLst>
          </p:cNvPr>
          <p:cNvSpPr txBox="1"/>
          <p:nvPr/>
        </p:nvSpPr>
        <p:spPr>
          <a:xfrm>
            <a:off x="2416684" y="967126"/>
            <a:ext cx="727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Capstone Two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8EC7-15B9-68F5-57C5-F5C6D2B36D7E}"/>
              </a:ext>
            </a:extLst>
          </p:cNvPr>
          <p:cNvSpPr txBox="1"/>
          <p:nvPr/>
        </p:nvSpPr>
        <p:spPr>
          <a:xfrm>
            <a:off x="2416684" y="3565751"/>
            <a:ext cx="514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4432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39A9-8AC9-6DE4-7FF9-E70A37DD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80" y="371802"/>
            <a:ext cx="7448223" cy="69573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CNN Classification Performance Report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879C63-1EAC-5E7D-7552-13BB63F52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543231"/>
              </p:ext>
            </p:extLst>
          </p:nvPr>
        </p:nvGraphicFramePr>
        <p:xfrm>
          <a:off x="6152446" y="1164567"/>
          <a:ext cx="5714313" cy="5355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CD0019-CC5F-4580-7370-2ED63E87F5EF}"/>
              </a:ext>
            </a:extLst>
          </p:cNvPr>
          <p:cNvSpPr txBox="1"/>
          <p:nvPr/>
        </p:nvSpPr>
        <p:spPr>
          <a:xfrm>
            <a:off x="1561380" y="1475118"/>
            <a:ext cx="4304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Performance is consistent with both sets.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Slightly better at classifying intact images.</a:t>
            </a:r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accuracy drop for damaged may suggest more intra-class variation.</a:t>
            </a:r>
          </a:p>
        </p:txBody>
      </p:sp>
    </p:spTree>
    <p:extLst>
      <p:ext uri="{BB962C8B-B14F-4D97-AF65-F5344CB8AC3E}">
        <p14:creationId xmlns:p14="http://schemas.microsoft.com/office/powerpoint/2010/main" val="97234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DFA6-2F87-9F0C-BBE4-B7B2EA6A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15" y="80646"/>
            <a:ext cx="8319490" cy="738864"/>
          </a:xfrm>
        </p:spPr>
        <p:txBody>
          <a:bodyPr/>
          <a:lstStyle/>
          <a:p>
            <a:r>
              <a:rPr lang="en-US" dirty="0"/>
              <a:t>Precision, Recall and F1 score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9F2203-ED25-6C41-00F3-7BBF9EBEE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346715"/>
              </p:ext>
            </p:extLst>
          </p:nvPr>
        </p:nvGraphicFramePr>
        <p:xfrm>
          <a:off x="7410092" y="1233576"/>
          <a:ext cx="4371674" cy="507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A8610A-EB09-1548-2002-410A17DF8219}"/>
              </a:ext>
            </a:extLst>
          </p:cNvPr>
          <p:cNvSpPr txBox="1"/>
          <p:nvPr/>
        </p:nvSpPr>
        <p:spPr>
          <a:xfrm>
            <a:off x="1311215" y="1483971"/>
            <a:ext cx="59090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model is </a:t>
            </a:r>
            <a:r>
              <a:rPr lang="en-US" b="1" dirty="0"/>
              <a:t>slightly better at identifying intact lids</a:t>
            </a:r>
            <a:r>
              <a:rPr lang="en-US" dirty="0"/>
              <a:t> (high recall).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It's </a:t>
            </a:r>
            <a:r>
              <a:rPr lang="en-US" b="1" dirty="0"/>
              <a:t>more conservative when labeling damaged lids</a:t>
            </a:r>
            <a:r>
              <a:rPr lang="en-US" dirty="0"/>
              <a:t>—prioritizing precision, possibly to avoid false alarms.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balanced </a:t>
            </a:r>
            <a:r>
              <a:rPr lang="en-US" b="1" dirty="0"/>
              <a:t>F1 scores (~0.90–0.91)</a:t>
            </a:r>
            <a:r>
              <a:rPr lang="en-US" dirty="0"/>
              <a:t> indicate the model performs very well on both classes, though improving recall on the “Damaged” class could further enhance defect detection reliability.</a:t>
            </a:r>
          </a:p>
        </p:txBody>
      </p:sp>
    </p:spTree>
    <p:extLst>
      <p:ext uri="{BB962C8B-B14F-4D97-AF65-F5344CB8AC3E}">
        <p14:creationId xmlns:p14="http://schemas.microsoft.com/office/powerpoint/2010/main" val="169352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53648-B455-590A-0EC7-ACA9A3FBD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34F6-0D1E-6A82-80E4-8EBD9B4F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93" y="0"/>
            <a:ext cx="10958452" cy="7927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ROC Curve &amp; AUC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AC0DD-BC07-C5C2-0DFE-56DA83E0794D}"/>
              </a:ext>
            </a:extLst>
          </p:cNvPr>
          <p:cNvSpPr txBox="1"/>
          <p:nvPr/>
        </p:nvSpPr>
        <p:spPr>
          <a:xfrm>
            <a:off x="1014293" y="1587260"/>
            <a:ext cx="5205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AUC = </a:t>
            </a:r>
            <a:r>
              <a:rPr lang="en-US" b="1" dirty="0"/>
              <a:t>0.97</a:t>
            </a:r>
            <a:r>
              <a:rPr lang="en-US" dirty="0"/>
              <a:t> → </a:t>
            </a:r>
            <a:r>
              <a:rPr lang="en-US" b="0" i="0" dirty="0">
                <a:effectLst/>
              </a:rPr>
              <a:t>A high AUC implies good generalization to unseen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Confirms robustness across thresholds.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</a:rPr>
              <a:t>The steep initial rise and long plateau suggest the model confidently classifies many positives before significant false positives occur.</a:t>
            </a:r>
            <a:endParaRPr lang="en-US" dirty="0"/>
          </a:p>
          <a:p>
            <a:pPr algn="just"/>
            <a:endParaRPr lang="en-US" sz="1800" b="0" i="0" dirty="0"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showing a curve&#10;&#10;AI-generated content may be incorrect.">
            <a:extLst>
              <a:ext uri="{FF2B5EF4-FFF2-40B4-BE49-F238E27FC236}">
                <a16:creationId xmlns:a16="http://schemas.microsoft.com/office/drawing/2014/main" id="{2510A171-C767-1D03-F431-AD4E3DDE4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7260"/>
            <a:ext cx="587674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6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F13B0-18FA-5DEC-2255-3996CD8E3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7E55-5486-C298-F5A5-1E0D0BEF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89" y="121621"/>
            <a:ext cx="7258440" cy="79277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69B8B-40D0-7F54-C913-864532CAE246}"/>
              </a:ext>
            </a:extLst>
          </p:cNvPr>
          <p:cNvSpPr txBox="1"/>
          <p:nvPr/>
        </p:nvSpPr>
        <p:spPr>
          <a:xfrm>
            <a:off x="1600888" y="1587260"/>
            <a:ext cx="9880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High performance across both validation and test sets (≈ 90% accuracy).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AUC of 0.97 demonstrates strong capability to distinguish defective vs. intact jar lids.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Slight overfitting after ~20 epochs, but not performance-breaking.</a:t>
            </a:r>
            <a:endParaRPr lang="en-US" sz="1800" b="0" i="0" dirty="0">
              <a:effectLst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E3785-25E7-AE20-BD12-1E12ADAA4633}"/>
              </a:ext>
            </a:extLst>
          </p:cNvPr>
          <p:cNvSpPr txBox="1"/>
          <p:nvPr/>
        </p:nvSpPr>
        <p:spPr>
          <a:xfrm>
            <a:off x="1600888" y="3826528"/>
            <a:ext cx="9816860" cy="165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evaluation confirms the CNN model is reliable, generalizes well, and is well-suited for deployment in an automated defect detection pipeline.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72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79F20-F499-8683-3493-22587FFD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B70E-717E-A45A-BB04-D8C569CA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89" y="121621"/>
            <a:ext cx="7258440" cy="792779"/>
          </a:xfrm>
        </p:spPr>
        <p:txBody>
          <a:bodyPr>
            <a:normAutofit/>
          </a:bodyPr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D32FC-96F0-FBCC-FCA9-2F8167ADC50C}"/>
              </a:ext>
            </a:extLst>
          </p:cNvPr>
          <p:cNvSpPr txBox="1"/>
          <p:nvPr/>
        </p:nvSpPr>
        <p:spPr>
          <a:xfrm>
            <a:off x="1600888" y="1130061"/>
            <a:ext cx="1038120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Leverage Pre-trained Models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transfer learning with well-established architectures such as VGG16, ResNet50 or EfficientNet. 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Deeper Architectures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Experimenting with deeper CNNs that include additional convolutional and pooling layers. This may help the model capture more abstract, high-level features crucial for identifying subtle defects.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Data Augmentation Strategies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Continue expanding the dataset with advanced augmentation (e.g., elastic deformation, random occlusion, noise injection) to simulate real-world variability and further improve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235235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A27AE-84B9-0FF9-BDFA-9E427040B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206D-882F-B4AC-586E-A6B02758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88" y="121621"/>
            <a:ext cx="10591111" cy="697888"/>
          </a:xfrm>
        </p:spPr>
        <p:txBody>
          <a:bodyPr>
            <a:normAutofit fontScale="90000"/>
          </a:bodyPr>
          <a:lstStyle/>
          <a:p>
            <a:r>
              <a:rPr lang="en-US" dirty="0"/>
              <a:t>Incorporating into an industrial automation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965A-4E4D-569E-EA4E-DB4AC84B8C51}"/>
              </a:ext>
            </a:extLst>
          </p:cNvPr>
          <p:cNvSpPr txBox="1"/>
          <p:nvPr/>
        </p:nvSpPr>
        <p:spPr>
          <a:xfrm>
            <a:off x="1600888" y="1423359"/>
            <a:ext cx="1032081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Model Serving via REST API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Packaging the model using TensorFlow Serving, FastAPI, or Flask.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Creating a lightweight REST API that the factory control system can query with images for real-time results.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Real-time Inference Integration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Deploying the model on edge devices (e.g., NVIDIA Jetson, Raspberry Pi with Coral TPU) near the production line. Creating a lightweight REST API that the factory control system can query with images for real-time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Use a real-time video feed or frame-based capture to inspect jar lids on a conveyor belt.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Automatically flag or sort defective items via mechanical actuators (e.g., robotic arms, air nozzles).</a:t>
            </a:r>
          </a:p>
          <a:p>
            <a:pPr lvl="1"/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Integration with PLC Systems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Connecting the model's output to a Programmable Logic Controller (PLC) using middleware like MQTT or OPC UA.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Automate reject mechanisms or stop production if defect thresholds are exceeded.</a:t>
            </a:r>
          </a:p>
        </p:txBody>
      </p:sp>
    </p:spTree>
    <p:extLst>
      <p:ext uri="{BB962C8B-B14F-4D97-AF65-F5344CB8AC3E}">
        <p14:creationId xmlns:p14="http://schemas.microsoft.com/office/powerpoint/2010/main" val="167339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530E-FE4A-C895-EE80-3D405AE6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2491009"/>
            <a:ext cx="8911687" cy="329066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48184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2242-EA3C-21A9-D7D9-24E2860A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140" y="2304757"/>
            <a:ext cx="9546415" cy="2248486"/>
          </a:xfrm>
        </p:spPr>
        <p:txBody>
          <a:bodyPr>
            <a:normAutofit/>
          </a:bodyPr>
          <a:lstStyle/>
          <a:p>
            <a:r>
              <a:rPr lang="en-US" dirty="0"/>
              <a:t>Defective Jar Lid Identification Using CNN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1861-DA24-5CA9-AF3B-538B3425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09"/>
            <a:ext cx="7258440" cy="102353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D62C-EB7A-A1E8-E0B0-16A49CDC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1961071"/>
            <a:ext cx="8779924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modern manufacturing, automation plays a critical role in enhancing efficiency, consistency, and quality control.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key area where automation can add significant value is in defect detection during the production process.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This project focuses on automating the inspection of jar lids by developing a </a:t>
            </a:r>
            <a:r>
              <a:rPr lang="en-US" sz="2400" b="1" dirty="0">
                <a:solidFill>
                  <a:srgbClr val="C00000"/>
                </a:solidFill>
              </a:rPr>
              <a:t>Convolutional Neural Network (CNN) </a:t>
            </a:r>
            <a:r>
              <a:rPr lang="en-US" sz="2400" dirty="0">
                <a:solidFill>
                  <a:srgbClr val="C00000"/>
                </a:solidFill>
              </a:rPr>
              <a:t>model to </a:t>
            </a:r>
            <a:r>
              <a:rPr lang="en-US" sz="2400" b="1" dirty="0">
                <a:solidFill>
                  <a:srgbClr val="C00000"/>
                </a:solidFill>
              </a:rPr>
              <a:t>classify defective versus non-defective jar lids.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8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A55BE-9568-A5D5-665E-826C1E7E9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95E9-CDCD-85AC-9998-79DF8CA4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84" y="588489"/>
            <a:ext cx="7258440" cy="1023535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2E29-2253-962B-A92D-21D62463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184" y="1980121"/>
            <a:ext cx="9883566" cy="3777622"/>
          </a:xfrm>
        </p:spPr>
        <p:txBody>
          <a:bodyPr>
            <a:normAutofit/>
          </a:bodyPr>
          <a:lstStyle/>
          <a:p>
            <a:r>
              <a:rPr lang="en-US" sz="2000" dirty="0"/>
              <a:t>Dataset: Labeled images of </a:t>
            </a:r>
            <a:r>
              <a:rPr lang="en-US" sz="2000" b="1" dirty="0"/>
              <a:t>damaged</a:t>
            </a:r>
            <a:r>
              <a:rPr lang="en-US" sz="2000" dirty="0"/>
              <a:t> vs. </a:t>
            </a:r>
            <a:r>
              <a:rPr lang="en-US" sz="2000" b="1" dirty="0"/>
              <a:t>intact</a:t>
            </a:r>
            <a:r>
              <a:rPr lang="en-US" sz="2000" dirty="0"/>
              <a:t> jar lids obtained from Kaggle.</a:t>
            </a:r>
          </a:p>
          <a:p>
            <a:r>
              <a:rPr lang="en-US" sz="2000" dirty="0"/>
              <a:t>Images converted to </a:t>
            </a:r>
            <a:r>
              <a:rPr lang="en-US" sz="2000" b="1" dirty="0"/>
              <a:t>128×128 grayscale.</a:t>
            </a:r>
          </a:p>
          <a:p>
            <a:r>
              <a:rPr lang="en-US" sz="2000" dirty="0"/>
              <a:t>Original + Augmented images for better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2137793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FC15-FDF2-D8DD-A2FC-6DB358CA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5BD5-0838-9623-EF25-D4D5C986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84" y="588489"/>
            <a:ext cx="7258440" cy="1023535"/>
          </a:xfrm>
        </p:spPr>
        <p:txBody>
          <a:bodyPr>
            <a:normAutofit/>
          </a:bodyPr>
          <a:lstStyle/>
          <a:p>
            <a:r>
              <a:rPr lang="en-US" dirty="0"/>
              <a:t>Data augmentation</a:t>
            </a:r>
          </a:p>
        </p:txBody>
      </p:sp>
      <p:pic>
        <p:nvPicPr>
          <p:cNvPr id="5" name="Picture 4" descr="A white plastic container with a square shape">
            <a:extLst>
              <a:ext uri="{FF2B5EF4-FFF2-40B4-BE49-F238E27FC236}">
                <a16:creationId xmlns:a16="http://schemas.microsoft.com/office/drawing/2014/main" id="{3684B1CA-0F72-9780-B3DF-78C97CBC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34" y="2174737"/>
            <a:ext cx="1347672" cy="134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3EA18-A97C-F751-E4BB-4C6AA48F0051}"/>
              </a:ext>
            </a:extLst>
          </p:cNvPr>
          <p:cNvSpPr txBox="1"/>
          <p:nvPr/>
        </p:nvSpPr>
        <p:spPr>
          <a:xfrm>
            <a:off x="4875107" y="1565857"/>
            <a:ext cx="328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Flipping</a:t>
            </a:r>
            <a:r>
              <a:rPr lang="en-US" dirty="0"/>
              <a:t> (horizontal)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0EDF7-386B-C25B-4EEC-17AFE543C667}"/>
              </a:ext>
            </a:extLst>
          </p:cNvPr>
          <p:cNvSpPr txBox="1"/>
          <p:nvPr/>
        </p:nvSpPr>
        <p:spPr>
          <a:xfrm>
            <a:off x="2085975" y="1612024"/>
            <a:ext cx="28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Rotations</a:t>
            </a:r>
            <a:r>
              <a:rPr lang="en-US" dirty="0"/>
              <a:t> (±35°, 90°) </a:t>
            </a:r>
          </a:p>
          <a:p>
            <a:endParaRPr lang="en-US" dirty="0"/>
          </a:p>
        </p:txBody>
      </p:sp>
      <p:pic>
        <p:nvPicPr>
          <p:cNvPr id="11" name="Picture 10" descr="A close-up of a can lid&#10;&#10;AI-generated content may be incorrect.">
            <a:extLst>
              <a:ext uri="{FF2B5EF4-FFF2-40B4-BE49-F238E27FC236}">
                <a16:creationId xmlns:a16="http://schemas.microsoft.com/office/drawing/2014/main" id="{857CB7DE-25FE-9076-F084-D4449E4D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07" y="2141398"/>
            <a:ext cx="1285875" cy="1343025"/>
          </a:xfrm>
          <a:prstGeom prst="rect">
            <a:avLst/>
          </a:prstGeom>
        </p:spPr>
      </p:pic>
      <p:pic>
        <p:nvPicPr>
          <p:cNvPr id="13" name="Picture 12" descr="A close up of a jar&#10;&#10;AI-generated content may be incorrect.">
            <a:extLst>
              <a:ext uri="{FF2B5EF4-FFF2-40B4-BE49-F238E27FC236}">
                <a16:creationId xmlns:a16="http://schemas.microsoft.com/office/drawing/2014/main" id="{BCDD9C8C-0646-CABE-77BD-5525340A6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2149196"/>
            <a:ext cx="1285875" cy="1343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CE4A38-7F29-F4BB-EDB1-057F944B47E9}"/>
              </a:ext>
            </a:extLst>
          </p:cNvPr>
          <p:cNvSpPr txBox="1"/>
          <p:nvPr/>
        </p:nvSpPr>
        <p:spPr>
          <a:xfrm>
            <a:off x="8372474" y="1565857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Brightness adjustments</a:t>
            </a:r>
          </a:p>
        </p:txBody>
      </p:sp>
      <p:pic>
        <p:nvPicPr>
          <p:cNvPr id="16" name="Picture 15" descr="A close-up of a black circle">
            <a:extLst>
              <a:ext uri="{FF2B5EF4-FFF2-40B4-BE49-F238E27FC236}">
                <a16:creationId xmlns:a16="http://schemas.microsoft.com/office/drawing/2014/main" id="{02E45F6A-DDD9-0AB3-28A1-5FD4FE1A9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2111096"/>
            <a:ext cx="1381125" cy="1381125"/>
          </a:xfrm>
          <a:prstGeom prst="rect">
            <a:avLst/>
          </a:prstGeom>
        </p:spPr>
      </p:pic>
      <p:pic>
        <p:nvPicPr>
          <p:cNvPr id="18" name="Picture 17" descr="A close-up of a silver can">
            <a:extLst>
              <a:ext uri="{FF2B5EF4-FFF2-40B4-BE49-F238E27FC236}">
                <a16:creationId xmlns:a16="http://schemas.microsoft.com/office/drawing/2014/main" id="{B8118903-A4AC-5F12-1B9A-EAB2971B9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5" y="2111096"/>
            <a:ext cx="1376362" cy="1381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2A1D55-519A-0F9C-2283-85D935136D0D}"/>
              </a:ext>
            </a:extLst>
          </p:cNvPr>
          <p:cNvSpPr txBox="1"/>
          <p:nvPr/>
        </p:nvSpPr>
        <p:spPr>
          <a:xfrm>
            <a:off x="2085974" y="4090989"/>
            <a:ext cx="28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Edge detection</a:t>
            </a:r>
            <a:r>
              <a:rPr lang="en-US" dirty="0"/>
              <a:t> (Sobel)</a:t>
            </a:r>
          </a:p>
        </p:txBody>
      </p:sp>
      <p:pic>
        <p:nvPicPr>
          <p:cNvPr id="23" name="Picture 22" descr="A close-up of a circular object">
            <a:extLst>
              <a:ext uri="{FF2B5EF4-FFF2-40B4-BE49-F238E27FC236}">
                <a16:creationId xmlns:a16="http://schemas.microsoft.com/office/drawing/2014/main" id="{05593BE9-B69D-27F6-93F3-E3F25AF6A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34" y="4928680"/>
            <a:ext cx="1347672" cy="1340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9E1A1D0-7AF3-5E28-20A7-AC67F0039EF1}"/>
              </a:ext>
            </a:extLst>
          </p:cNvPr>
          <p:cNvSpPr txBox="1"/>
          <p:nvPr/>
        </p:nvSpPr>
        <p:spPr>
          <a:xfrm>
            <a:off x="4885478" y="4092716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X-ray style inversion</a:t>
            </a:r>
            <a:endParaRPr lang="en-US" dirty="0"/>
          </a:p>
        </p:txBody>
      </p:sp>
      <p:pic>
        <p:nvPicPr>
          <p:cNvPr id="26" name="Picture 25" descr="A close-up of a glass container">
            <a:extLst>
              <a:ext uri="{FF2B5EF4-FFF2-40B4-BE49-F238E27FC236}">
                <a16:creationId xmlns:a16="http://schemas.microsoft.com/office/drawing/2014/main" id="{EA0FF542-8E27-B879-30E7-42A950BDB0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07" y="4928680"/>
            <a:ext cx="1335733" cy="13408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9193D5-DD82-5FAE-057D-DDAB7B2AFCFA}"/>
              </a:ext>
            </a:extLst>
          </p:cNvPr>
          <p:cNvSpPr txBox="1"/>
          <p:nvPr/>
        </p:nvSpPr>
        <p:spPr>
          <a:xfrm>
            <a:off x="8404823" y="4044822"/>
            <a:ext cx="22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Sharpening</a:t>
            </a:r>
            <a:endParaRPr lang="en-US" dirty="0"/>
          </a:p>
        </p:txBody>
      </p:sp>
      <p:pic>
        <p:nvPicPr>
          <p:cNvPr id="29" name="Picture 28" descr="A close-up of a metal lid">
            <a:extLst>
              <a:ext uri="{FF2B5EF4-FFF2-40B4-BE49-F238E27FC236}">
                <a16:creationId xmlns:a16="http://schemas.microsoft.com/office/drawing/2014/main" id="{8E25E9A7-697F-48B0-D85B-C4E4791DE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4922813"/>
            <a:ext cx="1335733" cy="13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1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FBA61-F7E0-9B3B-C4CA-D95EFD72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E2C5-D7E8-EA72-0C2E-93DD222B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09"/>
            <a:ext cx="7258440" cy="1023535"/>
          </a:xfrm>
        </p:spPr>
        <p:txBody>
          <a:bodyPr>
            <a:normAutofit/>
          </a:bodyPr>
          <a:lstStyle/>
          <a:p>
            <a:r>
              <a:rPr lang="en-US" dirty="0"/>
              <a:t>Training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2422B-1E6E-9EDF-4E56-F51C79C71F5E}"/>
              </a:ext>
            </a:extLst>
          </p:cNvPr>
          <p:cNvSpPr txBox="1"/>
          <p:nvPr/>
        </p:nvSpPr>
        <p:spPr>
          <a:xfrm>
            <a:off x="2592925" y="1768415"/>
            <a:ext cx="8612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Hyperparameter tuning: </a:t>
            </a:r>
          </a:p>
          <a:p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Find the optimal batch size (128/256).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Selecting the optimal filter number combination.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Finding most optimal learning rate.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Finding most effective Activation Functions.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Epochs: </a:t>
            </a:r>
            <a:r>
              <a:rPr lang="en-US" sz="2400" dirty="0"/>
              <a:t>up to 50</a:t>
            </a:r>
          </a:p>
          <a:p>
            <a:pPr marL="0" indent="0">
              <a:buNone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Early Stopping</a:t>
            </a:r>
            <a:r>
              <a:rPr lang="en-US" sz="2400" dirty="0"/>
              <a:t> on validation accuracy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910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180C-F080-8478-F648-C5A672F4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349" y="106220"/>
            <a:ext cx="8016729" cy="687105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Model Architecture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07FD4-CCFD-1911-0454-215357E50805}"/>
              </a:ext>
            </a:extLst>
          </p:cNvPr>
          <p:cNvSpPr txBox="1"/>
          <p:nvPr/>
        </p:nvSpPr>
        <p:spPr>
          <a:xfrm>
            <a:off x="1610349" y="1156451"/>
            <a:ext cx="1058165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Layer: </a:t>
            </a:r>
            <a:r>
              <a:rPr lang="en-US" sz="1600" dirty="0"/>
              <a:t>(128, 128, 1)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Conv2D: </a:t>
            </a:r>
            <a:r>
              <a:rPr lang="en-US" sz="1600" dirty="0">
                <a:solidFill>
                  <a:srgbClr val="008000"/>
                </a:solidFill>
              </a:rPr>
              <a:t>32 filters</a:t>
            </a:r>
            <a:r>
              <a:rPr lang="en-US" sz="1600" dirty="0"/>
              <a:t>,  5x5,  'same' padding → initializer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'he_normal' </a:t>
            </a:r>
            <a:r>
              <a:rPr lang="en-US" sz="1600" dirty="0"/>
              <a:t>→ </a:t>
            </a:r>
            <a:r>
              <a:rPr lang="en-US" sz="1600" dirty="0">
                <a:solidFill>
                  <a:srgbClr val="0070C0"/>
                </a:solidFill>
              </a:rPr>
              <a:t>LeakyReLU(0.1) </a:t>
            </a:r>
            <a:r>
              <a:rPr lang="en-US" sz="1600" dirty="0"/>
              <a:t>→  MaxPooling2D (2x2)</a:t>
            </a:r>
          </a:p>
          <a:p>
            <a:r>
              <a:rPr lang="en-US" sz="1600" dirty="0"/>
              <a:t>Output: (64, 64, 32)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Conv2D: </a:t>
            </a:r>
            <a:r>
              <a:rPr lang="en-US" sz="1600" dirty="0">
                <a:solidFill>
                  <a:srgbClr val="008000"/>
                </a:solidFill>
              </a:rPr>
              <a:t>64 filters</a:t>
            </a:r>
            <a:r>
              <a:rPr lang="en-US" sz="1600" dirty="0"/>
              <a:t>,  5x5,  'same' padding → initializer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'he_normal' </a:t>
            </a:r>
            <a:r>
              <a:rPr lang="en-US" sz="1600" dirty="0"/>
              <a:t>→ </a:t>
            </a:r>
            <a:r>
              <a:rPr lang="en-US" sz="1600" dirty="0">
                <a:solidFill>
                  <a:srgbClr val="0070C0"/>
                </a:solidFill>
              </a:rPr>
              <a:t>LeakyReLU(0.1) </a:t>
            </a:r>
            <a:r>
              <a:rPr lang="en-US" sz="1600" dirty="0"/>
              <a:t>→  MaxPooling2D (2x2)</a:t>
            </a:r>
          </a:p>
          <a:p>
            <a:r>
              <a:rPr lang="en-US" sz="1600" dirty="0"/>
              <a:t>Output: (32, 32, 64)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Conv2D: </a:t>
            </a:r>
            <a:r>
              <a:rPr lang="en-US" sz="1600" dirty="0">
                <a:solidFill>
                  <a:srgbClr val="008000"/>
                </a:solidFill>
              </a:rPr>
              <a:t>128 filters</a:t>
            </a:r>
            <a:r>
              <a:rPr lang="en-US" sz="1600" dirty="0"/>
              <a:t>,  5x5,  'same' padding → initializer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'he_normal' </a:t>
            </a:r>
            <a:r>
              <a:rPr lang="en-US" sz="1600" dirty="0"/>
              <a:t>→ </a:t>
            </a:r>
            <a:r>
              <a:rPr lang="en-US" sz="1600" dirty="0">
                <a:solidFill>
                  <a:srgbClr val="0070C0"/>
                </a:solidFill>
              </a:rPr>
              <a:t>LeakyReLU(0.1) </a:t>
            </a:r>
            <a:r>
              <a:rPr lang="en-US" sz="1600" dirty="0"/>
              <a:t>→  MaxPooling2D (2x2)</a:t>
            </a:r>
          </a:p>
          <a:p>
            <a:r>
              <a:rPr lang="en-US" sz="1600" dirty="0"/>
              <a:t>Output: (16, 16, 128)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Flatten</a:t>
            </a:r>
          </a:p>
          <a:p>
            <a:r>
              <a:rPr lang="en-US" sz="1600" dirty="0"/>
              <a:t>Output: 32768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Dense Layer: </a:t>
            </a:r>
            <a:r>
              <a:rPr lang="en-US" sz="1600" dirty="0"/>
              <a:t>256 units, </a:t>
            </a:r>
            <a:r>
              <a:rPr lang="en-US" sz="1600" dirty="0">
                <a:solidFill>
                  <a:srgbClr val="0070C0"/>
                </a:solidFill>
              </a:rPr>
              <a:t>ReLU, </a:t>
            </a:r>
            <a:r>
              <a:rPr lang="en-US" sz="1600" dirty="0"/>
              <a:t>initializer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'he_normal'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Dropout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(rate=0.3)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Dense Layer: </a:t>
            </a:r>
            <a:r>
              <a:rPr lang="en-US" sz="1600" dirty="0"/>
              <a:t>2 units (logits for binary classification)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46A48-7628-CFB7-7792-3E8A28F61081}"/>
              </a:ext>
            </a:extLst>
          </p:cNvPr>
          <p:cNvSpPr txBox="1"/>
          <p:nvPr/>
        </p:nvSpPr>
        <p:spPr>
          <a:xfrm>
            <a:off x="1610349" y="6059281"/>
            <a:ext cx="894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Optimizer: </a:t>
            </a:r>
            <a:r>
              <a:rPr lang="en-US" sz="2400" dirty="0"/>
              <a:t>Adam | </a:t>
            </a:r>
            <a:r>
              <a:rPr lang="en-US" sz="2400" b="1" dirty="0"/>
              <a:t>Loss: </a:t>
            </a:r>
            <a:r>
              <a:rPr lang="en-US" sz="2400" dirty="0"/>
              <a:t>Sparse Categorical Crossentropy</a:t>
            </a:r>
          </a:p>
        </p:txBody>
      </p:sp>
    </p:spTree>
    <p:extLst>
      <p:ext uri="{BB962C8B-B14F-4D97-AF65-F5344CB8AC3E}">
        <p14:creationId xmlns:p14="http://schemas.microsoft.com/office/powerpoint/2010/main" val="341605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1616D-F1F3-50E6-DB3E-9A8902387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9179-F9CE-EC55-DCEC-7E67EC71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89" y="121621"/>
            <a:ext cx="7258440" cy="1023535"/>
          </a:xfrm>
        </p:spPr>
        <p:txBody>
          <a:bodyPr>
            <a:normAutofit/>
          </a:bodyPr>
          <a:lstStyle/>
          <a:p>
            <a:r>
              <a:rPr lang="en-US" dirty="0"/>
              <a:t>Training Curves</a:t>
            </a:r>
          </a:p>
        </p:txBody>
      </p:sp>
      <p:pic>
        <p:nvPicPr>
          <p:cNvPr id="5" name="Picture 4" descr="A graph showing the difference between a train and a scale">
            <a:extLst>
              <a:ext uri="{FF2B5EF4-FFF2-40B4-BE49-F238E27FC236}">
                <a16:creationId xmlns:a16="http://schemas.microsoft.com/office/drawing/2014/main" id="{B3462BAC-05F6-F0EF-ED4F-8B7E6A29B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02" y="834605"/>
            <a:ext cx="4508864" cy="3461350"/>
          </a:xfrm>
          <a:prstGeom prst="rect">
            <a:avLst/>
          </a:prstGeom>
        </p:spPr>
      </p:pic>
      <p:pic>
        <p:nvPicPr>
          <p:cNvPr id="7" name="Picture 6" descr="A graph of loss of a train and train loss">
            <a:extLst>
              <a:ext uri="{FF2B5EF4-FFF2-40B4-BE49-F238E27FC236}">
                <a16:creationId xmlns:a16="http://schemas.microsoft.com/office/drawing/2014/main" id="{572F0AAA-8CB7-A2A6-A047-F8F1723FB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70" y="834605"/>
            <a:ext cx="4529854" cy="3461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8F7F5A-5507-9A1A-B42D-80EEE2D16FBF}"/>
              </a:ext>
            </a:extLst>
          </p:cNvPr>
          <p:cNvSpPr txBox="1"/>
          <p:nvPr/>
        </p:nvSpPr>
        <p:spPr>
          <a:xfrm>
            <a:off x="1493869" y="4362608"/>
            <a:ext cx="455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Training accuracy: ↑ to ~96%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Validation accuracy: Plateaus ~90%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22458-8282-7BDB-99C5-67F71A3F9557}"/>
              </a:ext>
            </a:extLst>
          </p:cNvPr>
          <p:cNvSpPr txBox="1"/>
          <p:nvPr/>
        </p:nvSpPr>
        <p:spPr>
          <a:xfrm>
            <a:off x="6343109" y="4295955"/>
            <a:ext cx="55699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effectLst/>
              </a:rPr>
              <a:t>Train Loss</a:t>
            </a:r>
            <a:r>
              <a:rPr lang="en-US" sz="1600" b="0" i="0" dirty="0">
                <a:effectLst/>
              </a:rPr>
              <a:t> shows a steep drop early on, decreasing consistently to ~0.05.</a:t>
            </a:r>
          </a:p>
          <a:p>
            <a:pPr algn="l"/>
            <a:endParaRPr lang="en-US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effectLst/>
              </a:rPr>
              <a:t>Validation Loss</a:t>
            </a:r>
            <a:r>
              <a:rPr lang="en-US" sz="1600" b="0" i="0" dirty="0">
                <a:effectLst/>
              </a:rPr>
              <a:t> decreases initially but plateaus and slightly fluctuates around ~0.35 after epoch 10–15.</a:t>
            </a:r>
          </a:p>
          <a:p>
            <a:pPr algn="l"/>
            <a:endParaRPr lang="en-US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</a:rPr>
              <a:t>A widening gap emerges between train and validation loss in later epochs.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68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9C1D-4C9D-A165-B357-7F5EFB773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417-FE65-1288-1C41-B7E934E4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89" y="121621"/>
            <a:ext cx="7258440" cy="792779"/>
          </a:xfrm>
        </p:spPr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91C4D-2E6F-1EFF-8DC1-61D295EA4161}"/>
              </a:ext>
            </a:extLst>
          </p:cNvPr>
          <p:cNvSpPr txBox="1"/>
          <p:nvPr/>
        </p:nvSpPr>
        <p:spPr>
          <a:xfrm>
            <a:off x="1600889" y="1587260"/>
            <a:ext cx="951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pattern for training curve is typical of overfitting, where the model performs significantly better on training data than on unseen validation data.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However, the validation accuracy remains fairly high and stable, suggesting moderate rather than severe overfitting.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The divergence in loss curves, with validation loss no longer decreasing while training loss continues to drop, reinforces the </a:t>
            </a:r>
            <a:r>
              <a:rPr lang="en-US" sz="1800" i="0" dirty="0">
                <a:effectLst/>
                <a:latin typeface="+mj-lt"/>
              </a:rPr>
              <a:t>overfitting</a:t>
            </a:r>
            <a:r>
              <a:rPr lang="en-US" sz="1800" b="0" i="0" dirty="0">
                <a:effectLst/>
                <a:latin typeface="+mj-lt"/>
              </a:rPr>
              <a:t> indication. </a:t>
            </a:r>
          </a:p>
          <a:p>
            <a:pPr algn="just"/>
            <a:endParaRPr lang="en-US" sz="1800" b="0" i="0" dirty="0">
              <a:effectLst/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The model continues to optimize on training data but fails to generalize better to validation data beyond a certain point.</a:t>
            </a:r>
          </a:p>
          <a:p>
            <a:pPr algn="just"/>
            <a:endParaRPr lang="en-US" sz="1800" b="0" i="0" dirty="0">
              <a:effectLst/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High final accuracy (~90%) on validation data indicates a well-performing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2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917</TotalTime>
  <Words>989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Defective Jar Lid Identification Using CNN </vt:lpstr>
      <vt:lpstr>Project overview</vt:lpstr>
      <vt:lpstr>Data overview</vt:lpstr>
      <vt:lpstr>Data augmentation</vt:lpstr>
      <vt:lpstr>Training Strategy</vt:lpstr>
      <vt:lpstr>Final Model Architecture </vt:lpstr>
      <vt:lpstr>Training Curves</vt:lpstr>
      <vt:lpstr>Insights</vt:lpstr>
      <vt:lpstr>CNN Classification Performance Report   </vt:lpstr>
      <vt:lpstr>Precision, Recall and F1 score</vt:lpstr>
      <vt:lpstr>ROC Curve &amp; AUC</vt:lpstr>
      <vt:lpstr>Summary</vt:lpstr>
      <vt:lpstr>Future Improvements</vt:lpstr>
      <vt:lpstr>Incorporating into an industrial automation pipeline</vt:lpstr>
      <vt:lpstr>Thank You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Sheik Mohammad Boni Sadar</dc:creator>
  <cp:lastModifiedBy>User</cp:lastModifiedBy>
  <cp:revision>47</cp:revision>
  <dcterms:created xsi:type="dcterms:W3CDTF">2024-11-04T03:50:35Z</dcterms:created>
  <dcterms:modified xsi:type="dcterms:W3CDTF">2025-05-11T17:48:43Z</dcterms:modified>
</cp:coreProperties>
</file>