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845" autoAdjust="0"/>
  </p:normalViewPr>
  <p:slideViewPr>
    <p:cSldViewPr snapToGrid="0">
      <p:cViewPr varScale="1">
        <p:scale>
          <a:sx n="111" d="100"/>
          <a:sy n="111" d="100"/>
        </p:scale>
        <p:origin x="1458"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dirty="0"/>
              <a:t>Hypothesis: </a:t>
            </a:r>
            <a:r>
              <a:rPr lang="en-AU" sz="1200" b="0" i="1" u="none" strike="noStrike" cap="none" dirty="0">
                <a:solidFill>
                  <a:srgbClr val="000000"/>
                </a:solidFill>
                <a:latin typeface="Arial"/>
                <a:ea typeface="Arial"/>
                <a:cs typeface="Arial"/>
                <a:sym typeface="Arial"/>
              </a:rPr>
              <a:t>Create a Hypothesis with an emphasis on SMART principles. </a:t>
            </a:r>
            <a:r>
              <a:rPr lang="en-AU" sz="1200" b="1" i="1" u="none" strike="noStrike" cap="none" dirty="0">
                <a:solidFill>
                  <a:srgbClr val="000000"/>
                </a:solidFill>
                <a:latin typeface="Arial"/>
                <a:ea typeface="Arial"/>
                <a:cs typeface="Arial"/>
                <a:sym typeface="Arial"/>
              </a:rPr>
              <a:t>(</a:t>
            </a:r>
            <a:r>
              <a:rPr lang="en-AU" sz="1200" b="1" i="1" dirty="0"/>
              <a:t>S – Specific, M – Measurable, A – Achievable, R – Realistic, T – Timebound). </a:t>
            </a:r>
            <a:r>
              <a:rPr lang="en-AU" sz="1200" b="0" i="0" dirty="0"/>
              <a:t>If you cannot do this, you </a:t>
            </a:r>
            <a:r>
              <a:rPr lang="en-AU" sz="1200" b="1" i="0" dirty="0"/>
              <a:t>do not</a:t>
            </a:r>
            <a:r>
              <a:rPr lang="en-AU" sz="1200" b="0" i="0" dirty="0"/>
              <a:t> have a good grasp on the business problem.</a:t>
            </a:r>
            <a:endParaRPr b="1" dirty="0"/>
          </a:p>
          <a:p>
            <a:pPr marL="0" lvl="0" indent="0" algn="l" rtl="0">
              <a:lnSpc>
                <a:spcPct val="100000"/>
              </a:lnSpc>
              <a:spcBef>
                <a:spcPts val="0"/>
              </a:spcBef>
              <a:spcAft>
                <a:spcPts val="0"/>
              </a:spcAft>
              <a:buSzPts val="1400"/>
              <a:buNone/>
            </a:pPr>
            <a:endParaRPr dirty="0"/>
          </a:p>
          <a:p>
            <a:pPr marL="0" marR="0" lvl="0" indent="0" algn="l" rtl="0">
              <a:lnSpc>
                <a:spcPct val="100000"/>
              </a:lnSpc>
              <a:spcBef>
                <a:spcPts val="0"/>
              </a:spcBef>
              <a:spcAft>
                <a:spcPts val="0"/>
              </a:spcAft>
              <a:buClr>
                <a:srgbClr val="000000"/>
              </a:buClr>
              <a:buSzPts val="1400"/>
              <a:buFont typeface="Arial"/>
              <a:buNone/>
            </a:pPr>
            <a:r>
              <a:rPr lang="en-AU" b="1" dirty="0"/>
              <a:t>Context: </a:t>
            </a:r>
            <a:r>
              <a:rPr lang="en-AU" sz="1200" dirty="0"/>
              <a:t>With context, we have </a:t>
            </a:r>
            <a:r>
              <a:rPr lang="en-AU" sz="1200" b="1" u="sng" dirty="0"/>
              <a:t>clearly identified the problem at hand </a:t>
            </a:r>
            <a:r>
              <a:rPr lang="en-AU" sz="1200" dirty="0"/>
              <a:t>and have elucidated on how our initiative may solve this problem, alongside the commercial implications this will have on the business. </a:t>
            </a:r>
            <a:endParaRPr dirty="0"/>
          </a:p>
          <a:p>
            <a:pPr marL="0" lvl="0" indent="0" algn="l" rtl="0">
              <a:lnSpc>
                <a:spcPct val="100000"/>
              </a:lnSpc>
              <a:spcBef>
                <a:spcPts val="0"/>
              </a:spcBef>
              <a:spcAft>
                <a:spcPts val="0"/>
              </a:spcAft>
              <a:buSzPts val="1400"/>
              <a:buNone/>
            </a:pPr>
            <a:endParaRPr b="1" dirty="0"/>
          </a:p>
          <a:p>
            <a:pPr marL="0" lvl="0" indent="0" algn="l" rtl="0">
              <a:lnSpc>
                <a:spcPct val="100000"/>
              </a:lnSpc>
              <a:spcBef>
                <a:spcPts val="0"/>
              </a:spcBef>
              <a:spcAft>
                <a:spcPts val="0"/>
              </a:spcAft>
              <a:buSzPts val="1400"/>
              <a:buNone/>
            </a:pPr>
            <a:r>
              <a:rPr lang="en-AU" b="1" dirty="0"/>
              <a:t>Criteria for Success</a:t>
            </a:r>
            <a:r>
              <a:rPr lang="en-AU" b="0" dirty="0"/>
              <a:t>: Clearly defining the criteria for success ensures that the scope of your work is clearly defined and understood. Otherwise, if this isn’t defined – your work will never end which will result in mismatched expectations.</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Scope of Solution Space: </a:t>
            </a:r>
            <a:r>
              <a:rPr lang="en-AU" b="0" dirty="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Constraints within Solution Space: </a:t>
            </a:r>
            <a:r>
              <a:rPr lang="en-AU" b="0" dirty="0"/>
              <a:t>Looking forward, what are the foreseeable problems we are likely to encounter? Could this be stakeholder resistance? Could this be we don’t have access to the right data? </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Stakeholders to provide key insight: </a:t>
            </a:r>
            <a:r>
              <a:rPr lang="en-AU" b="0" dirty="0"/>
              <a:t>Who are the people I need to speak to, to get the answers I need for my data analysis?</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What key data sources are required</a:t>
            </a:r>
            <a:r>
              <a:rPr lang="en-AU" b="0" dirty="0"/>
              <a:t>?</a:t>
            </a:r>
            <a:endParaRPr dirty="0"/>
          </a:p>
          <a:p>
            <a:pPr marL="0" lvl="0" indent="0" algn="l" rtl="0">
              <a:lnSpc>
                <a:spcPct val="100000"/>
              </a:lnSpc>
              <a:spcBef>
                <a:spcPts val="0"/>
              </a:spcBef>
              <a:spcAft>
                <a:spcPts val="0"/>
              </a:spcAft>
              <a:buSzPts val="1400"/>
              <a:buNone/>
            </a:pPr>
            <a:r>
              <a:rPr lang="en-AU" b="0" dirty="0"/>
              <a:t>Based off my discussions with the key stakeholders – can we clearly list out all the data sources we need so we can make a highly targeted request as opposed to a scatter-gun approach where we ask for a bit of everything?</a:t>
            </a:r>
            <a:endParaRPr dirty="0"/>
          </a:p>
          <a:p>
            <a:pPr marL="0" lvl="0" indent="0" algn="l" rtl="0">
              <a:lnSpc>
                <a:spcPct val="100000"/>
              </a:lnSpc>
              <a:spcBef>
                <a:spcPts val="0"/>
              </a:spcBef>
              <a:spcAft>
                <a:spcPts val="0"/>
              </a:spcAft>
              <a:buSzPts val="1400"/>
              <a:buNone/>
            </a:pPr>
            <a:endParaRPr b="1" dirty="0"/>
          </a:p>
          <a:p>
            <a:pPr marL="0" lvl="0" indent="0" algn="l" rtl="0">
              <a:lnSpc>
                <a:spcPct val="100000"/>
              </a:lnSpc>
              <a:spcBef>
                <a:spcPts val="0"/>
              </a:spcBef>
              <a:spcAft>
                <a:spcPts val="0"/>
              </a:spcAft>
              <a:buSzPts val="1400"/>
              <a:buNone/>
            </a:pPr>
            <a:endParaRPr b="1"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0" y="1298612"/>
            <a:ext cx="4707766" cy="5833708"/>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dirty="0">
              <a:solidFill>
                <a:srgbClr val="000000"/>
              </a:solidFill>
              <a:latin typeface="Arial"/>
              <a:ea typeface="Arial"/>
              <a:cs typeface="Arial"/>
              <a:sym typeface="Arial"/>
            </a:endParaRPr>
          </a:p>
        </p:txBody>
      </p:sp>
      <p:sp>
        <p:nvSpPr>
          <p:cNvPr id="21" name="Google Shape;21;p1"/>
          <p:cNvSpPr/>
          <p:nvPr/>
        </p:nvSpPr>
        <p:spPr>
          <a:xfrm>
            <a:off x="4743826" y="1298612"/>
            <a:ext cx="4400174" cy="5833708"/>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90481" y="1496338"/>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1</a:t>
            </a:r>
            <a:endParaRPr sz="1428" b="0" i="0" u="none" strike="noStrike" cap="none" dirty="0">
              <a:solidFill>
                <a:schemeClr val="lt1"/>
              </a:solidFill>
              <a:latin typeface="Arial"/>
              <a:ea typeface="Arial"/>
              <a:cs typeface="Arial"/>
              <a:sym typeface="Arial"/>
            </a:endParaRPr>
          </a:p>
        </p:txBody>
      </p:sp>
      <p:sp>
        <p:nvSpPr>
          <p:cNvPr id="23" name="Google Shape;23;p1"/>
          <p:cNvSpPr/>
          <p:nvPr/>
        </p:nvSpPr>
        <p:spPr>
          <a:xfrm>
            <a:off x="4843644" y="1491884"/>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4</a:t>
            </a:r>
            <a:endParaRPr sz="1400" b="0" i="0" u="none" strike="noStrike" cap="none" dirty="0">
              <a:solidFill>
                <a:srgbClr val="000000"/>
              </a:solidFill>
              <a:latin typeface="Arial"/>
              <a:ea typeface="Arial"/>
              <a:cs typeface="Arial"/>
              <a:sym typeface="Arial"/>
            </a:endParaRPr>
          </a:p>
        </p:txBody>
      </p:sp>
      <p:sp>
        <p:nvSpPr>
          <p:cNvPr id="24" name="Google Shape;24;p1"/>
          <p:cNvSpPr/>
          <p:nvPr/>
        </p:nvSpPr>
        <p:spPr>
          <a:xfrm>
            <a:off x="441575" y="1524768"/>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Context</a:t>
            </a:r>
            <a:endParaRPr sz="1400" b="0" i="0" u="none" strike="noStrike" cap="none" dirty="0">
              <a:solidFill>
                <a:srgbClr val="000000"/>
              </a:solidFill>
              <a:latin typeface="Arial"/>
              <a:ea typeface="Arial"/>
              <a:cs typeface="Arial"/>
              <a:sym typeface="Arial"/>
            </a:endParaRPr>
          </a:p>
        </p:txBody>
      </p:sp>
      <p:sp>
        <p:nvSpPr>
          <p:cNvPr id="25" name="Google Shape;25;p1"/>
          <p:cNvSpPr/>
          <p:nvPr/>
        </p:nvSpPr>
        <p:spPr>
          <a:xfrm>
            <a:off x="5231776" y="1504393"/>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Constraints within solution space</a:t>
            </a:r>
            <a:endParaRPr sz="1400" b="0" i="0" u="none" strike="noStrike" cap="none" dirty="0">
              <a:solidFill>
                <a:srgbClr val="000000"/>
              </a:solidFill>
              <a:latin typeface="Arial"/>
              <a:ea typeface="Arial"/>
              <a:cs typeface="Arial"/>
              <a:sym typeface="Arial"/>
            </a:endParaRPr>
          </a:p>
        </p:txBody>
      </p:sp>
      <p:sp>
        <p:nvSpPr>
          <p:cNvPr id="26" name="Google Shape;26;p1"/>
          <p:cNvSpPr/>
          <p:nvPr/>
        </p:nvSpPr>
        <p:spPr>
          <a:xfrm>
            <a:off x="4843642" y="3987709"/>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5</a:t>
            </a:r>
            <a:endParaRPr sz="1400" b="0" i="0" u="none" strike="noStrike" cap="none" dirty="0">
              <a:solidFill>
                <a:srgbClr val="000000"/>
              </a:solidFill>
              <a:latin typeface="Arial"/>
              <a:ea typeface="Arial"/>
              <a:cs typeface="Arial"/>
              <a:sym typeface="Arial"/>
            </a:endParaRPr>
          </a:p>
        </p:txBody>
      </p:sp>
      <p:sp>
        <p:nvSpPr>
          <p:cNvPr id="27" name="Google Shape;27;p1"/>
          <p:cNvSpPr/>
          <p:nvPr/>
        </p:nvSpPr>
        <p:spPr>
          <a:xfrm>
            <a:off x="90481" y="453810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2</a:t>
            </a:r>
            <a:endParaRPr sz="1400" b="0" i="0" u="none" strike="noStrike" cap="none" dirty="0">
              <a:solidFill>
                <a:srgbClr val="000000"/>
              </a:solidFill>
              <a:latin typeface="Arial"/>
              <a:ea typeface="Arial"/>
              <a:cs typeface="Arial"/>
              <a:sym typeface="Arial"/>
            </a:endParaRPr>
          </a:p>
        </p:txBody>
      </p:sp>
      <p:sp>
        <p:nvSpPr>
          <p:cNvPr id="28" name="Google Shape;28;p1"/>
          <p:cNvSpPr/>
          <p:nvPr/>
        </p:nvSpPr>
        <p:spPr>
          <a:xfrm>
            <a:off x="441575" y="4533863"/>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Criteria for success</a:t>
            </a:r>
            <a:endParaRPr sz="1400" b="0" i="0" u="none" strike="noStrike" cap="none" dirty="0">
              <a:solidFill>
                <a:srgbClr val="000000"/>
              </a:solidFill>
              <a:latin typeface="Arial"/>
              <a:ea typeface="Arial"/>
              <a:cs typeface="Arial"/>
              <a:sym typeface="Arial"/>
            </a:endParaRPr>
          </a:p>
        </p:txBody>
      </p:sp>
      <p:sp>
        <p:nvSpPr>
          <p:cNvPr id="29" name="Google Shape;29;p1"/>
          <p:cNvSpPr/>
          <p:nvPr/>
        </p:nvSpPr>
        <p:spPr>
          <a:xfrm>
            <a:off x="5231772" y="405182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Stakeholders to provide key insight</a:t>
            </a:r>
            <a:endParaRPr sz="1400" b="0" i="0" u="none" strike="noStrike" cap="none" dirty="0">
              <a:solidFill>
                <a:srgbClr val="000000"/>
              </a:solidFill>
              <a:latin typeface="Arial"/>
              <a:ea typeface="Arial"/>
              <a:cs typeface="Arial"/>
              <a:sym typeface="Arial"/>
            </a:endParaRPr>
          </a:p>
        </p:txBody>
      </p:sp>
      <p:sp>
        <p:nvSpPr>
          <p:cNvPr id="30" name="Google Shape;30;p1"/>
          <p:cNvSpPr/>
          <p:nvPr/>
        </p:nvSpPr>
        <p:spPr>
          <a:xfrm>
            <a:off x="90480" y="5287330"/>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843641" y="4979868"/>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6</a:t>
            </a:r>
            <a:endParaRPr sz="1400" b="0" i="0" u="none" strike="noStrike" cap="none" dirty="0">
              <a:solidFill>
                <a:srgbClr val="000000"/>
              </a:solidFill>
              <a:latin typeface="Arial"/>
              <a:ea typeface="Arial"/>
              <a:cs typeface="Arial"/>
              <a:sym typeface="Arial"/>
            </a:endParaRPr>
          </a:p>
        </p:txBody>
      </p:sp>
      <p:sp>
        <p:nvSpPr>
          <p:cNvPr id="32" name="Google Shape;32;p1"/>
          <p:cNvSpPr/>
          <p:nvPr/>
        </p:nvSpPr>
        <p:spPr>
          <a:xfrm>
            <a:off x="448649" y="5304416"/>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Scope of solution space </a:t>
            </a:r>
            <a:endParaRPr sz="1400" b="0" i="0" u="none" strike="noStrike" cap="none" dirty="0">
              <a:solidFill>
                <a:srgbClr val="000000"/>
              </a:solidFill>
              <a:latin typeface="Arial"/>
              <a:ea typeface="Arial"/>
              <a:cs typeface="Arial"/>
              <a:sym typeface="Arial"/>
            </a:endParaRPr>
          </a:p>
        </p:txBody>
      </p:sp>
      <p:sp>
        <p:nvSpPr>
          <p:cNvPr id="33" name="Google Shape;33;p1"/>
          <p:cNvSpPr/>
          <p:nvPr/>
        </p:nvSpPr>
        <p:spPr>
          <a:xfrm>
            <a:off x="5231771" y="5043980"/>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dirty="0">
                <a:solidFill>
                  <a:schemeClr val="dk1"/>
                </a:solidFill>
              </a:rPr>
              <a:t>Key</a:t>
            </a:r>
            <a:r>
              <a:rPr lang="en-AU" sz="1428" b="0" i="0" u="none" strike="noStrike" cap="none" dirty="0">
                <a:solidFill>
                  <a:schemeClr val="dk1"/>
                </a:solidFill>
                <a:latin typeface="Arial"/>
                <a:ea typeface="Arial"/>
                <a:cs typeface="Arial"/>
                <a:sym typeface="Arial"/>
              </a:rPr>
              <a:t> data sources </a:t>
            </a:r>
            <a:endParaRPr sz="1400" b="0" i="0" u="none" strike="noStrike" cap="none" dirty="0">
              <a:solidFill>
                <a:srgbClr val="000000"/>
              </a:solidFill>
              <a:latin typeface="Arial"/>
              <a:ea typeface="Arial"/>
              <a:cs typeface="Arial"/>
              <a:sym typeface="Arial"/>
            </a:endParaRPr>
          </a:p>
        </p:txBody>
      </p:sp>
      <p:sp>
        <p:nvSpPr>
          <p:cNvPr id="34" name="Google Shape;34;p1"/>
          <p:cNvSpPr txBox="1"/>
          <p:nvPr/>
        </p:nvSpPr>
        <p:spPr>
          <a:xfrm>
            <a:off x="-6327" y="1780090"/>
            <a:ext cx="4628700" cy="2726896"/>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None/>
            </a:pPr>
            <a:r>
              <a:rPr lang="en-US" sz="1000" dirty="0">
                <a:latin typeface="+mn-lt"/>
              </a:rPr>
              <a:t>With the rapid rise of industrialization and the increasing scale of manufacturing operations, the demand for automated quality control systems has become more critical than ever. Industries today are under pressure to deliver high volumes of products at consistent quality, while minimizing human labor, downtime, and inspection costs.</a:t>
            </a:r>
          </a:p>
          <a:p>
            <a:pPr marL="0" marR="0" lvl="0" indent="0" algn="just" rtl="0">
              <a:lnSpc>
                <a:spcPct val="100000"/>
              </a:lnSpc>
              <a:spcBef>
                <a:spcPts val="0"/>
              </a:spcBef>
              <a:spcAft>
                <a:spcPts val="0"/>
              </a:spcAft>
              <a:buNone/>
            </a:pPr>
            <a:endParaRPr lang="en-US" sz="1000" dirty="0">
              <a:latin typeface="+mn-lt"/>
            </a:endParaRPr>
          </a:p>
          <a:p>
            <a:pPr marL="0" marR="0" lvl="0" indent="0" algn="just" rtl="0">
              <a:lnSpc>
                <a:spcPct val="100000"/>
              </a:lnSpc>
              <a:spcBef>
                <a:spcPts val="0"/>
              </a:spcBef>
              <a:spcAft>
                <a:spcPts val="0"/>
              </a:spcAft>
              <a:buNone/>
            </a:pPr>
            <a:r>
              <a:rPr lang="en-US" sz="1000" dirty="0">
                <a:latin typeface="+mn-lt"/>
              </a:rPr>
              <a:t>In such high-speed production environments, manual defect inspection—especially for repetitive and detailed tasks like identifying imperfections in jar lids—is time-consuming, prone to human error, and not scalable.</a:t>
            </a:r>
          </a:p>
          <a:p>
            <a:pPr marL="0" marR="0" lvl="0" indent="0" algn="just" rtl="0">
              <a:lnSpc>
                <a:spcPct val="100000"/>
              </a:lnSpc>
              <a:spcBef>
                <a:spcPts val="0"/>
              </a:spcBef>
              <a:spcAft>
                <a:spcPts val="0"/>
              </a:spcAft>
              <a:buNone/>
            </a:pPr>
            <a:endParaRPr lang="en-US" sz="1000" dirty="0">
              <a:latin typeface="+mn-lt"/>
            </a:endParaRPr>
          </a:p>
          <a:p>
            <a:pPr marL="0" marR="0" lvl="0" indent="0" algn="just" rtl="0">
              <a:lnSpc>
                <a:spcPct val="100000"/>
              </a:lnSpc>
              <a:spcBef>
                <a:spcPts val="0"/>
              </a:spcBef>
              <a:spcAft>
                <a:spcPts val="0"/>
              </a:spcAft>
              <a:buNone/>
            </a:pPr>
            <a:r>
              <a:rPr lang="en-US" sz="1000" dirty="0">
                <a:latin typeface="+mn-lt"/>
              </a:rPr>
              <a:t>That’s where Computer Vision steps in—and more specifically, Convolutional Neural Networks (CNNs). CNNs have emerged as the go-to solution for image-based classification and object detection tasks, thanks to their ability to automatically learn spatial hierarchies of features through back propagation.</a:t>
            </a:r>
          </a:p>
          <a:p>
            <a:pPr marL="0" marR="0" lvl="0" indent="0" algn="just" rtl="0">
              <a:lnSpc>
                <a:spcPct val="100000"/>
              </a:lnSpc>
              <a:spcBef>
                <a:spcPts val="0"/>
              </a:spcBef>
              <a:spcAft>
                <a:spcPts val="0"/>
              </a:spcAft>
              <a:buNone/>
            </a:pPr>
            <a:endParaRPr lang="en-US" sz="1000" dirty="0">
              <a:latin typeface="+mn-lt"/>
            </a:endParaRPr>
          </a:p>
          <a:p>
            <a:pPr marL="0" marR="0" lvl="0" indent="0" algn="just" rtl="0">
              <a:lnSpc>
                <a:spcPct val="100000"/>
              </a:lnSpc>
              <a:spcBef>
                <a:spcPts val="0"/>
              </a:spcBef>
              <a:spcAft>
                <a:spcPts val="0"/>
              </a:spcAft>
              <a:buNone/>
            </a:pPr>
            <a:r>
              <a:rPr lang="en-US" sz="1000" dirty="0">
                <a:latin typeface="+mn-lt"/>
              </a:rPr>
              <a:t>This project aims to leverage the power of CNNs to develop an automated defect detection system for jar lid images.</a:t>
            </a:r>
          </a:p>
        </p:txBody>
      </p:sp>
      <p:sp>
        <p:nvSpPr>
          <p:cNvPr id="35" name="Google Shape;35;p1"/>
          <p:cNvSpPr txBox="1"/>
          <p:nvPr/>
        </p:nvSpPr>
        <p:spPr>
          <a:xfrm>
            <a:off x="-6327" y="4829955"/>
            <a:ext cx="4324418" cy="3712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00" dirty="0">
                <a:latin typeface="+mn-lt"/>
              </a:rPr>
              <a:t>Identify intact and defective jar-lids using computer vision techniques with a target accuracy of 95%.</a:t>
            </a:r>
            <a:endParaRPr sz="1000" i="0" u="none" strike="noStrike" cap="none" dirty="0">
              <a:solidFill>
                <a:srgbClr val="000000"/>
              </a:solidFill>
              <a:latin typeface="+mn-lt"/>
              <a:ea typeface="Arial"/>
              <a:cs typeface="Arial"/>
              <a:sym typeface="Arial"/>
            </a:endParaRPr>
          </a:p>
        </p:txBody>
      </p:sp>
      <p:sp>
        <p:nvSpPr>
          <p:cNvPr id="36" name="Google Shape;36;p1"/>
          <p:cNvSpPr txBox="1"/>
          <p:nvPr/>
        </p:nvSpPr>
        <p:spPr>
          <a:xfrm>
            <a:off x="72674" y="5617059"/>
            <a:ext cx="4628700" cy="1542138"/>
          </a:xfrm>
          <a:prstGeom prst="rect">
            <a:avLst/>
          </a:prstGeom>
          <a:noFill/>
          <a:ln>
            <a:noFill/>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AutoNum type="romanLcPeriod"/>
            </a:pPr>
            <a:r>
              <a:rPr lang="en-US" sz="1000" b="0" i="0" u="none" strike="noStrike" cap="none" dirty="0">
                <a:solidFill>
                  <a:srgbClr val="000000"/>
                </a:solidFill>
                <a:latin typeface="Arial"/>
                <a:ea typeface="Arial"/>
                <a:cs typeface="Arial"/>
                <a:sym typeface="Arial"/>
              </a:rPr>
              <a:t>Process images containing multiple jar lids (typically 4–11 per frame).</a:t>
            </a:r>
          </a:p>
          <a:p>
            <a:pPr marL="285750" marR="0" lvl="0" indent="-285750" algn="l" rtl="0">
              <a:lnSpc>
                <a:spcPct val="100000"/>
              </a:lnSpc>
              <a:spcBef>
                <a:spcPts val="0"/>
              </a:spcBef>
              <a:spcAft>
                <a:spcPts val="0"/>
              </a:spcAft>
              <a:buAutoNum type="romanLcPeriod"/>
            </a:pPr>
            <a:r>
              <a:rPr lang="en-US" sz="1000" b="0" i="0" u="none" strike="noStrike" cap="none" dirty="0">
                <a:solidFill>
                  <a:srgbClr val="000000"/>
                </a:solidFill>
                <a:latin typeface="Arial"/>
                <a:ea typeface="Arial"/>
                <a:cs typeface="Arial"/>
                <a:sym typeface="Arial"/>
              </a:rPr>
              <a:t>Standardize image size, enhance contrast if needed, and normalize for better model performance.</a:t>
            </a:r>
          </a:p>
          <a:p>
            <a:pPr marL="285750" marR="0" lvl="0" indent="-285750" algn="l" rtl="0">
              <a:lnSpc>
                <a:spcPct val="100000"/>
              </a:lnSpc>
              <a:spcBef>
                <a:spcPts val="0"/>
              </a:spcBef>
              <a:spcAft>
                <a:spcPts val="0"/>
              </a:spcAft>
              <a:buAutoNum type="romanLcPeriod"/>
            </a:pPr>
            <a:r>
              <a:rPr lang="en-US" sz="1000" b="0" i="0" u="none" strike="noStrike" cap="none" dirty="0">
                <a:solidFill>
                  <a:srgbClr val="000000"/>
                </a:solidFill>
                <a:latin typeface="Arial"/>
                <a:ea typeface="Arial"/>
                <a:cs typeface="Arial"/>
                <a:sym typeface="Arial"/>
              </a:rPr>
              <a:t>Use basic data augmentation (rotation, flipping, slight zoom) to generalize the model.</a:t>
            </a:r>
          </a:p>
          <a:p>
            <a:pPr marL="285750" marR="0" lvl="0" indent="-285750" algn="l" rtl="0">
              <a:lnSpc>
                <a:spcPct val="100000"/>
              </a:lnSpc>
              <a:spcBef>
                <a:spcPts val="0"/>
              </a:spcBef>
              <a:spcAft>
                <a:spcPts val="0"/>
              </a:spcAft>
              <a:buAutoNum type="romanLcPeriod"/>
            </a:pPr>
            <a:r>
              <a:rPr lang="en-US" sz="1000" b="0" i="0" u="none" strike="noStrike" cap="none" dirty="0">
                <a:solidFill>
                  <a:srgbClr val="000000"/>
                </a:solidFill>
                <a:latin typeface="Arial"/>
                <a:ea typeface="Arial"/>
                <a:cs typeface="Arial"/>
                <a:sym typeface="Arial"/>
              </a:rPr>
              <a:t>Use a CNN model to classify each cropped lid as either "Defective" or "Intact".</a:t>
            </a:r>
          </a:p>
          <a:p>
            <a:pPr marL="285750" marR="0" lvl="0" indent="-285750" algn="l" rtl="0">
              <a:lnSpc>
                <a:spcPct val="100000"/>
              </a:lnSpc>
              <a:spcBef>
                <a:spcPts val="0"/>
              </a:spcBef>
              <a:spcAft>
                <a:spcPts val="0"/>
              </a:spcAft>
              <a:buAutoNum type="romanLcPeriod"/>
            </a:pPr>
            <a:r>
              <a:rPr lang="en-US" sz="1000" b="0" i="0" u="none" strike="noStrike" cap="none" dirty="0">
                <a:solidFill>
                  <a:srgbClr val="000000"/>
                </a:solidFill>
                <a:latin typeface="Arial"/>
                <a:ea typeface="Arial"/>
                <a:cs typeface="Arial"/>
                <a:sym typeface="Arial"/>
              </a:rPr>
              <a:t>Train, validate, and test the model using labeled images of jar lids.</a:t>
            </a:r>
            <a:endParaRPr sz="1000" b="0" i="0" u="none" strike="noStrike" cap="none" dirty="0">
              <a:solidFill>
                <a:srgbClr val="000000"/>
              </a:solidFill>
              <a:latin typeface="Arial"/>
              <a:ea typeface="Arial"/>
              <a:cs typeface="Arial"/>
              <a:sym typeface="Arial"/>
            </a:endParaRPr>
          </a:p>
        </p:txBody>
      </p:sp>
      <p:sp>
        <p:nvSpPr>
          <p:cNvPr id="37" name="Google Shape;37;p1"/>
          <p:cNvSpPr txBox="1"/>
          <p:nvPr/>
        </p:nvSpPr>
        <p:spPr>
          <a:xfrm>
            <a:off x="4759666" y="1963489"/>
            <a:ext cx="4384334" cy="1876991"/>
          </a:xfrm>
          <a:prstGeom prst="rect">
            <a:avLst/>
          </a:prstGeom>
          <a:noFill/>
          <a:ln>
            <a:noFill/>
          </a:ln>
        </p:spPr>
        <p:txBody>
          <a:bodyPr spcFirstLastPara="1" wrap="square" lIns="91425" tIns="45700" rIns="91425" bIns="45700" anchor="t" anchorCtr="0">
            <a:noAutofit/>
          </a:bodyPr>
          <a:lstStyle/>
          <a:p>
            <a:pPr marR="0" lvl="0" algn="just" rtl="0">
              <a:lnSpc>
                <a:spcPct val="100000"/>
              </a:lnSpc>
              <a:spcBef>
                <a:spcPts val="0"/>
              </a:spcBef>
              <a:spcAft>
                <a:spcPts val="0"/>
              </a:spcAft>
            </a:pPr>
            <a:r>
              <a:rPr lang="en-US" sz="1000" dirty="0"/>
              <a:t>1. With only ~1800 images, the model is at risk of :</a:t>
            </a:r>
          </a:p>
          <a:p>
            <a:pPr marL="171450" lvl="2" indent="-171450" algn="just">
              <a:buFont typeface="Arial" panose="020B0604020202020204" pitchFamily="34" charset="0"/>
              <a:buChar char="•"/>
            </a:pPr>
            <a:r>
              <a:rPr lang="en-US" sz="1000" dirty="0">
                <a:latin typeface="+mn-lt"/>
              </a:rPr>
              <a:t>      </a:t>
            </a:r>
            <a:r>
              <a:rPr lang="en-US" sz="1000" i="0" u="none" strike="noStrike" cap="none" dirty="0">
                <a:solidFill>
                  <a:srgbClr val="000000"/>
                </a:solidFill>
                <a:latin typeface="+mn-lt"/>
                <a:ea typeface="Arial"/>
                <a:cs typeface="Arial"/>
                <a:sym typeface="Arial"/>
              </a:rPr>
              <a:t>Overfitting to training data</a:t>
            </a:r>
          </a:p>
          <a:p>
            <a:pPr marL="171450" lvl="2" indent="-171450" algn="just">
              <a:buFont typeface="Arial" panose="020B0604020202020204" pitchFamily="34" charset="0"/>
              <a:buChar char="•"/>
            </a:pPr>
            <a:r>
              <a:rPr lang="en-US" sz="1000" i="0" u="none" strike="noStrike" cap="none" dirty="0">
                <a:solidFill>
                  <a:srgbClr val="000000"/>
                </a:solidFill>
                <a:latin typeface="+mn-lt"/>
                <a:ea typeface="Arial"/>
                <a:cs typeface="Arial"/>
                <a:sym typeface="Arial"/>
              </a:rPr>
              <a:t>      Poor performance on edge cases</a:t>
            </a:r>
          </a:p>
          <a:p>
            <a:pPr marL="171450" marR="0" lvl="0" indent="-171450" algn="just" rtl="0">
              <a:lnSpc>
                <a:spcPct val="100000"/>
              </a:lnSpc>
              <a:spcBef>
                <a:spcPts val="0"/>
              </a:spcBef>
              <a:spcAft>
                <a:spcPts val="0"/>
              </a:spcAft>
              <a:buFont typeface="Arial" panose="020B0604020202020204" pitchFamily="34" charset="0"/>
              <a:buChar char="•"/>
            </a:pPr>
            <a:r>
              <a:rPr lang="en-US" sz="1000" i="0" u="none" strike="noStrike" cap="none" dirty="0">
                <a:solidFill>
                  <a:srgbClr val="000000"/>
                </a:solidFill>
                <a:latin typeface="+mn-lt"/>
                <a:ea typeface="Arial"/>
                <a:cs typeface="Arial"/>
                <a:sym typeface="Arial"/>
              </a:rPr>
              <a:t>      Sensitivity to noise or minor image shifts</a:t>
            </a:r>
          </a:p>
          <a:p>
            <a:pPr marR="0" lvl="0" algn="just" rtl="0">
              <a:lnSpc>
                <a:spcPct val="100000"/>
              </a:lnSpc>
              <a:spcBef>
                <a:spcPts val="0"/>
              </a:spcBef>
              <a:spcAft>
                <a:spcPts val="0"/>
              </a:spcAft>
            </a:pPr>
            <a:endParaRPr lang="en-US" sz="1000" dirty="0">
              <a:latin typeface="+mn-lt"/>
            </a:endParaRPr>
          </a:p>
          <a:p>
            <a:pPr marR="0" lvl="0" algn="just" rtl="0">
              <a:lnSpc>
                <a:spcPct val="100000"/>
              </a:lnSpc>
              <a:spcBef>
                <a:spcPts val="0"/>
              </a:spcBef>
              <a:spcAft>
                <a:spcPts val="0"/>
              </a:spcAft>
            </a:pPr>
            <a:r>
              <a:rPr lang="en-US" sz="1000" dirty="0"/>
              <a:t>2. Some original images contain multiple jar lids that are overlapping or partially occluded, making accurate cropping and classification harder.</a:t>
            </a:r>
          </a:p>
          <a:p>
            <a:pPr marR="0" lvl="0" algn="just" rtl="0">
              <a:lnSpc>
                <a:spcPct val="100000"/>
              </a:lnSpc>
              <a:spcBef>
                <a:spcPts val="0"/>
              </a:spcBef>
              <a:spcAft>
                <a:spcPts val="0"/>
              </a:spcAft>
            </a:pPr>
            <a:endParaRPr lang="en-US" sz="1000" i="0" u="none" strike="noStrike" cap="none" dirty="0">
              <a:solidFill>
                <a:srgbClr val="000000"/>
              </a:solidFill>
              <a:latin typeface="+mn-lt"/>
              <a:ea typeface="Arial"/>
              <a:cs typeface="Arial"/>
              <a:sym typeface="Arial"/>
            </a:endParaRPr>
          </a:p>
          <a:p>
            <a:pPr marR="0" lvl="0" algn="just" rtl="0">
              <a:lnSpc>
                <a:spcPct val="100000"/>
              </a:lnSpc>
              <a:spcBef>
                <a:spcPts val="0"/>
              </a:spcBef>
              <a:spcAft>
                <a:spcPts val="0"/>
              </a:spcAft>
            </a:pPr>
            <a:r>
              <a:rPr lang="en-US" sz="1000" dirty="0">
                <a:latin typeface="+mn-lt"/>
              </a:rPr>
              <a:t>3. </a:t>
            </a:r>
            <a:r>
              <a:rPr lang="en-US" sz="1000" dirty="0"/>
              <a:t>Depending on the hardware setup (e.g., just a laptop with no GPU), training a deep CNN could be time-consuming or infeasible.</a:t>
            </a:r>
            <a:endParaRPr sz="800" i="0" u="none" strike="noStrike" cap="none" dirty="0">
              <a:solidFill>
                <a:srgbClr val="000000"/>
              </a:solidFill>
              <a:latin typeface="+mn-lt"/>
              <a:ea typeface="Arial"/>
              <a:cs typeface="Arial"/>
              <a:sym typeface="Arial"/>
            </a:endParaRPr>
          </a:p>
        </p:txBody>
      </p:sp>
      <p:sp>
        <p:nvSpPr>
          <p:cNvPr id="38" name="Google Shape;38;p1"/>
          <p:cNvSpPr txBox="1"/>
          <p:nvPr/>
        </p:nvSpPr>
        <p:spPr>
          <a:xfrm>
            <a:off x="4756824" y="5317229"/>
            <a:ext cx="4218070" cy="28831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00" dirty="0">
                <a:latin typeface="+mn-lt"/>
              </a:rPr>
              <a:t>Source: https://www.kaggle.com/datasets/rrighart/jarlids</a:t>
            </a:r>
            <a:endParaRPr sz="1000" i="0" u="none" strike="noStrike" cap="none" dirty="0">
              <a:solidFill>
                <a:srgbClr val="000000"/>
              </a:solidFill>
              <a:latin typeface="+mn-lt"/>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90480" y="117999"/>
            <a:ext cx="8553005"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Problem Statement Worksheet (Hypothesis Formation)</a:t>
            </a:r>
            <a:endParaRPr/>
          </a:p>
        </p:txBody>
      </p:sp>
      <p:sp>
        <p:nvSpPr>
          <p:cNvPr id="47" name="Google Shape;47;p1"/>
          <p:cNvSpPr txBox="1"/>
          <p:nvPr/>
        </p:nvSpPr>
        <p:spPr>
          <a:xfrm>
            <a:off x="4743827" y="4372543"/>
            <a:ext cx="4324418" cy="55827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00" dirty="0"/>
              <a:t>Karthik Ramesh </a:t>
            </a:r>
          </a:p>
          <a:p>
            <a:pPr marL="0" marR="0" lvl="0" indent="0" algn="l" rtl="0">
              <a:lnSpc>
                <a:spcPct val="100000"/>
              </a:lnSpc>
              <a:spcBef>
                <a:spcPts val="0"/>
              </a:spcBef>
              <a:spcAft>
                <a:spcPts val="0"/>
              </a:spcAft>
              <a:buNone/>
            </a:pPr>
            <a:r>
              <a:rPr lang="en-US" sz="1000" b="0" i="0" u="none" strike="noStrike" cap="none" dirty="0">
                <a:solidFill>
                  <a:srgbClr val="000000"/>
                </a:solidFill>
                <a:latin typeface="Arial"/>
                <a:ea typeface="Arial"/>
                <a:cs typeface="Arial"/>
                <a:sym typeface="Arial"/>
              </a:rPr>
              <a:t>Senior Manager - Data Engineering</a:t>
            </a:r>
          </a:p>
          <a:p>
            <a:pPr marL="0" marR="0" lvl="0" indent="0" algn="l" rtl="0">
              <a:lnSpc>
                <a:spcPct val="100000"/>
              </a:lnSpc>
              <a:spcBef>
                <a:spcPts val="0"/>
              </a:spcBef>
              <a:spcAft>
                <a:spcPts val="0"/>
              </a:spcAft>
              <a:buNone/>
            </a:pPr>
            <a:r>
              <a:rPr lang="en-US" sz="1000" b="0" i="0" u="none" strike="noStrike" cap="none" dirty="0">
                <a:solidFill>
                  <a:srgbClr val="000000"/>
                </a:solidFill>
                <a:latin typeface="Arial"/>
                <a:ea typeface="Arial"/>
                <a:cs typeface="Arial"/>
                <a:sym typeface="Arial"/>
              </a:rPr>
              <a:t>Macquarie Group</a:t>
            </a:r>
            <a:endParaRPr sz="1000" b="0" i="0" u="none" strike="noStrike" cap="none" dirty="0">
              <a:solidFill>
                <a:srgbClr val="000000"/>
              </a:solidFill>
              <a:latin typeface="Arial"/>
              <a:ea typeface="Arial"/>
              <a:cs typeface="Arial"/>
              <a:sym typeface="Arial"/>
            </a:endParaRPr>
          </a:p>
        </p:txBody>
      </p:sp>
      <p:sp>
        <p:nvSpPr>
          <p:cNvPr id="48" name="Google Shape;48;p1"/>
          <p:cNvSpPr txBox="1"/>
          <p:nvPr/>
        </p:nvSpPr>
        <p:spPr>
          <a:xfrm>
            <a:off x="184140" y="540901"/>
            <a:ext cx="7677380" cy="4924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b="1" dirty="0"/>
              <a:t>Defective Jar Lid Image Detection using Convolutional Neural Networks (CNNs) with a target accuracy of 95%</a:t>
            </a:r>
            <a:endParaRPr sz="1400" b="1" i="0" u="none" strike="noStrike" cap="none" dirty="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162</TotalTime>
  <Words>709</Words>
  <Application>Microsoft Office PowerPoint</Application>
  <PresentationFormat>On-screen Show (4:3)</PresentationFormat>
  <Paragraphs>55</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Quattrocento Sans</vt:lpstr>
      <vt:lpstr>Synergy_CF_YNR002</vt:lpstr>
      <vt:lpstr>Problem Statement Worksheet (Hypothesis 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User</cp:lastModifiedBy>
  <cp:revision>11</cp:revision>
  <dcterms:modified xsi:type="dcterms:W3CDTF">2025-04-12T17:15:01Z</dcterms:modified>
</cp:coreProperties>
</file>