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65" r:id="rId3"/>
    <p:sldId id="266" r:id="rId4"/>
    <p:sldId id="267" r:id="rId5"/>
    <p:sldId id="268" r:id="rId6"/>
    <p:sldId id="269" r:id="rId7"/>
    <p:sldId id="280" r:id="rId8"/>
    <p:sldId id="270" r:id="rId9"/>
    <p:sldId id="271" r:id="rId10"/>
    <p:sldId id="281" r:id="rId11"/>
    <p:sldId id="273" r:id="rId12"/>
    <p:sldId id="274" r:id="rId13"/>
    <p:sldId id="275" r:id="rId14"/>
    <p:sldId id="276" r:id="rId15"/>
    <p:sldId id="282" r:id="rId16"/>
    <p:sldId id="277" r:id="rId17"/>
    <p:sldId id="278" r:id="rId18"/>
    <p:sldId id="27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9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Accuracy</a:t>
            </a:r>
          </a:p>
        </c:rich>
      </c:tx>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7112679382998283E-2"/>
          <c:y val="0.18784547904666279"/>
          <c:w val="0.91679058966033233"/>
          <c:h val="0.68958380438964983"/>
        </c:manualLayout>
      </c:layout>
      <c:barChart>
        <c:barDir val="col"/>
        <c:grouping val="clustered"/>
        <c:varyColors val="0"/>
        <c:ser>
          <c:idx val="0"/>
          <c:order val="0"/>
          <c:tx>
            <c:strRef>
              <c:f>Sheet1!$B$1</c:f>
              <c:strCache>
                <c:ptCount val="1"/>
                <c:pt idx="0">
                  <c:v>KNN</c:v>
                </c:pt>
              </c:strCache>
            </c:strRef>
          </c:tx>
          <c:spPr>
            <a:solidFill>
              <a:schemeClr val="accent1"/>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Accuracy</c:v>
                </c:pt>
              </c:strCache>
            </c:strRef>
          </c:cat>
          <c:val>
            <c:numRef>
              <c:f>Sheet1!$B$2</c:f>
              <c:numCache>
                <c:formatCode>General</c:formatCode>
                <c:ptCount val="1"/>
                <c:pt idx="0">
                  <c:v>0.8952</c:v>
                </c:pt>
              </c:numCache>
            </c:numRef>
          </c:val>
          <c:extLst>
            <c:ext xmlns:c16="http://schemas.microsoft.com/office/drawing/2014/chart" uri="{C3380CC4-5D6E-409C-BE32-E72D297353CC}">
              <c16:uniqueId val="{00000000-04D3-4500-AA8B-4AE1D7DE270A}"/>
            </c:ext>
          </c:extLst>
        </c:ser>
        <c:ser>
          <c:idx val="1"/>
          <c:order val="1"/>
          <c:tx>
            <c:strRef>
              <c:f>Sheet1!$C$1</c:f>
              <c:strCache>
                <c:ptCount val="1"/>
                <c:pt idx="0">
                  <c:v>SVC</c:v>
                </c:pt>
              </c:strCache>
            </c:strRef>
          </c:tx>
          <c:spPr>
            <a:solidFill>
              <a:srgbClr val="FFC00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Accuracy</c:v>
                </c:pt>
              </c:strCache>
            </c:strRef>
          </c:cat>
          <c:val>
            <c:numRef>
              <c:f>Sheet1!$C$2</c:f>
              <c:numCache>
                <c:formatCode>General</c:formatCode>
                <c:ptCount val="1"/>
                <c:pt idx="0">
                  <c:v>0.89639999999999997</c:v>
                </c:pt>
              </c:numCache>
            </c:numRef>
          </c:val>
          <c:extLst>
            <c:ext xmlns:c16="http://schemas.microsoft.com/office/drawing/2014/chart" uri="{C3380CC4-5D6E-409C-BE32-E72D297353CC}">
              <c16:uniqueId val="{00000001-04D3-4500-AA8B-4AE1D7DE270A}"/>
            </c:ext>
          </c:extLst>
        </c:ser>
        <c:ser>
          <c:idx val="2"/>
          <c:order val="2"/>
          <c:tx>
            <c:strRef>
              <c:f>Sheet1!$D$1</c:f>
              <c:strCache>
                <c:ptCount val="1"/>
                <c:pt idx="0">
                  <c:v>XGBoost</c:v>
                </c:pt>
              </c:strCache>
            </c:strRef>
          </c:tx>
          <c:spPr>
            <a:solidFill>
              <a:schemeClr val="accent5"/>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Accuracy</c:v>
                </c:pt>
              </c:strCache>
            </c:strRef>
          </c:cat>
          <c:val>
            <c:numRef>
              <c:f>Sheet1!$D$2</c:f>
              <c:numCache>
                <c:formatCode>General</c:formatCode>
                <c:ptCount val="1"/>
                <c:pt idx="0">
                  <c:v>0.90869999999999995</c:v>
                </c:pt>
              </c:numCache>
            </c:numRef>
          </c:val>
          <c:extLst>
            <c:ext xmlns:c16="http://schemas.microsoft.com/office/drawing/2014/chart" uri="{C3380CC4-5D6E-409C-BE32-E72D297353CC}">
              <c16:uniqueId val="{00000002-04D3-4500-AA8B-4AE1D7DE270A}"/>
            </c:ext>
          </c:extLst>
        </c:ser>
        <c:dLbls>
          <c:dLblPos val="outEnd"/>
          <c:showLegendKey val="0"/>
          <c:showVal val="1"/>
          <c:showCatName val="0"/>
          <c:showSerName val="0"/>
          <c:showPercent val="0"/>
          <c:showBubbleSize val="0"/>
        </c:dLbls>
        <c:gapWidth val="444"/>
        <c:overlap val="-90"/>
        <c:axId val="1487080143"/>
        <c:axId val="1474135103"/>
      </c:barChart>
      <c:catAx>
        <c:axId val="1487080143"/>
        <c:scaling>
          <c:orientation val="minMax"/>
        </c:scaling>
        <c:delete val="1"/>
        <c:axPos val="b"/>
        <c:numFmt formatCode="General" sourceLinked="1"/>
        <c:majorTickMark val="none"/>
        <c:minorTickMark val="none"/>
        <c:tickLblPos val="nextTo"/>
        <c:crossAx val="1474135103"/>
        <c:crosses val="autoZero"/>
        <c:auto val="1"/>
        <c:lblAlgn val="ctr"/>
        <c:lblOffset val="100"/>
        <c:noMultiLvlLbl val="0"/>
      </c:catAx>
      <c:valAx>
        <c:axId val="1474135103"/>
        <c:scaling>
          <c:orientation val="minMax"/>
        </c:scaling>
        <c:delete val="1"/>
        <c:axPos val="l"/>
        <c:numFmt formatCode="General" sourceLinked="1"/>
        <c:majorTickMark val="none"/>
        <c:minorTickMark val="none"/>
        <c:tickLblPos val="nextTo"/>
        <c:crossAx val="1487080143"/>
        <c:crosses val="autoZero"/>
        <c:crossBetween val="between"/>
      </c:valAx>
      <c:spPr>
        <a:noFill/>
        <a:ln w="25400">
          <a:noFill/>
        </a:ln>
        <a:effectLst/>
      </c:spPr>
    </c:plotArea>
    <c:legend>
      <c:legendPos val="t"/>
      <c:layout>
        <c:manualLayout>
          <c:xMode val="edge"/>
          <c:yMode val="edge"/>
          <c:x val="0.30239323807253427"/>
          <c:y val="0.90447516787883719"/>
          <c:w val="0.42794283143179851"/>
          <c:h val="5.310335065886848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a:t>Precision</a:t>
            </a:r>
          </a:p>
        </c:rich>
      </c:tx>
      <c:layout>
        <c:manualLayout>
          <c:xMode val="edge"/>
          <c:yMode val="edge"/>
          <c:x val="0.37287965378533378"/>
          <c:y val="1.4062597784071465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Legitimate</c:v>
                </c:pt>
              </c:strCache>
            </c:strRef>
          </c:tx>
          <c:spPr>
            <a:solidFill>
              <a:srgbClr val="00B05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KNN</c:v>
                </c:pt>
                <c:pt idx="1">
                  <c:v>SVC</c:v>
                </c:pt>
                <c:pt idx="2">
                  <c:v>XGBoost</c:v>
                </c:pt>
              </c:strCache>
            </c:strRef>
          </c:cat>
          <c:val>
            <c:numRef>
              <c:f>Sheet1!$B$2:$B$4</c:f>
              <c:numCache>
                <c:formatCode>General</c:formatCode>
                <c:ptCount val="3"/>
                <c:pt idx="0">
                  <c:v>0.89</c:v>
                </c:pt>
                <c:pt idx="1">
                  <c:v>0.91</c:v>
                </c:pt>
                <c:pt idx="2">
                  <c:v>0.94</c:v>
                </c:pt>
              </c:numCache>
            </c:numRef>
          </c:val>
          <c:extLst>
            <c:ext xmlns:c16="http://schemas.microsoft.com/office/drawing/2014/chart" uri="{C3380CC4-5D6E-409C-BE32-E72D297353CC}">
              <c16:uniqueId val="{00000000-9610-4757-BC8C-3034EBADBC62}"/>
            </c:ext>
          </c:extLst>
        </c:ser>
        <c:ser>
          <c:idx val="1"/>
          <c:order val="1"/>
          <c:tx>
            <c:strRef>
              <c:f>Sheet1!$C$1</c:f>
              <c:strCache>
                <c:ptCount val="1"/>
                <c:pt idx="0">
                  <c:v>Phishing</c:v>
                </c:pt>
              </c:strCache>
            </c:strRef>
          </c:tx>
          <c:spPr>
            <a:solidFill>
              <a:srgbClr val="FF000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KNN</c:v>
                </c:pt>
                <c:pt idx="1">
                  <c:v>SVC</c:v>
                </c:pt>
                <c:pt idx="2">
                  <c:v>XGBoost</c:v>
                </c:pt>
              </c:strCache>
            </c:strRef>
          </c:cat>
          <c:val>
            <c:numRef>
              <c:f>Sheet1!$C$2:$C$4</c:f>
              <c:numCache>
                <c:formatCode>General</c:formatCode>
                <c:ptCount val="3"/>
                <c:pt idx="0">
                  <c:v>0.9</c:v>
                </c:pt>
                <c:pt idx="1">
                  <c:v>0.89</c:v>
                </c:pt>
                <c:pt idx="2">
                  <c:v>0.88</c:v>
                </c:pt>
              </c:numCache>
            </c:numRef>
          </c:val>
          <c:extLst>
            <c:ext xmlns:c16="http://schemas.microsoft.com/office/drawing/2014/chart" uri="{C3380CC4-5D6E-409C-BE32-E72D297353CC}">
              <c16:uniqueId val="{00000001-9610-4757-BC8C-3034EBADBC62}"/>
            </c:ext>
          </c:extLst>
        </c:ser>
        <c:dLbls>
          <c:dLblPos val="outEnd"/>
          <c:showLegendKey val="0"/>
          <c:showVal val="1"/>
          <c:showCatName val="0"/>
          <c:showSerName val="0"/>
          <c:showPercent val="0"/>
          <c:showBubbleSize val="0"/>
        </c:dLbls>
        <c:gapWidth val="444"/>
        <c:overlap val="-90"/>
        <c:axId val="1293701231"/>
        <c:axId val="1293702671"/>
      </c:barChart>
      <c:catAx>
        <c:axId val="1293701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293702671"/>
        <c:crosses val="autoZero"/>
        <c:auto val="1"/>
        <c:lblAlgn val="ctr"/>
        <c:lblOffset val="100"/>
        <c:noMultiLvlLbl val="0"/>
      </c:catAx>
      <c:valAx>
        <c:axId val="1293702671"/>
        <c:scaling>
          <c:orientation val="minMax"/>
        </c:scaling>
        <c:delete val="1"/>
        <c:axPos val="l"/>
        <c:numFmt formatCode="General" sourceLinked="1"/>
        <c:majorTickMark val="none"/>
        <c:minorTickMark val="none"/>
        <c:tickLblPos val="nextTo"/>
        <c:crossAx val="1293701231"/>
        <c:crosses val="autoZero"/>
        <c:crossBetween val="between"/>
      </c:valAx>
      <c:spPr>
        <a:noFill/>
        <a:ln>
          <a:noFill/>
        </a:ln>
        <a:effectLst/>
      </c:spPr>
    </c:plotArea>
    <c:legend>
      <c:legendPos val="t"/>
      <c:layout>
        <c:manualLayout>
          <c:xMode val="edge"/>
          <c:yMode val="edge"/>
          <c:x val="9.1836655687291865E-2"/>
          <c:y val="0.26516876448868665"/>
          <c:w val="0.46363962631260613"/>
          <c:h val="6.318448144363449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Recall</a:t>
            </a:r>
          </a:p>
        </c:rich>
      </c:tx>
      <c:layout>
        <c:manualLayout>
          <c:xMode val="edge"/>
          <c:yMode val="edge"/>
          <c:x val="0.37287965378533378"/>
          <c:y val="1.4062597784071465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Legitimate</c:v>
                </c:pt>
              </c:strCache>
            </c:strRef>
          </c:tx>
          <c:spPr>
            <a:solidFill>
              <a:srgbClr val="00B05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KNN</c:v>
                </c:pt>
                <c:pt idx="1">
                  <c:v>SVC</c:v>
                </c:pt>
                <c:pt idx="2">
                  <c:v>XGBoost</c:v>
                </c:pt>
              </c:strCache>
            </c:strRef>
          </c:cat>
          <c:val>
            <c:numRef>
              <c:f>Sheet1!$B$2:$B$4</c:f>
              <c:numCache>
                <c:formatCode>General</c:formatCode>
                <c:ptCount val="3"/>
                <c:pt idx="0">
                  <c:v>0.89</c:v>
                </c:pt>
                <c:pt idx="1">
                  <c:v>0.87</c:v>
                </c:pt>
                <c:pt idx="2">
                  <c:v>0.86</c:v>
                </c:pt>
              </c:numCache>
            </c:numRef>
          </c:val>
          <c:extLst>
            <c:ext xmlns:c16="http://schemas.microsoft.com/office/drawing/2014/chart" uri="{C3380CC4-5D6E-409C-BE32-E72D297353CC}">
              <c16:uniqueId val="{00000000-9610-4757-BC8C-3034EBADBC62}"/>
            </c:ext>
          </c:extLst>
        </c:ser>
        <c:ser>
          <c:idx val="1"/>
          <c:order val="1"/>
          <c:tx>
            <c:strRef>
              <c:f>Sheet1!$C$1</c:f>
              <c:strCache>
                <c:ptCount val="1"/>
                <c:pt idx="0">
                  <c:v>Phishing</c:v>
                </c:pt>
              </c:strCache>
            </c:strRef>
          </c:tx>
          <c:spPr>
            <a:solidFill>
              <a:srgbClr val="FF000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KNN</c:v>
                </c:pt>
                <c:pt idx="1">
                  <c:v>SVC</c:v>
                </c:pt>
                <c:pt idx="2">
                  <c:v>XGBoost</c:v>
                </c:pt>
              </c:strCache>
            </c:strRef>
          </c:cat>
          <c:val>
            <c:numRef>
              <c:f>Sheet1!$C$2:$C$4</c:f>
              <c:numCache>
                <c:formatCode>General</c:formatCode>
                <c:ptCount val="3"/>
                <c:pt idx="0">
                  <c:v>0.9</c:v>
                </c:pt>
                <c:pt idx="1">
                  <c:v>0.92</c:v>
                </c:pt>
                <c:pt idx="2">
                  <c:v>0.95</c:v>
                </c:pt>
              </c:numCache>
            </c:numRef>
          </c:val>
          <c:extLst>
            <c:ext xmlns:c16="http://schemas.microsoft.com/office/drawing/2014/chart" uri="{C3380CC4-5D6E-409C-BE32-E72D297353CC}">
              <c16:uniqueId val="{00000001-9610-4757-BC8C-3034EBADBC62}"/>
            </c:ext>
          </c:extLst>
        </c:ser>
        <c:dLbls>
          <c:dLblPos val="outEnd"/>
          <c:showLegendKey val="0"/>
          <c:showVal val="1"/>
          <c:showCatName val="0"/>
          <c:showSerName val="0"/>
          <c:showPercent val="0"/>
          <c:showBubbleSize val="0"/>
        </c:dLbls>
        <c:gapWidth val="444"/>
        <c:overlap val="-90"/>
        <c:axId val="1293701231"/>
        <c:axId val="1293702671"/>
      </c:barChart>
      <c:catAx>
        <c:axId val="1293701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293702671"/>
        <c:crosses val="autoZero"/>
        <c:auto val="1"/>
        <c:lblAlgn val="ctr"/>
        <c:lblOffset val="100"/>
        <c:noMultiLvlLbl val="0"/>
      </c:catAx>
      <c:valAx>
        <c:axId val="1293702671"/>
        <c:scaling>
          <c:orientation val="minMax"/>
        </c:scaling>
        <c:delete val="1"/>
        <c:axPos val="l"/>
        <c:numFmt formatCode="General" sourceLinked="1"/>
        <c:majorTickMark val="none"/>
        <c:minorTickMark val="none"/>
        <c:tickLblPos val="nextTo"/>
        <c:crossAx val="1293701231"/>
        <c:crosses val="autoZero"/>
        <c:crossBetween val="between"/>
      </c:valAx>
      <c:spPr>
        <a:noFill/>
        <a:ln>
          <a:noFill/>
        </a:ln>
        <a:effectLst/>
      </c:spPr>
    </c:plotArea>
    <c:legend>
      <c:legendPos val="t"/>
      <c:layout>
        <c:manualLayout>
          <c:xMode val="edge"/>
          <c:yMode val="edge"/>
          <c:x val="9.472876146822419E-2"/>
          <c:y val="0.20235301856873081"/>
          <c:w val="0.46363962631260613"/>
          <c:h val="6.318448144363449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r>
              <a:rPr lang="en-US" dirty="0"/>
              <a:t>F1</a:t>
            </a:r>
            <a:r>
              <a:rPr lang="en-US" baseline="0" dirty="0"/>
              <a:t> score</a:t>
            </a:r>
            <a:endParaRPr lang="en-US" dirty="0"/>
          </a:p>
        </c:rich>
      </c:tx>
      <c:layout>
        <c:manualLayout>
          <c:xMode val="edge"/>
          <c:yMode val="edge"/>
          <c:x val="0.37287965378533378"/>
          <c:y val="1.4062597784071465E-2"/>
        </c:manualLayout>
      </c:layout>
      <c:overlay val="0"/>
      <c:spPr>
        <a:noFill/>
        <a:ln>
          <a:noFill/>
        </a:ln>
        <a:effectLst/>
      </c:spPr>
      <c:txPr>
        <a:bodyPr rot="0" spcFirstLastPara="1" vertOverflow="ellipsis" vert="horz" wrap="square" anchor="ctr" anchorCtr="1"/>
        <a:lstStyle/>
        <a:p>
          <a:pPr>
            <a:defRPr sz="2128" b="1" i="0" u="none" strike="noStrike" kern="1200" cap="all" spc="120" normalizeH="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Legitimate</c:v>
                </c:pt>
              </c:strCache>
            </c:strRef>
          </c:tx>
          <c:spPr>
            <a:solidFill>
              <a:srgbClr val="00B05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KNN</c:v>
                </c:pt>
                <c:pt idx="1">
                  <c:v>SVC</c:v>
                </c:pt>
                <c:pt idx="2">
                  <c:v>XGBoost</c:v>
                </c:pt>
              </c:strCache>
            </c:strRef>
          </c:cat>
          <c:val>
            <c:numRef>
              <c:f>Sheet1!$B$2:$B$4</c:f>
              <c:numCache>
                <c:formatCode>General</c:formatCode>
                <c:ptCount val="3"/>
                <c:pt idx="0">
                  <c:v>0.89</c:v>
                </c:pt>
                <c:pt idx="1">
                  <c:v>0.89</c:v>
                </c:pt>
                <c:pt idx="2">
                  <c:v>0.9</c:v>
                </c:pt>
              </c:numCache>
            </c:numRef>
          </c:val>
          <c:extLst>
            <c:ext xmlns:c16="http://schemas.microsoft.com/office/drawing/2014/chart" uri="{C3380CC4-5D6E-409C-BE32-E72D297353CC}">
              <c16:uniqueId val="{00000000-9610-4757-BC8C-3034EBADBC62}"/>
            </c:ext>
          </c:extLst>
        </c:ser>
        <c:ser>
          <c:idx val="1"/>
          <c:order val="1"/>
          <c:tx>
            <c:strRef>
              <c:f>Sheet1!$C$1</c:f>
              <c:strCache>
                <c:ptCount val="1"/>
                <c:pt idx="0">
                  <c:v>Phishing</c:v>
                </c:pt>
              </c:strCache>
            </c:strRef>
          </c:tx>
          <c:spPr>
            <a:solidFill>
              <a:srgbClr val="FF0000"/>
            </a:solidFill>
            <a:ln>
              <a:noFill/>
            </a:ln>
            <a:effectLst/>
          </c:spPr>
          <c:invertIfNegative val="0"/>
          <c:dLbls>
            <c:spPr>
              <a:noFill/>
              <a:ln>
                <a:noFill/>
              </a:ln>
              <a:effectLst/>
            </c:spPr>
            <c:txPr>
              <a:bodyPr rot="-5400000" spcFirstLastPara="1" vertOverflow="clip" horzOverflow="clip" vert="horz"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Sheet1!$A$2:$A$4</c:f>
              <c:strCache>
                <c:ptCount val="3"/>
                <c:pt idx="0">
                  <c:v>KNN</c:v>
                </c:pt>
                <c:pt idx="1">
                  <c:v>SVC</c:v>
                </c:pt>
                <c:pt idx="2">
                  <c:v>XGBoost</c:v>
                </c:pt>
              </c:strCache>
            </c:strRef>
          </c:cat>
          <c:val>
            <c:numRef>
              <c:f>Sheet1!$C$2:$C$4</c:f>
              <c:numCache>
                <c:formatCode>General</c:formatCode>
                <c:ptCount val="3"/>
                <c:pt idx="0">
                  <c:v>0.9</c:v>
                </c:pt>
                <c:pt idx="1">
                  <c:v>0.9</c:v>
                </c:pt>
                <c:pt idx="2">
                  <c:v>0.92</c:v>
                </c:pt>
              </c:numCache>
            </c:numRef>
          </c:val>
          <c:extLst>
            <c:ext xmlns:c16="http://schemas.microsoft.com/office/drawing/2014/chart" uri="{C3380CC4-5D6E-409C-BE32-E72D297353CC}">
              <c16:uniqueId val="{00000001-9610-4757-BC8C-3034EBADBC62}"/>
            </c:ext>
          </c:extLst>
        </c:ser>
        <c:dLbls>
          <c:dLblPos val="outEnd"/>
          <c:showLegendKey val="0"/>
          <c:showVal val="1"/>
          <c:showCatName val="0"/>
          <c:showSerName val="0"/>
          <c:showPercent val="0"/>
          <c:showBubbleSize val="0"/>
        </c:dLbls>
        <c:gapWidth val="444"/>
        <c:overlap val="-90"/>
        <c:axId val="1293701231"/>
        <c:axId val="1293702671"/>
      </c:barChart>
      <c:catAx>
        <c:axId val="12937012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1293702671"/>
        <c:crosses val="autoZero"/>
        <c:auto val="1"/>
        <c:lblAlgn val="ctr"/>
        <c:lblOffset val="100"/>
        <c:noMultiLvlLbl val="0"/>
      </c:catAx>
      <c:valAx>
        <c:axId val="1293702671"/>
        <c:scaling>
          <c:orientation val="minMax"/>
        </c:scaling>
        <c:delete val="1"/>
        <c:axPos val="l"/>
        <c:numFmt formatCode="General" sourceLinked="1"/>
        <c:majorTickMark val="none"/>
        <c:minorTickMark val="none"/>
        <c:tickLblPos val="nextTo"/>
        <c:crossAx val="1293701231"/>
        <c:crosses val="autoZero"/>
        <c:crossBetween val="between"/>
      </c:valAx>
      <c:spPr>
        <a:noFill/>
        <a:ln>
          <a:noFill/>
        </a:ln>
        <a:effectLst/>
      </c:spPr>
    </c:plotArea>
    <c:legend>
      <c:legendPos val="t"/>
      <c:layout>
        <c:manualLayout>
          <c:xMode val="edge"/>
          <c:yMode val="edge"/>
          <c:x val="9.472876146822419E-2"/>
          <c:y val="0.20235301856873081"/>
          <c:w val="0.46363962631260613"/>
          <c:h val="6.3184481443634491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517A45-943C-42E3-AA2A-6F37792D039D}" type="datetimeFigureOut">
              <a:rPr lang="en-US" smtClean="0"/>
              <a:t>09-Mar-25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32693869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517A45-943C-42E3-AA2A-6F37792D039D}" type="datetimeFigureOut">
              <a:rPr lang="en-US" smtClean="0"/>
              <a:t>09-Mar-25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1598506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517A45-943C-42E3-AA2A-6F37792D039D}" type="datetimeFigureOut">
              <a:rPr lang="en-US" smtClean="0"/>
              <a:t>09-Mar-25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216FBF-4E9F-4F42-A7C4-40E899943155}"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18403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517A45-943C-42E3-AA2A-6F37792D039D}" type="datetimeFigureOut">
              <a:rPr lang="en-US" smtClean="0"/>
              <a:t>09-Mar-25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2042855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517A45-943C-42E3-AA2A-6F37792D039D}" type="datetimeFigureOut">
              <a:rPr lang="en-US" smtClean="0"/>
              <a:t>09-Mar-25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216FBF-4E9F-4F42-A7C4-40E899943155}"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132420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517A45-943C-42E3-AA2A-6F37792D039D}" type="datetimeFigureOut">
              <a:rPr lang="en-US" smtClean="0"/>
              <a:t>09-Mar-25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5175172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17A45-943C-42E3-AA2A-6F37792D039D}" type="datetimeFigureOut">
              <a:rPr lang="en-US" smtClean="0"/>
              <a:t>09-Mar-25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4003916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17A45-943C-42E3-AA2A-6F37792D039D}" type="datetimeFigureOut">
              <a:rPr lang="en-US" smtClean="0"/>
              <a:t>09-Mar-25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118224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517A45-943C-42E3-AA2A-6F37792D039D}" type="datetimeFigureOut">
              <a:rPr lang="en-US" smtClean="0"/>
              <a:t>09-Mar-25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56271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517A45-943C-42E3-AA2A-6F37792D039D}" type="datetimeFigureOut">
              <a:rPr lang="en-US" smtClean="0"/>
              <a:t>09-Mar-25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31743686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517A45-943C-42E3-AA2A-6F37792D039D}" type="datetimeFigureOut">
              <a:rPr lang="en-US" smtClean="0"/>
              <a:t>09-Mar-25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4198526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C517A45-943C-42E3-AA2A-6F37792D039D}" type="datetimeFigureOut">
              <a:rPr lang="en-US" smtClean="0"/>
              <a:t>09-Mar-25</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390320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517A45-943C-42E3-AA2A-6F37792D039D}" type="datetimeFigureOut">
              <a:rPr lang="en-US" smtClean="0"/>
              <a:t>09-Mar-25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2198336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517A45-943C-42E3-AA2A-6F37792D039D}" type="datetimeFigureOut">
              <a:rPr lang="en-US" smtClean="0"/>
              <a:t>09-Mar-25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3601329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517A45-943C-42E3-AA2A-6F37792D039D}" type="datetimeFigureOut">
              <a:rPr lang="en-US" smtClean="0"/>
              <a:t>09-Mar-25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1583277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517A45-943C-42E3-AA2A-6F37792D039D}" type="datetimeFigureOut">
              <a:rPr lang="en-US" smtClean="0"/>
              <a:t>09-Mar-25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05216FBF-4E9F-4F42-A7C4-40E899943155}" type="slidenum">
              <a:rPr lang="en-US" smtClean="0"/>
              <a:t>‹#›</a:t>
            </a:fld>
            <a:endParaRPr lang="en-US"/>
          </a:p>
        </p:txBody>
      </p:sp>
    </p:spTree>
    <p:extLst>
      <p:ext uri="{BB962C8B-B14F-4D97-AF65-F5344CB8AC3E}">
        <p14:creationId xmlns:p14="http://schemas.microsoft.com/office/powerpoint/2010/main" val="2078420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C517A45-943C-42E3-AA2A-6F37792D039D}" type="datetimeFigureOut">
              <a:rPr lang="en-US" smtClean="0"/>
              <a:t>09-Mar-25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05216FBF-4E9F-4F42-A7C4-40E899943155}" type="slidenum">
              <a:rPr lang="en-US" smtClean="0"/>
              <a:t>‹#›</a:t>
            </a:fld>
            <a:endParaRPr lang="en-US"/>
          </a:p>
        </p:txBody>
      </p:sp>
    </p:spTree>
    <p:extLst>
      <p:ext uri="{BB962C8B-B14F-4D97-AF65-F5344CB8AC3E}">
        <p14:creationId xmlns:p14="http://schemas.microsoft.com/office/powerpoint/2010/main" val="2704584300"/>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9A2B0-7E06-634D-3B67-35B67A03ADBB}"/>
              </a:ext>
            </a:extLst>
          </p:cNvPr>
          <p:cNvSpPr>
            <a:spLocks noGrp="1"/>
          </p:cNvSpPr>
          <p:nvPr>
            <p:ph type="ctrTitle"/>
          </p:nvPr>
        </p:nvSpPr>
        <p:spPr>
          <a:xfrm>
            <a:off x="2416684" y="949230"/>
            <a:ext cx="8915399" cy="2262781"/>
          </a:xfrm>
        </p:spPr>
        <p:txBody>
          <a:bodyPr>
            <a:normAutofit/>
          </a:bodyPr>
          <a:lstStyle/>
          <a:p>
            <a:r>
              <a:rPr lang="en-US" sz="6600" dirty="0">
                <a:solidFill>
                  <a:srgbClr val="C00000"/>
                </a:solidFill>
              </a:rPr>
              <a:t>Capstone</a:t>
            </a:r>
            <a:r>
              <a:rPr lang="en-US" dirty="0"/>
              <a:t> </a:t>
            </a:r>
            <a:br>
              <a:rPr lang="en-US" dirty="0"/>
            </a:br>
            <a:r>
              <a:rPr lang="en-US" dirty="0"/>
              <a:t>Final Presentation</a:t>
            </a:r>
          </a:p>
        </p:txBody>
      </p:sp>
      <p:sp>
        <p:nvSpPr>
          <p:cNvPr id="3" name="Subtitle 2">
            <a:extLst>
              <a:ext uri="{FF2B5EF4-FFF2-40B4-BE49-F238E27FC236}">
                <a16:creationId xmlns:a16="http://schemas.microsoft.com/office/drawing/2014/main" id="{5F9E4079-7764-0AA8-E06F-AA8C823B9461}"/>
              </a:ext>
            </a:extLst>
          </p:cNvPr>
          <p:cNvSpPr>
            <a:spLocks noGrp="1"/>
          </p:cNvSpPr>
          <p:nvPr>
            <p:ph type="subTitle" idx="1"/>
          </p:nvPr>
        </p:nvSpPr>
        <p:spPr>
          <a:xfrm>
            <a:off x="2416684" y="4302926"/>
            <a:ext cx="8915399" cy="1126283"/>
          </a:xfrm>
        </p:spPr>
        <p:txBody>
          <a:bodyPr/>
          <a:lstStyle/>
          <a:p>
            <a:r>
              <a:rPr lang="en-US" dirty="0"/>
              <a:t>by Sheik Mohammad Boni Sadar</a:t>
            </a:r>
          </a:p>
          <a:p>
            <a:r>
              <a:rPr lang="en-US" dirty="0"/>
              <a:t>07-March, 2025</a:t>
            </a:r>
          </a:p>
        </p:txBody>
      </p:sp>
    </p:spTree>
    <p:extLst>
      <p:ext uri="{BB962C8B-B14F-4D97-AF65-F5344CB8AC3E}">
        <p14:creationId xmlns:p14="http://schemas.microsoft.com/office/powerpoint/2010/main" val="3844323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ECC3E-559E-CB54-738C-D9B7170A86AD}"/>
              </a:ext>
            </a:extLst>
          </p:cNvPr>
          <p:cNvSpPr>
            <a:spLocks noGrp="1"/>
          </p:cNvSpPr>
          <p:nvPr>
            <p:ph type="title"/>
          </p:nvPr>
        </p:nvSpPr>
        <p:spPr>
          <a:xfrm>
            <a:off x="1971823" y="1728290"/>
            <a:ext cx="8911687" cy="4387837"/>
          </a:xfrm>
        </p:spPr>
        <p:txBody>
          <a:bodyPr>
            <a:normAutofit/>
          </a:bodyPr>
          <a:lstStyle/>
          <a:p>
            <a:pPr algn="ctr"/>
            <a:r>
              <a:rPr lang="en-US" sz="4400" dirty="0"/>
              <a:t>Performance Evaluation of the Algorithms </a:t>
            </a:r>
          </a:p>
        </p:txBody>
      </p:sp>
    </p:spTree>
    <p:extLst>
      <p:ext uri="{BB962C8B-B14F-4D97-AF65-F5344CB8AC3E}">
        <p14:creationId xmlns:p14="http://schemas.microsoft.com/office/powerpoint/2010/main" val="181287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hart 7">
            <a:extLst>
              <a:ext uri="{FF2B5EF4-FFF2-40B4-BE49-F238E27FC236}">
                <a16:creationId xmlns:a16="http://schemas.microsoft.com/office/drawing/2014/main" id="{8D08C5CF-6A33-B737-CD6F-C56960F4F802}"/>
              </a:ext>
            </a:extLst>
          </p:cNvPr>
          <p:cNvGraphicFramePr/>
          <p:nvPr>
            <p:extLst>
              <p:ext uri="{D42A27DB-BD31-4B8C-83A1-F6EECF244321}">
                <p14:modId xmlns:p14="http://schemas.microsoft.com/office/powerpoint/2010/main" val="4294806599"/>
              </p:ext>
            </p:extLst>
          </p:nvPr>
        </p:nvGraphicFramePr>
        <p:xfrm>
          <a:off x="677860" y="741872"/>
          <a:ext cx="4856165" cy="4811203"/>
        </p:xfrm>
        <a:graphic>
          <a:graphicData uri="http://schemas.openxmlformats.org/drawingml/2006/chart">
            <c:chart xmlns:c="http://schemas.openxmlformats.org/drawingml/2006/chart" xmlns:r="http://schemas.openxmlformats.org/officeDocument/2006/relationships" r:id="rId2"/>
          </a:graphicData>
        </a:graphic>
      </p:graphicFrame>
      <p:sp>
        <p:nvSpPr>
          <p:cNvPr id="9" name="TextBox 8">
            <a:extLst>
              <a:ext uri="{FF2B5EF4-FFF2-40B4-BE49-F238E27FC236}">
                <a16:creationId xmlns:a16="http://schemas.microsoft.com/office/drawing/2014/main" id="{9DA8EBD1-2D9F-CD7A-79B3-DD9AF8B73D25}"/>
              </a:ext>
            </a:extLst>
          </p:cNvPr>
          <p:cNvSpPr txBox="1"/>
          <p:nvPr/>
        </p:nvSpPr>
        <p:spPr>
          <a:xfrm>
            <a:off x="5534025" y="741872"/>
            <a:ext cx="5772150" cy="2031325"/>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Accuracy – "How often is the model correct?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"Think of it like a student's overall score in an exam. If the model makes 100 predictions, accuracy tells us how many times it got the answer right.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Formula: (Correct Predictions) / (Total Predictions)</a:t>
            </a:r>
          </a:p>
        </p:txBody>
      </p:sp>
      <p:sp>
        <p:nvSpPr>
          <p:cNvPr id="10" name="TextBox 9">
            <a:extLst>
              <a:ext uri="{FF2B5EF4-FFF2-40B4-BE49-F238E27FC236}">
                <a16:creationId xmlns:a16="http://schemas.microsoft.com/office/drawing/2014/main" id="{8FE19396-8064-54AF-C052-ED19AF42256E}"/>
              </a:ext>
            </a:extLst>
          </p:cNvPr>
          <p:cNvSpPr txBox="1"/>
          <p:nvPr/>
        </p:nvSpPr>
        <p:spPr>
          <a:xfrm>
            <a:off x="5534025" y="3190875"/>
            <a:ext cx="5772150" cy="1754326"/>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XGBoost Classifier has the highest accuracy of 90.87%.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K-NN and SVC are very close.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But in the realm of model performance analysis accuracy isn’t all. We need to consider some other metrics also.</a:t>
            </a:r>
          </a:p>
        </p:txBody>
      </p:sp>
    </p:spTree>
    <p:extLst>
      <p:ext uri="{BB962C8B-B14F-4D97-AF65-F5344CB8AC3E}">
        <p14:creationId xmlns:p14="http://schemas.microsoft.com/office/powerpoint/2010/main" val="1737754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79F94344-3532-4F57-D049-A3FAD3C65C52}"/>
              </a:ext>
            </a:extLst>
          </p:cNvPr>
          <p:cNvGraphicFramePr/>
          <p:nvPr>
            <p:extLst>
              <p:ext uri="{D42A27DB-BD31-4B8C-83A1-F6EECF244321}">
                <p14:modId xmlns:p14="http://schemas.microsoft.com/office/powerpoint/2010/main" val="3331833605"/>
              </p:ext>
            </p:extLst>
          </p:nvPr>
        </p:nvGraphicFramePr>
        <p:xfrm>
          <a:off x="1180862" y="309353"/>
          <a:ext cx="4391264" cy="404357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2D05DD4B-BC51-357E-8950-DC4A1653841B}"/>
              </a:ext>
            </a:extLst>
          </p:cNvPr>
          <p:cNvSpPr txBox="1"/>
          <p:nvPr/>
        </p:nvSpPr>
        <p:spPr>
          <a:xfrm>
            <a:off x="5495925" y="657225"/>
            <a:ext cx="6324599" cy="2862322"/>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Precision – "When the model says a URL is phishing, how often is it right?</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"Imagine a fire alarm that goes off frequently. If it falsely triggers too often, people will ignore it. Precision ensures the model is reliable when it warns about phishing URLs.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Formula: (Correctly Identified Phishing URLs) / (Total Predicted Phishing URLs)</a:t>
            </a:r>
          </a:p>
          <a:p>
            <a:endParaRPr lang="en-US" dirty="0"/>
          </a:p>
        </p:txBody>
      </p:sp>
      <p:sp>
        <p:nvSpPr>
          <p:cNvPr id="9" name="TextBox 8">
            <a:extLst>
              <a:ext uri="{FF2B5EF4-FFF2-40B4-BE49-F238E27FC236}">
                <a16:creationId xmlns:a16="http://schemas.microsoft.com/office/drawing/2014/main" id="{EE448484-1688-D2FC-379B-A01CCCF67506}"/>
              </a:ext>
            </a:extLst>
          </p:cNvPr>
          <p:cNvSpPr txBox="1"/>
          <p:nvPr/>
        </p:nvSpPr>
        <p:spPr>
          <a:xfrm>
            <a:off x="5495925" y="3580390"/>
            <a:ext cx="5838825" cy="2585323"/>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We could see a shift in balance between Legitimate and Phishing URL classification in case of XGBoost Classifier. </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While it shows considerable increase in Precision for Legitimate URLs, it exhibits slightly lower Precision for Phishing URL classification.</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Also, in case of Precision K-NN and SVC performance shows marginal differences. </a:t>
            </a:r>
          </a:p>
        </p:txBody>
      </p:sp>
    </p:spTree>
    <p:extLst>
      <p:ext uri="{BB962C8B-B14F-4D97-AF65-F5344CB8AC3E}">
        <p14:creationId xmlns:p14="http://schemas.microsoft.com/office/powerpoint/2010/main" val="342058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C7CB5-5BBA-032F-DAD3-42639E7A1DE7}"/>
            </a:ext>
          </a:extLst>
        </p:cNvPr>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782B77E9-436A-703A-0496-7BC56BF181F2}"/>
              </a:ext>
            </a:extLst>
          </p:cNvPr>
          <p:cNvGraphicFramePr/>
          <p:nvPr>
            <p:extLst>
              <p:ext uri="{D42A27DB-BD31-4B8C-83A1-F6EECF244321}">
                <p14:modId xmlns:p14="http://schemas.microsoft.com/office/powerpoint/2010/main" val="204559341"/>
              </p:ext>
            </p:extLst>
          </p:nvPr>
        </p:nvGraphicFramePr>
        <p:xfrm>
          <a:off x="1180862" y="309353"/>
          <a:ext cx="4391264" cy="404357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8D7ADDB6-53F0-C6B1-19E3-C42A42E80A91}"/>
              </a:ext>
            </a:extLst>
          </p:cNvPr>
          <p:cNvSpPr txBox="1"/>
          <p:nvPr/>
        </p:nvSpPr>
        <p:spPr>
          <a:xfrm>
            <a:off x="5495925" y="657225"/>
            <a:ext cx="6324599" cy="2585323"/>
          </a:xfrm>
          <a:prstGeom prst="rect">
            <a:avLst/>
          </a:prstGeom>
          <a:noFill/>
        </p:spPr>
        <p:txBody>
          <a:bodyPr wrap="square" rtlCol="0">
            <a:spAutoFit/>
          </a:bodyPr>
          <a:lstStyle/>
          <a:p>
            <a:r>
              <a:rPr lang="en-US" sz="1800" b="1" dirty="0">
                <a:latin typeface="Calibri" panose="020F0502020204030204" pitchFamily="34" charset="0"/>
                <a:cs typeface="Calibri" panose="020F0502020204030204" pitchFamily="34" charset="0"/>
              </a:rPr>
              <a:t>Recall – </a:t>
            </a:r>
            <a:r>
              <a:rPr lang="en-US" sz="1800" dirty="0">
                <a:latin typeface="Calibri" panose="020F0502020204030204" pitchFamily="34" charset="0"/>
                <a:cs typeface="Calibri" panose="020F0502020204030204" pitchFamily="34" charset="0"/>
              </a:rPr>
              <a:t>"How many actual phishing URLs did the model successfully catch?</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"If phishing URLs are like hidden traps, recall measures how many of them the model found. A high recall means fewer phishing websites slip through undetected.</a:t>
            </a:r>
          </a:p>
          <a:p>
            <a:endParaRPr lang="en-US" sz="1800" dirty="0">
              <a:latin typeface="Calibri" panose="020F0502020204030204" pitchFamily="34" charset="0"/>
              <a:cs typeface="Calibri" panose="020F0502020204030204" pitchFamily="34" charset="0"/>
            </a:endParaRPr>
          </a:p>
          <a:p>
            <a:r>
              <a:rPr lang="en-US" sz="1800" b="1" dirty="0">
                <a:latin typeface="Calibri" panose="020F0502020204030204" pitchFamily="34" charset="0"/>
                <a:cs typeface="Calibri" panose="020F0502020204030204" pitchFamily="34" charset="0"/>
              </a:rPr>
              <a:t>Formula: </a:t>
            </a:r>
            <a:r>
              <a:rPr lang="en-US" sz="1800" dirty="0">
                <a:latin typeface="Calibri" panose="020F0502020204030204" pitchFamily="34" charset="0"/>
                <a:cs typeface="Calibri" panose="020F0502020204030204" pitchFamily="34" charset="0"/>
              </a:rPr>
              <a:t>(Correctly Identified Phishing URLs) / (Total Actual Phishing URLs)</a:t>
            </a:r>
          </a:p>
        </p:txBody>
      </p:sp>
      <p:sp>
        <p:nvSpPr>
          <p:cNvPr id="9" name="TextBox 8">
            <a:extLst>
              <a:ext uri="{FF2B5EF4-FFF2-40B4-BE49-F238E27FC236}">
                <a16:creationId xmlns:a16="http://schemas.microsoft.com/office/drawing/2014/main" id="{D80ABCD6-9260-9DB3-0CB4-F4FFAFA6A74F}"/>
              </a:ext>
            </a:extLst>
          </p:cNvPr>
          <p:cNvSpPr txBox="1"/>
          <p:nvPr/>
        </p:nvSpPr>
        <p:spPr>
          <a:xfrm>
            <a:off x="5495925" y="3580390"/>
            <a:ext cx="5838825" cy="2585323"/>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We could see a huge shift in balance between Legitimate and Phishing URL classification in case of XGBoost Classifier for Recall. </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K-NN shows a balanced Recall for both Legitimate and Phishing URL.</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While SVC exhibits high Recall for Phishing URLs but lower for Legitimate URLs.</a:t>
            </a:r>
          </a:p>
        </p:txBody>
      </p:sp>
    </p:spTree>
    <p:extLst>
      <p:ext uri="{BB962C8B-B14F-4D97-AF65-F5344CB8AC3E}">
        <p14:creationId xmlns:p14="http://schemas.microsoft.com/office/powerpoint/2010/main" val="12920140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58A89-1823-D9AC-A4DD-96865426995A}"/>
            </a:ext>
          </a:extLst>
        </p:cNvPr>
        <p:cNvGrpSpPr/>
        <p:nvPr/>
      </p:nvGrpSpPr>
      <p:grpSpPr>
        <a:xfrm>
          <a:off x="0" y="0"/>
          <a:ext cx="0" cy="0"/>
          <a:chOff x="0" y="0"/>
          <a:chExt cx="0" cy="0"/>
        </a:xfrm>
      </p:grpSpPr>
      <p:graphicFrame>
        <p:nvGraphicFramePr>
          <p:cNvPr id="6" name="Chart 5">
            <a:extLst>
              <a:ext uri="{FF2B5EF4-FFF2-40B4-BE49-F238E27FC236}">
                <a16:creationId xmlns:a16="http://schemas.microsoft.com/office/drawing/2014/main" id="{2CD1BB89-9AEE-D82F-93ED-DD98DC25A3EA}"/>
              </a:ext>
            </a:extLst>
          </p:cNvPr>
          <p:cNvGraphicFramePr/>
          <p:nvPr>
            <p:extLst>
              <p:ext uri="{D42A27DB-BD31-4B8C-83A1-F6EECF244321}">
                <p14:modId xmlns:p14="http://schemas.microsoft.com/office/powerpoint/2010/main" val="522623358"/>
              </p:ext>
            </p:extLst>
          </p:nvPr>
        </p:nvGraphicFramePr>
        <p:xfrm>
          <a:off x="1180862" y="309353"/>
          <a:ext cx="4391264" cy="404357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a:extLst>
              <a:ext uri="{FF2B5EF4-FFF2-40B4-BE49-F238E27FC236}">
                <a16:creationId xmlns:a16="http://schemas.microsoft.com/office/drawing/2014/main" id="{79E88250-4C89-7054-9450-A176AE8FE876}"/>
              </a:ext>
            </a:extLst>
          </p:cNvPr>
          <p:cNvSpPr txBox="1"/>
          <p:nvPr/>
        </p:nvSpPr>
        <p:spPr>
          <a:xfrm>
            <a:off x="5495925" y="657225"/>
            <a:ext cx="6324599" cy="2308324"/>
          </a:xfrm>
          <a:prstGeom prst="rect">
            <a:avLst/>
          </a:prstGeom>
          <a:noFill/>
        </p:spPr>
        <p:txBody>
          <a:bodyPr wrap="square" rtlCol="0">
            <a:spAutoFit/>
          </a:bodyPr>
          <a:lstStyle/>
          <a:p>
            <a:r>
              <a:rPr lang="en-US" sz="1800" b="1" dirty="0">
                <a:latin typeface="Calibri" panose="020F0502020204030204" pitchFamily="34" charset="0"/>
                <a:cs typeface="Calibri" panose="020F0502020204030204" pitchFamily="34" charset="0"/>
              </a:rPr>
              <a:t>F1 Score – </a:t>
            </a:r>
            <a:r>
              <a:rPr lang="en-US" sz="1800" dirty="0">
                <a:latin typeface="Calibri" panose="020F0502020204030204" pitchFamily="34" charset="0"/>
                <a:cs typeface="Calibri" panose="020F0502020204030204" pitchFamily="34" charset="0"/>
              </a:rPr>
              <a:t>A balance between Precision and Recall.</a:t>
            </a:r>
          </a:p>
          <a:p>
            <a:endParaRPr lang="en-US" sz="1800"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Sometimes, increasing recall lowers precision (catching more phishing sites but making more mistakes) and vice versa. The F1 score finds a sweet spot between the two, ensuring a balanced and effective model.”</a:t>
            </a:r>
          </a:p>
          <a:p>
            <a:endParaRPr lang="en-US" sz="1800" dirty="0">
              <a:latin typeface="Calibri" panose="020F0502020204030204" pitchFamily="34" charset="0"/>
              <a:cs typeface="Calibri" panose="020F0502020204030204" pitchFamily="34" charset="0"/>
            </a:endParaRPr>
          </a:p>
          <a:p>
            <a:r>
              <a:rPr lang="en-US" sz="1800" b="1" dirty="0">
                <a:latin typeface="Calibri" panose="020F0502020204030204" pitchFamily="34" charset="0"/>
                <a:cs typeface="Calibri" panose="020F0502020204030204" pitchFamily="34" charset="0"/>
              </a:rPr>
              <a:t>Formula: </a:t>
            </a:r>
            <a:r>
              <a:rPr lang="en-US" sz="1800" dirty="0">
                <a:latin typeface="Calibri" panose="020F0502020204030204" pitchFamily="34" charset="0"/>
                <a:cs typeface="Calibri" panose="020F0502020204030204" pitchFamily="34" charset="0"/>
              </a:rPr>
              <a:t>(2 × Precision × Recall) / (Precision + Recall)</a:t>
            </a:r>
          </a:p>
        </p:txBody>
      </p:sp>
      <p:sp>
        <p:nvSpPr>
          <p:cNvPr id="9" name="TextBox 8">
            <a:extLst>
              <a:ext uri="{FF2B5EF4-FFF2-40B4-BE49-F238E27FC236}">
                <a16:creationId xmlns:a16="http://schemas.microsoft.com/office/drawing/2014/main" id="{DFC36F9D-A14C-1B0B-D05D-C05F70E4437F}"/>
              </a:ext>
            </a:extLst>
          </p:cNvPr>
          <p:cNvSpPr txBox="1"/>
          <p:nvPr/>
        </p:nvSpPr>
        <p:spPr>
          <a:xfrm>
            <a:off x="5495925" y="3580390"/>
            <a:ext cx="5838825" cy="1754326"/>
          </a:xfrm>
          <a:prstGeom prst="rect">
            <a:avLst/>
          </a:prstGeom>
          <a:noFill/>
        </p:spPr>
        <p:txBody>
          <a:bodyPr wrap="square" rtlCol="0">
            <a:spAutoFit/>
          </a:bodyPr>
          <a:lstStyle/>
          <a:p>
            <a:pPr algn="just"/>
            <a:r>
              <a:rPr lang="en-US" dirty="0">
                <a:latin typeface="Calibri" panose="020F0502020204030204" pitchFamily="34" charset="0"/>
                <a:cs typeface="Calibri" panose="020F0502020204030204" pitchFamily="34" charset="0"/>
              </a:rPr>
              <a:t>For F1 Score XGBoost Classifier is a clear winner. </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While K-NN and SVC shows equal results.</a:t>
            </a:r>
          </a:p>
          <a:p>
            <a:pPr algn="just"/>
            <a:endParaRPr lang="en-US"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As the definition tells us, we always desire for the sweet spot between Recall and Precision. </a:t>
            </a:r>
          </a:p>
        </p:txBody>
      </p:sp>
      <p:sp>
        <p:nvSpPr>
          <p:cNvPr id="2" name="TextBox 1">
            <a:extLst>
              <a:ext uri="{FF2B5EF4-FFF2-40B4-BE49-F238E27FC236}">
                <a16:creationId xmlns:a16="http://schemas.microsoft.com/office/drawing/2014/main" id="{8F60F4BE-17A5-4935-B3DF-D691F6C6059B}"/>
              </a:ext>
            </a:extLst>
          </p:cNvPr>
          <p:cNvSpPr txBox="1"/>
          <p:nvPr/>
        </p:nvSpPr>
        <p:spPr>
          <a:xfrm>
            <a:off x="1544129" y="5814203"/>
            <a:ext cx="10276396" cy="738664"/>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Therefore, XGBoost Classifier is our desired Algorithm that we want to use.</a:t>
            </a:r>
          </a:p>
          <a:p>
            <a:endParaRPr lang="en-US" dirty="0"/>
          </a:p>
        </p:txBody>
      </p:sp>
    </p:spTree>
    <p:extLst>
      <p:ext uri="{BB962C8B-B14F-4D97-AF65-F5344CB8AC3E}">
        <p14:creationId xmlns:p14="http://schemas.microsoft.com/office/powerpoint/2010/main" val="18267335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26E2C-D478-1447-1D55-02DEE4D8D2B8}"/>
              </a:ext>
            </a:extLst>
          </p:cNvPr>
          <p:cNvSpPr>
            <a:spLocks noGrp="1"/>
          </p:cNvSpPr>
          <p:nvPr>
            <p:ph type="title"/>
          </p:nvPr>
        </p:nvSpPr>
        <p:spPr>
          <a:xfrm>
            <a:off x="2083966" y="1659280"/>
            <a:ext cx="8911687" cy="4439596"/>
          </a:xfrm>
        </p:spPr>
        <p:txBody>
          <a:bodyPr/>
          <a:lstStyle/>
          <a:p>
            <a:pPr algn="ctr"/>
            <a:r>
              <a:rPr lang="en-US" sz="4800" dirty="0">
                <a:latin typeface="+mj-lt"/>
                <a:cs typeface="Calibri" panose="020F0502020204030204" pitchFamily="34" charset="0"/>
              </a:rPr>
              <a:t>Potential for Deployment</a:t>
            </a:r>
            <a:br>
              <a:rPr lang="en-US" sz="3600" dirty="0">
                <a:latin typeface="+mj-lt"/>
                <a:cs typeface="Calibri" panose="020F0502020204030204" pitchFamily="34" charset="0"/>
              </a:rPr>
            </a:br>
            <a:endParaRPr lang="en-US" dirty="0"/>
          </a:p>
        </p:txBody>
      </p:sp>
    </p:spTree>
    <p:extLst>
      <p:ext uri="{BB962C8B-B14F-4D97-AF65-F5344CB8AC3E}">
        <p14:creationId xmlns:p14="http://schemas.microsoft.com/office/powerpoint/2010/main" val="483004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506BA5-48B4-A124-A6D8-4D6FF36159D3}"/>
              </a:ext>
            </a:extLst>
          </p:cNvPr>
          <p:cNvSpPr txBox="1"/>
          <p:nvPr/>
        </p:nvSpPr>
        <p:spPr>
          <a:xfrm>
            <a:off x="1757093" y="335845"/>
            <a:ext cx="10191750" cy="6186309"/>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Integration into Email Security Systems:</a:t>
            </a:r>
          </a:p>
          <a:p>
            <a:r>
              <a:rPr lang="en-US" dirty="0">
                <a:latin typeface="Calibri" panose="020F0502020204030204" pitchFamily="34" charset="0"/>
                <a:cs typeface="Calibri" panose="020F0502020204030204" pitchFamily="34" charset="0"/>
              </a:rPr>
              <a:t>The model can be integrated into email security systems to analyze incoming email links. If a phishing URL is detected in an email body, the model could automatically flag it, quarantine the email, or alert the user.</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Integration with existing email platforms (e.g., Microsoft Exchange, Gmail) or advanced spam filters will add another layer of protection for employees and customers, ensuring that phishing attempts are intercepted before they cause harm.</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Website Monitoring Tools:</a:t>
            </a:r>
          </a:p>
          <a:p>
            <a:r>
              <a:rPr lang="en-US" dirty="0">
                <a:latin typeface="Calibri" panose="020F0502020204030204" pitchFamily="34" charset="0"/>
                <a:cs typeface="Calibri" panose="020F0502020204030204" pitchFamily="34" charset="0"/>
              </a:rPr>
              <a:t>The model can also be deployed in website monitoring systems, where it scans URLs and domains for signs of phishing activity. For organizations operating e-commerce or customer-facing platforms, this is essential in protecting users who may unknowingly visit a phishing site.</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Web traffic can be analyzed in real-time to identify phishing websites or redirects. Automated actions can be triggered (e.g., alerting administrators or blocking access to suspicious sites).</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Mobile Application Protection:</a:t>
            </a:r>
          </a:p>
          <a:p>
            <a:r>
              <a:rPr lang="en-US" dirty="0">
                <a:latin typeface="Calibri" panose="020F0502020204030204" pitchFamily="34" charset="0"/>
                <a:cs typeface="Calibri" panose="020F0502020204030204" pitchFamily="34" charset="0"/>
              </a:rPr>
              <a:t>Many phishing attacks target mobile users via SMS, apps, or mobile websites. The model could be incorporated into mobile application security systems or in-app URL scanning tools to provide additional protection for users on the go.</a:t>
            </a:r>
          </a:p>
          <a:p>
            <a:r>
              <a:rPr lang="en-US" dirty="0">
                <a:latin typeface="Calibri" panose="020F0502020204030204" pitchFamily="34" charset="0"/>
                <a:cs typeface="Calibri" panose="020F0502020204030204" pitchFamily="34" charset="0"/>
              </a:rPr>
              <a:t>Given the rise in mobile phishing (smishing, vishing), a mobile version of the model could be developed to address this growing threat.</a:t>
            </a:r>
          </a:p>
        </p:txBody>
      </p:sp>
    </p:spTree>
    <p:extLst>
      <p:ext uri="{BB962C8B-B14F-4D97-AF65-F5344CB8AC3E}">
        <p14:creationId xmlns:p14="http://schemas.microsoft.com/office/powerpoint/2010/main" val="29008104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B0572D-D633-9743-1151-3F8AC2189617}"/>
              </a:ext>
            </a:extLst>
          </p:cNvPr>
          <p:cNvSpPr txBox="1"/>
          <p:nvPr/>
        </p:nvSpPr>
        <p:spPr>
          <a:xfrm>
            <a:off x="1857375" y="352425"/>
            <a:ext cx="9534525" cy="3970318"/>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Scalability:</a:t>
            </a:r>
          </a:p>
          <a:p>
            <a:pPr algn="just"/>
            <a:r>
              <a:rPr lang="en-US" dirty="0">
                <a:latin typeface="Calibri" panose="020F0502020204030204" pitchFamily="34" charset="0"/>
                <a:cs typeface="Calibri" panose="020F0502020204030204" pitchFamily="34" charset="0"/>
              </a:rPr>
              <a:t>As the organization grows and faces an increase in the number of incoming URLs (e.g., more emails, larger websites, or more mobile apps), the model can easily scale to handle the increased volume. The machine learning model's automated nature ensures that it remains effective even as data expands, providing long-term cost efficiency.</a:t>
            </a:r>
          </a:p>
          <a:p>
            <a:endParaRPr lang="en-US" dirty="0">
              <a:latin typeface="Calibri" panose="020F0502020204030204" pitchFamily="34" charset="0"/>
              <a:cs typeface="Calibri" panose="020F0502020204030204" pitchFamily="34" charset="0"/>
            </a:endParaRPr>
          </a:p>
          <a:p>
            <a:r>
              <a:rPr lang="en-US" b="1" dirty="0">
                <a:latin typeface="Calibri" panose="020F0502020204030204" pitchFamily="34" charset="0"/>
                <a:cs typeface="Calibri" panose="020F0502020204030204" pitchFamily="34" charset="0"/>
              </a:rPr>
              <a:t>Quantifiable Metrics:</a:t>
            </a:r>
          </a:p>
          <a:p>
            <a:pPr algn="just"/>
            <a:r>
              <a:rPr lang="en-US" dirty="0">
                <a:latin typeface="Calibri" panose="020F0502020204030204" pitchFamily="34" charset="0"/>
                <a:cs typeface="Calibri" panose="020F0502020204030204" pitchFamily="34" charset="0"/>
              </a:rPr>
              <a:t>Return on Investment (ROI) can be measured by the number of phishing attacks prevented, the reduction in data breaches, and the decrease in manual intervention required to address threats. Organizations can also track the reduction in customer complaints or incidents related to phishing, as well as the potential savings from preventing major security incidents.</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A reduction in the cost of cyber insurance premiums could also be a tangible benefit if the model significantly lowers risk.</a:t>
            </a:r>
          </a:p>
        </p:txBody>
      </p:sp>
      <p:sp>
        <p:nvSpPr>
          <p:cNvPr id="5" name="TextBox 4">
            <a:extLst>
              <a:ext uri="{FF2B5EF4-FFF2-40B4-BE49-F238E27FC236}">
                <a16:creationId xmlns:a16="http://schemas.microsoft.com/office/drawing/2014/main" id="{6A7FD8E1-B8EF-6C8B-D942-B8B24990359C}"/>
              </a:ext>
            </a:extLst>
          </p:cNvPr>
          <p:cNvSpPr txBox="1"/>
          <p:nvPr/>
        </p:nvSpPr>
        <p:spPr>
          <a:xfrm>
            <a:off x="1819275" y="4638675"/>
            <a:ext cx="9667875" cy="2031325"/>
          </a:xfrm>
          <a:prstGeom prst="rect">
            <a:avLst/>
          </a:prstGeom>
          <a:noFill/>
        </p:spPr>
        <p:txBody>
          <a:bodyPr wrap="square" rtlCol="0">
            <a:spAutoFit/>
          </a:bodyPr>
          <a:lstStyle/>
          <a:p>
            <a:r>
              <a:rPr lang="en-US" b="1" dirty="0">
                <a:latin typeface="Calibri" panose="020F0502020204030204" pitchFamily="34" charset="0"/>
                <a:cs typeface="Calibri" panose="020F0502020204030204" pitchFamily="34" charset="0"/>
              </a:rPr>
              <a:t>Conclusion:</a:t>
            </a:r>
          </a:p>
          <a:p>
            <a:pPr algn="just"/>
            <a:r>
              <a:rPr lang="en-US" dirty="0">
                <a:latin typeface="Calibri" panose="020F0502020204030204" pitchFamily="34" charset="0"/>
                <a:cs typeface="Calibri" panose="020F0502020204030204" pitchFamily="34" charset="0"/>
              </a:rPr>
              <a:t>The phishing URL detection model offers tangible business benefits, including improved cybersecurity, reduced phishing attacks, and cost savings. </a:t>
            </a:r>
          </a:p>
          <a:p>
            <a:pPr algn="just"/>
            <a:r>
              <a:rPr lang="en-US" dirty="0">
                <a:latin typeface="Calibri" panose="020F0502020204030204" pitchFamily="34" charset="0"/>
                <a:cs typeface="Calibri" panose="020F0502020204030204" pitchFamily="34" charset="0"/>
              </a:rPr>
              <a:t>It can be seamlessly integrated into existing security systems, providing scalable protection across multiple platforms, including email, websites, and mobile apps. In terms of ROI, the model minimizes financial losses, reduces risk, and enhances employee productivity, ultimately leading to a more secure and efficient organization.</a:t>
            </a:r>
          </a:p>
        </p:txBody>
      </p:sp>
    </p:spTree>
    <p:extLst>
      <p:ext uri="{BB962C8B-B14F-4D97-AF65-F5344CB8AC3E}">
        <p14:creationId xmlns:p14="http://schemas.microsoft.com/office/powerpoint/2010/main" val="9744808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B530E-FE4A-C895-EE80-3D405AE6E31C}"/>
              </a:ext>
            </a:extLst>
          </p:cNvPr>
          <p:cNvSpPr>
            <a:spLocks noGrp="1"/>
          </p:cNvSpPr>
          <p:nvPr>
            <p:ph type="title"/>
          </p:nvPr>
        </p:nvSpPr>
        <p:spPr>
          <a:xfrm>
            <a:off x="1792825" y="2491009"/>
            <a:ext cx="8911687" cy="3290665"/>
          </a:xfrm>
        </p:spPr>
        <p:txBody>
          <a:bodyPr>
            <a:normAutofit/>
          </a:bodyPr>
          <a:lstStyle/>
          <a:p>
            <a:pPr algn="ctr"/>
            <a:r>
              <a:rPr lang="en-US" sz="8000" dirty="0"/>
              <a:t>Thank You All</a:t>
            </a:r>
          </a:p>
        </p:txBody>
      </p:sp>
    </p:spTree>
    <p:extLst>
      <p:ext uri="{BB962C8B-B14F-4D97-AF65-F5344CB8AC3E}">
        <p14:creationId xmlns:p14="http://schemas.microsoft.com/office/powerpoint/2010/main" val="248184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12242-EA3C-21A9-D7D9-24E2860A7126}"/>
              </a:ext>
            </a:extLst>
          </p:cNvPr>
          <p:cNvSpPr>
            <a:spLocks noGrp="1"/>
          </p:cNvSpPr>
          <p:nvPr>
            <p:ph type="title"/>
          </p:nvPr>
        </p:nvSpPr>
        <p:spPr>
          <a:xfrm>
            <a:off x="2351385" y="1662771"/>
            <a:ext cx="8911687" cy="2248486"/>
          </a:xfrm>
        </p:spPr>
        <p:txBody>
          <a:bodyPr>
            <a:normAutofit/>
          </a:bodyPr>
          <a:lstStyle/>
          <a:p>
            <a:r>
              <a:rPr lang="en-US" dirty="0"/>
              <a:t>AI-Powered Phishing URL Detection</a:t>
            </a:r>
            <a:br>
              <a:rPr lang="en-US" dirty="0"/>
            </a:br>
            <a:endParaRPr lang="en-US" dirty="0"/>
          </a:p>
        </p:txBody>
      </p:sp>
    </p:spTree>
    <p:extLst>
      <p:ext uri="{BB962C8B-B14F-4D97-AF65-F5344CB8AC3E}">
        <p14:creationId xmlns:p14="http://schemas.microsoft.com/office/powerpoint/2010/main" val="3823509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70EA0-E057-656C-5833-FEF7F80C9AAE}"/>
              </a:ext>
            </a:extLst>
          </p:cNvPr>
          <p:cNvSpPr>
            <a:spLocks noGrp="1"/>
          </p:cNvSpPr>
          <p:nvPr>
            <p:ph type="title"/>
          </p:nvPr>
        </p:nvSpPr>
        <p:spPr>
          <a:xfrm>
            <a:off x="1980449" y="589604"/>
            <a:ext cx="6723603" cy="2464147"/>
          </a:xfrm>
        </p:spPr>
        <p:txBody>
          <a:bodyPr>
            <a:noAutofit/>
          </a:bodyPr>
          <a:lstStyle/>
          <a:p>
            <a:r>
              <a:rPr lang="en-US" sz="2400" b="1" dirty="0">
                <a:latin typeface="Calibri" panose="020F0502020204030204" pitchFamily="34" charset="0"/>
                <a:cs typeface="Calibri" panose="020F0502020204030204" pitchFamily="34" charset="0"/>
              </a:rPr>
              <a:t>What is a Phishing URL? How it is harmful?</a:t>
            </a: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r>
              <a:rPr lang="en-US" sz="1600" dirty="0">
                <a:latin typeface="Calibri" panose="020F0502020204030204" pitchFamily="34" charset="0"/>
                <a:cs typeface="Calibri" panose="020F0502020204030204" pitchFamily="34" charset="0"/>
              </a:rPr>
              <a:t>Phishing URLs are deceptive website links created by cybercriminals to trick users into clicking on them, potentially exposing their sensitive information. These malicious links are often distributed through spam emails, messages, and other fraudulent means.</a:t>
            </a:r>
            <a:br>
              <a:rPr lang="en-US" sz="1600" dirty="0">
                <a:latin typeface="Calibri" panose="020F0502020204030204" pitchFamily="34" charset="0"/>
                <a:cs typeface="Calibri" panose="020F0502020204030204" pitchFamily="34" charset="0"/>
              </a:rPr>
            </a:br>
            <a:br>
              <a:rPr lang="en-US" sz="1600" dirty="0">
                <a:latin typeface="Calibri" panose="020F0502020204030204" pitchFamily="34" charset="0"/>
                <a:cs typeface="Calibri" panose="020F0502020204030204" pitchFamily="34" charset="0"/>
              </a:rPr>
            </a:b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According to https://aag-it.com/the-latest-phishing-statistics/:</a:t>
            </a:r>
            <a:br>
              <a:rPr lang="en-US"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1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0350DE09-464D-27B7-1C5C-8F72624BEED4}"/>
              </a:ext>
            </a:extLst>
          </p:cNvPr>
          <p:cNvSpPr>
            <a:spLocks noGrp="1"/>
          </p:cNvSpPr>
          <p:nvPr>
            <p:ph idx="1"/>
          </p:nvPr>
        </p:nvSpPr>
        <p:spPr>
          <a:xfrm>
            <a:off x="2045747" y="2987152"/>
            <a:ext cx="9355347" cy="3358684"/>
          </a:xfrm>
        </p:spPr>
        <p:txBody>
          <a:bodyPr>
            <a:normAutofit fontScale="92500" lnSpcReduction="10000"/>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Phishing is the most common form of cyber-crime, with an estimated 3.4 billion spam emails sent every day. </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83% of UK businesses that suffered a cyber-attack in 2022 reported the attack type as phishing.</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Phishing was the most common attack type against Asian organizations in 2021.</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average cost of a data breach against an organization is more than $4 million.</a:t>
            </a:r>
          </a:p>
          <a:p>
            <a:pPr marL="0" indent="0">
              <a:buNone/>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Aft>
                <a:spcPts val="800"/>
              </a:spcAft>
              <a:buNone/>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With advancement in technology, cyber criminals are devising new and sophisticated ways to hack into life of people. In 2023, phishing attacks increased by 173% from the previous quarter.</a:t>
            </a:r>
          </a:p>
          <a:p>
            <a:pPr marL="0" indent="0">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This project aims to build a machine learning model for detecting phishing URLs to share a safer online experience. </a:t>
            </a:r>
            <a:endParaRPr lang="en-US" dirty="0"/>
          </a:p>
        </p:txBody>
      </p:sp>
      <p:pic>
        <p:nvPicPr>
          <p:cNvPr id="5" name="Picture 4" descr="A computer screen with a fishing rod&#10;&#10;Description automatically generated">
            <a:extLst>
              <a:ext uri="{FF2B5EF4-FFF2-40B4-BE49-F238E27FC236}">
                <a16:creationId xmlns:a16="http://schemas.microsoft.com/office/drawing/2014/main" id="{3637C6DF-682C-8A18-5AB9-409D198DC9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45260" y="690112"/>
            <a:ext cx="2955835" cy="2216877"/>
          </a:xfrm>
          <a:prstGeom prst="rect">
            <a:avLst/>
          </a:prstGeom>
        </p:spPr>
      </p:pic>
    </p:spTree>
    <p:extLst>
      <p:ext uri="{BB962C8B-B14F-4D97-AF65-F5344CB8AC3E}">
        <p14:creationId xmlns:p14="http://schemas.microsoft.com/office/powerpoint/2010/main" val="3521798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A89C-8D93-DDDB-A0EB-89E12486BD69}"/>
              </a:ext>
            </a:extLst>
          </p:cNvPr>
          <p:cNvSpPr>
            <a:spLocks noGrp="1"/>
          </p:cNvSpPr>
          <p:nvPr>
            <p:ph type="title"/>
          </p:nvPr>
        </p:nvSpPr>
        <p:spPr>
          <a:xfrm>
            <a:off x="1708031" y="624109"/>
            <a:ext cx="9796582" cy="3697725"/>
          </a:xfrm>
        </p:spPr>
        <p:txBody>
          <a:bodyPr>
            <a:normAutofit fontScale="90000"/>
          </a:bodyPr>
          <a:lstStyle/>
          <a:p>
            <a:r>
              <a:rPr lang="en-US" sz="3100" dirty="0">
                <a:latin typeface="Calibri" panose="020F0502020204030204" pitchFamily="34" charset="0"/>
                <a:cs typeface="Calibri" panose="020F0502020204030204" pitchFamily="34" charset="0"/>
              </a:rPr>
              <a:t>Some common characteristics of phishing URLs</a:t>
            </a:r>
            <a:br>
              <a:rPr lang="en-US" sz="2800" dirty="0">
                <a:latin typeface="Calibri" panose="020F0502020204030204" pitchFamily="34" charset="0"/>
                <a:cs typeface="Calibri" panose="020F0502020204030204" pitchFamily="34" charset="0"/>
              </a:rPr>
            </a:br>
            <a:br>
              <a:rPr lang="en-US" sz="2800" dirty="0">
                <a:latin typeface="Calibri" panose="020F0502020204030204" pitchFamily="34" charset="0"/>
                <a:cs typeface="Calibri" panose="020F0502020204030204" pitchFamily="34" charset="0"/>
              </a:rPr>
            </a:br>
            <a:r>
              <a:rPr lang="en-US" sz="2000" dirty="0">
                <a:solidFill>
                  <a:srgbClr val="FF0000"/>
                </a:solidFill>
                <a:latin typeface="Calibri" panose="020F0502020204030204" pitchFamily="34" charset="0"/>
                <a:cs typeface="Calibri" panose="020F0502020204030204" pitchFamily="34" charset="0"/>
              </a:rPr>
              <a:t>Phishing:     </a:t>
            </a:r>
            <a:r>
              <a:rPr lang="en-US" sz="2000" dirty="0">
                <a:latin typeface="Calibri" panose="020F0502020204030204" pitchFamily="34" charset="0"/>
                <a:cs typeface="Calibri" panose="020F0502020204030204" pitchFamily="34" charset="0"/>
              </a:rPr>
              <a:t>http://</a:t>
            </a:r>
            <a:r>
              <a:rPr lang="en-US" sz="2000" dirty="0">
                <a:solidFill>
                  <a:srgbClr val="FF0000"/>
                </a:solidFill>
                <a:latin typeface="Calibri" panose="020F0502020204030204" pitchFamily="34" charset="0"/>
                <a:cs typeface="Calibri" panose="020F0502020204030204" pitchFamily="34" charset="0"/>
              </a:rPr>
              <a:t>amazonvip</a:t>
            </a:r>
            <a:r>
              <a:rPr lang="en-US" sz="2000" dirty="0">
                <a:latin typeface="Calibri" panose="020F0502020204030204" pitchFamily="34" charset="0"/>
                <a:cs typeface="Calibri" panose="020F0502020204030204" pitchFamily="34" charset="0"/>
              </a:rPr>
              <a:t>.aijourney.cn/</a:t>
            </a:r>
            <a:r>
              <a:rPr lang="en-US" sz="2000" dirty="0">
                <a:solidFill>
                  <a:srgbClr val="FF0000"/>
                </a:solidFill>
                <a:latin typeface="Calibri" panose="020F0502020204030204" pitchFamily="34" charset="0"/>
                <a:cs typeface="Calibri" panose="020F0502020204030204" pitchFamily="34" charset="0"/>
              </a:rPr>
              <a:t>signim</a:t>
            </a:r>
            <a:r>
              <a:rPr lang="en-US" sz="2000" dirty="0">
                <a:latin typeface="Calibri" panose="020F0502020204030204" pitchFamily="34" charset="0"/>
                <a:cs typeface="Calibri" panose="020F0502020204030204" pitchFamily="34" charset="0"/>
              </a:rPr>
              <a:t>/</a:t>
            </a:r>
            <a:br>
              <a:rPr lang="en-US" sz="2000" dirty="0">
                <a:latin typeface="Calibri" panose="020F0502020204030204" pitchFamily="34" charset="0"/>
                <a:cs typeface="Calibri" panose="020F0502020204030204" pitchFamily="34" charset="0"/>
              </a:rPr>
            </a:br>
            <a:r>
              <a:rPr lang="en-US" sz="2000" dirty="0">
                <a:solidFill>
                  <a:srgbClr val="00B050"/>
                </a:solidFill>
                <a:latin typeface="Calibri" panose="020F0502020204030204" pitchFamily="34" charset="0"/>
                <a:cs typeface="Calibri" panose="020F0502020204030204" pitchFamily="34" charset="0"/>
              </a:rPr>
              <a:t>Legitimate:  </a:t>
            </a:r>
            <a:r>
              <a:rPr lang="en-US" sz="2000" dirty="0">
                <a:latin typeface="Calibri" panose="020F0502020204030204" pitchFamily="34" charset="0"/>
                <a:cs typeface="Calibri" panose="020F0502020204030204" pitchFamily="34" charset="0"/>
              </a:rPr>
              <a:t>https://www.</a:t>
            </a:r>
            <a:r>
              <a:rPr lang="en-US" sz="2000" dirty="0">
                <a:solidFill>
                  <a:srgbClr val="00B050"/>
                </a:solidFill>
                <a:latin typeface="Calibri" panose="020F0502020204030204" pitchFamily="34" charset="0"/>
                <a:cs typeface="Calibri" panose="020F0502020204030204" pitchFamily="34" charset="0"/>
              </a:rPr>
              <a:t>amazon</a:t>
            </a:r>
            <a:r>
              <a:rPr lang="en-US" sz="2000" dirty="0">
                <a:latin typeface="Calibri" panose="020F0502020204030204" pitchFamily="34" charset="0"/>
                <a:cs typeface="Calibri" panose="020F0502020204030204" pitchFamily="34" charset="0"/>
              </a:rPr>
              <a:t>.com/ap/</a:t>
            </a:r>
            <a:r>
              <a:rPr lang="en-US" sz="2000" dirty="0">
                <a:solidFill>
                  <a:srgbClr val="00B050"/>
                </a:solidFill>
                <a:latin typeface="Calibri" panose="020F0502020204030204" pitchFamily="34" charset="0"/>
                <a:cs typeface="Calibri" panose="020F0502020204030204" pitchFamily="34" charset="0"/>
              </a:rPr>
              <a:t>signin</a:t>
            </a:r>
            <a:r>
              <a:rPr lang="en-US" sz="2000" dirty="0">
                <a:latin typeface="Calibri" panose="020F0502020204030204" pitchFamily="34" charset="0"/>
                <a:cs typeface="Calibri" panose="020F0502020204030204" pitchFamily="34" charset="0"/>
              </a:rPr>
              <a:t>?</a:t>
            </a: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In the above example the cybercriminals tried to present a well-known website address in some slightly modified way to trick people. </a:t>
            </a: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Also, we notice a spelling error “</a:t>
            </a:r>
            <a:r>
              <a:rPr lang="en-US" sz="2000" dirty="0" err="1">
                <a:latin typeface="Calibri" panose="020F0502020204030204" pitchFamily="34" charset="0"/>
                <a:cs typeface="Calibri" panose="020F0502020204030204" pitchFamily="34" charset="0"/>
              </a:rPr>
              <a:t>signim</a:t>
            </a:r>
            <a:r>
              <a:rPr lang="en-US" sz="2000" dirty="0">
                <a:latin typeface="Calibri" panose="020F0502020204030204" pitchFamily="34" charset="0"/>
                <a:cs typeface="Calibri" panose="020F0502020204030204" pitchFamily="34" charset="0"/>
              </a:rPr>
              <a:t>”</a:t>
            </a: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Our model relies on several other randomness, inconsistencies like this one, when classifying phishing URLs.</a:t>
            </a:r>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1275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6180C-F080-8478-F648-C5A672F4839E}"/>
              </a:ext>
            </a:extLst>
          </p:cNvPr>
          <p:cNvSpPr>
            <a:spLocks noGrp="1"/>
          </p:cNvSpPr>
          <p:nvPr>
            <p:ph type="title"/>
          </p:nvPr>
        </p:nvSpPr>
        <p:spPr>
          <a:xfrm>
            <a:off x="2596638" y="451582"/>
            <a:ext cx="8911687" cy="687105"/>
          </a:xfrm>
        </p:spPr>
        <p:txBody>
          <a:bodyPr>
            <a:normAutofit fontScale="90000"/>
          </a:bodyPr>
          <a:lstStyle/>
          <a:p>
            <a:r>
              <a:rPr lang="en-US" dirty="0">
                <a:latin typeface="Calibri" panose="020F0502020204030204" pitchFamily="34" charset="0"/>
                <a:cs typeface="Calibri" panose="020F0502020204030204" pitchFamily="34" charset="0"/>
              </a:rPr>
              <a:t>What is unique about this approach?</a:t>
            </a:r>
            <a:br>
              <a:rPr lang="en-US" dirty="0">
                <a:latin typeface="Calibri" panose="020F0502020204030204" pitchFamily="34" charset="0"/>
                <a:cs typeface="Calibri" panose="020F0502020204030204" pitchFamily="34" charset="0"/>
              </a:rPr>
            </a:br>
            <a:endParaRPr lang="en-US"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EA1ABA42-A83A-7FA2-B7A7-867770FA4761}"/>
              </a:ext>
            </a:extLst>
          </p:cNvPr>
          <p:cNvSpPr txBox="1"/>
          <p:nvPr/>
        </p:nvSpPr>
        <p:spPr>
          <a:xfrm>
            <a:off x="2592925" y="1439576"/>
            <a:ext cx="8704053" cy="286232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This approach focuses on analyzing the inherent characteristics of phishing URLs rather than relying on external data sources like robots.txt, CSS values, or WHOIS records. </a:t>
            </a:r>
          </a:p>
          <a:p>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Scraping such information can be tedious, and in many cases, it may not even be available. </a:t>
            </a:r>
          </a:p>
          <a:p>
            <a:endParaRPr lang="en-US"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By leveraging a simple yet effective methodology, this approach enables efficient phishing URL detection with minimal computational overhead.</a:t>
            </a:r>
          </a:p>
        </p:txBody>
      </p:sp>
    </p:spTree>
    <p:extLst>
      <p:ext uri="{BB962C8B-B14F-4D97-AF65-F5344CB8AC3E}">
        <p14:creationId xmlns:p14="http://schemas.microsoft.com/office/powerpoint/2010/main" val="3416055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1439A9-8AC9-6DE4-7FF9-E70A37DD0AF6}"/>
              </a:ext>
            </a:extLst>
          </p:cNvPr>
          <p:cNvSpPr>
            <a:spLocks noGrp="1"/>
          </p:cNvSpPr>
          <p:nvPr>
            <p:ph type="title"/>
          </p:nvPr>
        </p:nvSpPr>
        <p:spPr>
          <a:xfrm>
            <a:off x="1790668" y="442955"/>
            <a:ext cx="9691090" cy="5793944"/>
          </a:xfrm>
        </p:spPr>
        <p:txBody>
          <a:bodyPr>
            <a:normAutofit/>
          </a:bodyPr>
          <a:lstStyle/>
          <a:p>
            <a:r>
              <a:rPr lang="en-US" sz="2800" dirty="0"/>
              <a:t>Some simple yet powerful Feature Insights</a:t>
            </a:r>
            <a:br>
              <a:rPr lang="en-US" sz="2000" dirty="0"/>
            </a:br>
            <a:br>
              <a:rPr lang="en-US" sz="2000" dirty="0"/>
            </a:br>
            <a:r>
              <a:rPr lang="en-US" sz="2000" dirty="0">
                <a:latin typeface="Calibri" panose="020F0502020204030204" pitchFamily="34" charset="0"/>
                <a:cs typeface="Calibri" panose="020F0502020204030204" pitchFamily="34" charset="0"/>
              </a:rPr>
              <a:t>Surprisingly, some of the simplest features turn out to be among the most important in phishing URL detection. </a:t>
            </a: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For instance: </a:t>
            </a:r>
            <a:br>
              <a:rPr lang="en-US" sz="2000"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Dot Probability: </a:t>
            </a:r>
            <a:r>
              <a:rPr lang="en-US" sz="2000" dirty="0">
                <a:latin typeface="Calibri" panose="020F0502020204030204" pitchFamily="34" charset="0"/>
                <a:cs typeface="Calibri" panose="020F0502020204030204" pitchFamily="34" charset="0"/>
              </a:rPr>
              <a:t>Measures the likelihood of a dot (.) appearing in a URL, which has shown strong predictive power.</a:t>
            </a: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Top-Level Domain Entropy: </a:t>
            </a:r>
            <a:r>
              <a:rPr lang="en-US" sz="2000" dirty="0">
                <a:latin typeface="Calibri" panose="020F0502020204030204" pitchFamily="34" charset="0"/>
                <a:cs typeface="Calibri" panose="020F0502020204030204" pitchFamily="34" charset="0"/>
              </a:rPr>
              <a:t>Assesses the randomness in the last part of the URL (e.g., .com, .in, .gov), helping to identify unusual patterns. </a:t>
            </a: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rPr>
              <a:t>Special Character Counts: </a:t>
            </a:r>
            <a:r>
              <a:rPr lang="en-US" sz="2000" dirty="0">
                <a:latin typeface="Calibri" panose="020F0502020204030204" pitchFamily="34" charset="0"/>
                <a:cs typeface="Calibri" panose="020F0502020204030204" pitchFamily="34" charset="0"/>
              </a:rPr>
              <a:t>The number of semicolons (:), plus (+) signs, at (@) symbols played a crucial role in distinguishing phishing URLs. </a:t>
            </a:r>
            <a:br>
              <a:rPr lang="en-US" sz="2000" dirty="0">
                <a:latin typeface="Calibri" panose="020F0502020204030204" pitchFamily="34" charset="0"/>
                <a:cs typeface="Calibri" panose="020F0502020204030204" pitchFamily="34" charset="0"/>
              </a:rPr>
            </a:br>
            <a:br>
              <a:rPr lang="en-US" sz="2000" dirty="0">
                <a:latin typeface="Calibri" panose="020F0502020204030204" pitchFamily="34" charset="0"/>
                <a:cs typeface="Calibri" panose="020F0502020204030204" pitchFamily="34" charset="0"/>
              </a:rPr>
            </a:br>
            <a:r>
              <a:rPr lang="en-US" sz="2000" dirty="0">
                <a:latin typeface="Calibri" panose="020F0502020204030204" pitchFamily="34" charset="0"/>
                <a:cs typeface="Calibri" panose="020F0502020204030204" pitchFamily="34" charset="0"/>
              </a:rPr>
              <a:t>These seemingly straightforward features significantly contribute to the final model's performance.</a:t>
            </a:r>
            <a:br>
              <a:rPr lang="en-US" sz="2000" dirty="0">
                <a:sym typeface="Wingdings" panose="05000000000000000000" pitchFamily="2" charset="2"/>
              </a:rPr>
            </a:br>
            <a:endParaRPr lang="en-US" sz="2000" dirty="0"/>
          </a:p>
        </p:txBody>
      </p:sp>
    </p:spTree>
    <p:extLst>
      <p:ext uri="{BB962C8B-B14F-4D97-AF65-F5344CB8AC3E}">
        <p14:creationId xmlns:p14="http://schemas.microsoft.com/office/powerpoint/2010/main" val="9723482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6BDE0-2E5E-DCE7-0F5D-690B2F0F136B}"/>
              </a:ext>
            </a:extLst>
          </p:cNvPr>
          <p:cNvSpPr>
            <a:spLocks noGrp="1"/>
          </p:cNvSpPr>
          <p:nvPr>
            <p:ph type="title"/>
          </p:nvPr>
        </p:nvSpPr>
        <p:spPr>
          <a:xfrm>
            <a:off x="2170231" y="1926698"/>
            <a:ext cx="8911687" cy="3939263"/>
          </a:xfrm>
        </p:spPr>
        <p:txBody>
          <a:bodyPr>
            <a:normAutofit/>
          </a:bodyPr>
          <a:lstStyle/>
          <a:p>
            <a:pPr algn="ctr"/>
            <a:r>
              <a:rPr lang="en-US" sz="4800" dirty="0"/>
              <a:t>An Introduction to the </a:t>
            </a:r>
            <a:r>
              <a:rPr lang="en-US" sz="4800" b="1" dirty="0"/>
              <a:t>Machine Learning Algorithms </a:t>
            </a:r>
            <a:r>
              <a:rPr lang="en-US" sz="4800" dirty="0"/>
              <a:t>used</a:t>
            </a:r>
          </a:p>
        </p:txBody>
      </p:sp>
    </p:spTree>
    <p:extLst>
      <p:ext uri="{BB962C8B-B14F-4D97-AF65-F5344CB8AC3E}">
        <p14:creationId xmlns:p14="http://schemas.microsoft.com/office/powerpoint/2010/main" val="3410508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6F0DB-7DE3-11B4-E91F-1ECAF8F4CFE0}"/>
              </a:ext>
            </a:extLst>
          </p:cNvPr>
          <p:cNvSpPr>
            <a:spLocks noGrp="1"/>
          </p:cNvSpPr>
          <p:nvPr>
            <p:ph type="title"/>
          </p:nvPr>
        </p:nvSpPr>
        <p:spPr>
          <a:xfrm>
            <a:off x="2316879" y="-8628"/>
            <a:ext cx="8911687" cy="586595"/>
          </a:xfrm>
        </p:spPr>
        <p:txBody>
          <a:bodyPr>
            <a:noAutofit/>
          </a:bodyPr>
          <a:lstStyle/>
          <a:p>
            <a:pPr algn="ctr"/>
            <a:br>
              <a:rPr lang="en-US" sz="1400" dirty="0"/>
            </a:br>
            <a:br>
              <a:rPr lang="en-US" sz="1400" dirty="0"/>
            </a:br>
            <a:endParaRPr lang="en-US" sz="1400" dirty="0"/>
          </a:p>
        </p:txBody>
      </p:sp>
      <p:sp>
        <p:nvSpPr>
          <p:cNvPr id="4" name="TextBox 3">
            <a:extLst>
              <a:ext uri="{FF2B5EF4-FFF2-40B4-BE49-F238E27FC236}">
                <a16:creationId xmlns:a16="http://schemas.microsoft.com/office/drawing/2014/main" id="{FC585B3B-B974-831A-ED19-8E3D823F0224}"/>
              </a:ext>
            </a:extLst>
          </p:cNvPr>
          <p:cNvSpPr txBox="1"/>
          <p:nvPr/>
        </p:nvSpPr>
        <p:spPr>
          <a:xfrm>
            <a:off x="1639019" y="577967"/>
            <a:ext cx="10141863" cy="5786199"/>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Three different Machine Learning Algorithms are used in this approach:</a:t>
            </a:r>
          </a:p>
          <a:p>
            <a:endParaRPr lang="en-US" sz="1800" dirty="0">
              <a:latin typeface="Calibri" panose="020F0502020204030204" pitchFamily="34" charset="0"/>
              <a:cs typeface="Calibri" panose="020F0502020204030204" pitchFamily="34" charset="0"/>
            </a:endParaRPr>
          </a:p>
          <a:p>
            <a:r>
              <a:rPr lang="en-US" sz="1800" dirty="0">
                <a:latin typeface="Calibri" panose="020F0502020204030204" pitchFamily="34" charset="0"/>
                <a:cs typeface="Calibri" panose="020F0502020204030204" pitchFamily="34" charset="0"/>
              </a:rPr>
              <a:t>K-Nearest Neighbors (K-NN) </a:t>
            </a:r>
            <a:br>
              <a:rPr lang="en-US" sz="1800" dirty="0">
                <a:latin typeface="Calibri" panose="020F0502020204030204" pitchFamily="34" charset="0"/>
                <a:cs typeface="Calibri" panose="020F0502020204030204" pitchFamily="34" charset="0"/>
              </a:rPr>
            </a:br>
            <a:r>
              <a:rPr lang="en-US" sz="1400" dirty="0">
                <a:latin typeface="Calibri" panose="020F0502020204030204" pitchFamily="34" charset="0"/>
                <a:cs typeface="Calibri" panose="020F0502020204030204" pitchFamily="34" charset="0"/>
              </a:rPr>
              <a:t>It’s is a distance-based algorithm that classifies URLs by finding the most similar examples in the</a:t>
            </a:r>
          </a:p>
          <a:p>
            <a:r>
              <a:rPr lang="en-US" sz="1400" dirty="0">
                <a:latin typeface="Calibri" panose="020F0502020204030204" pitchFamily="34" charset="0"/>
                <a:cs typeface="Calibri" panose="020F0502020204030204" pitchFamily="34" charset="0"/>
              </a:rPr>
              <a:t>dataset. It works like asking your neighbors for advice—if most of them say a URL is phishing,</a:t>
            </a:r>
          </a:p>
          <a:p>
            <a:r>
              <a:rPr lang="en-US" sz="1400" dirty="0">
                <a:latin typeface="Calibri" panose="020F0502020204030204" pitchFamily="34" charset="0"/>
                <a:cs typeface="Calibri" panose="020F0502020204030204" pitchFamily="34" charset="0"/>
              </a:rPr>
              <a:t>the model classifies it as phishing, too. </a:t>
            </a:r>
          </a:p>
          <a:p>
            <a:pPr algn="just"/>
            <a:endParaRPr lang="en-US" sz="1400" dirty="0">
              <a:latin typeface="Calibri" panose="020F0502020204030204" pitchFamily="34" charset="0"/>
              <a:cs typeface="Calibri" panose="020F0502020204030204" pitchFamily="34" charset="0"/>
            </a:endParaRPr>
          </a:p>
          <a:p>
            <a:pPr algn="just"/>
            <a:endParaRPr lang="en-US" sz="1400" dirty="0">
              <a:latin typeface="Calibri" panose="020F0502020204030204" pitchFamily="34" charset="0"/>
              <a:cs typeface="Calibri" panose="020F0502020204030204" pitchFamily="34" charset="0"/>
            </a:endParaRPr>
          </a:p>
          <a:p>
            <a:pPr algn="just"/>
            <a:endParaRPr lang="en-US" sz="1400" dirty="0">
              <a:latin typeface="Calibri" panose="020F0502020204030204" pitchFamily="34" charset="0"/>
              <a:cs typeface="Calibri" panose="020F0502020204030204" pitchFamily="34" charset="0"/>
            </a:endParaRPr>
          </a:p>
          <a:p>
            <a:pPr algn="just"/>
            <a:endParaRPr lang="en-US" sz="1400"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Support Vector Classifier (SVC)</a:t>
            </a:r>
          </a:p>
          <a:p>
            <a:pPr algn="just"/>
            <a:r>
              <a:rPr lang="en-US" sz="1400" dirty="0">
                <a:latin typeface="Calibri" panose="020F0502020204030204" pitchFamily="34" charset="0"/>
                <a:cs typeface="Calibri" panose="020F0502020204030204" pitchFamily="34" charset="0"/>
              </a:rPr>
              <a:t>A powerful model that draws an optimal boundary between phishing and legitimate URLs, </a:t>
            </a:r>
          </a:p>
          <a:p>
            <a:pPr algn="just"/>
            <a:r>
              <a:rPr lang="en-US" sz="1400" dirty="0">
                <a:latin typeface="Calibri" panose="020F0502020204030204" pitchFamily="34" charset="0"/>
                <a:cs typeface="Calibri" panose="020F0502020204030204" pitchFamily="34" charset="0"/>
              </a:rPr>
              <a:t>ensuring precise classification even in complex scenarios.</a:t>
            </a:r>
          </a:p>
          <a:p>
            <a:pPr algn="just"/>
            <a:endParaRPr lang="en-US" sz="1400" dirty="0">
              <a:latin typeface="Calibri" panose="020F0502020204030204" pitchFamily="34" charset="0"/>
              <a:cs typeface="Calibri" panose="020F0502020204030204" pitchFamily="34" charset="0"/>
            </a:endParaRPr>
          </a:p>
          <a:p>
            <a:pPr algn="just"/>
            <a:endParaRPr lang="en-US" sz="1400" dirty="0">
              <a:latin typeface="Calibri" panose="020F0502020204030204" pitchFamily="34" charset="0"/>
              <a:cs typeface="Calibri" panose="020F0502020204030204" pitchFamily="34" charset="0"/>
            </a:endParaRPr>
          </a:p>
          <a:p>
            <a:pPr algn="just"/>
            <a:endParaRPr lang="en-US" sz="1400" dirty="0">
              <a:latin typeface="Calibri" panose="020F0502020204030204" pitchFamily="34" charset="0"/>
              <a:cs typeface="Calibri" panose="020F0502020204030204" pitchFamily="34" charset="0"/>
            </a:endParaRPr>
          </a:p>
          <a:p>
            <a:pPr algn="just"/>
            <a:endParaRPr lang="en-US" sz="1400" dirty="0">
              <a:latin typeface="Calibri" panose="020F0502020204030204" pitchFamily="34" charset="0"/>
              <a:cs typeface="Calibri" panose="020F0502020204030204" pitchFamily="34" charset="0"/>
            </a:endParaRPr>
          </a:p>
          <a:p>
            <a:pPr algn="just"/>
            <a:r>
              <a:rPr lang="en-US" dirty="0">
                <a:latin typeface="Calibri" panose="020F0502020204030204" pitchFamily="34" charset="0"/>
                <a:cs typeface="Calibri" panose="020F0502020204030204" pitchFamily="34" charset="0"/>
              </a:rPr>
              <a:t>XGBoost Classifier</a:t>
            </a:r>
          </a:p>
          <a:p>
            <a:pPr algn="just"/>
            <a:r>
              <a:rPr lang="en-US" sz="1400" dirty="0">
                <a:latin typeface="Calibri" panose="020F0502020204030204" pitchFamily="34" charset="0"/>
                <a:cs typeface="Calibri" panose="020F0502020204030204" pitchFamily="34" charset="0"/>
              </a:rPr>
              <a:t>Random Forest is like a team of experts making a decision instead of relying on just one person.</a:t>
            </a:r>
          </a:p>
          <a:p>
            <a:pPr algn="just"/>
            <a:r>
              <a:rPr lang="en-US" sz="1400" dirty="0">
                <a:latin typeface="Calibri" panose="020F0502020204030204" pitchFamily="34" charset="0"/>
                <a:cs typeface="Calibri" panose="020F0502020204030204" pitchFamily="34" charset="0"/>
              </a:rPr>
              <a:t>Imagine you're trying to decide whether a website is phishing or legitimate. Instead of asking one </a:t>
            </a:r>
          </a:p>
          <a:p>
            <a:pPr algn="just"/>
            <a:r>
              <a:rPr lang="en-US" sz="1400" dirty="0">
                <a:latin typeface="Calibri" panose="020F0502020204030204" pitchFamily="34" charset="0"/>
                <a:cs typeface="Calibri" panose="020F0502020204030204" pitchFamily="34" charset="0"/>
              </a:rPr>
              <a:t>friend, you ask many friends (trees) and go with the majority vote.</a:t>
            </a:r>
          </a:p>
          <a:p>
            <a:pPr algn="just"/>
            <a:endParaRPr lang="en-US" sz="1400" dirty="0">
              <a:latin typeface="Calibri" panose="020F0502020204030204" pitchFamily="34" charset="0"/>
              <a:cs typeface="Calibri" panose="020F0502020204030204" pitchFamily="34" charset="0"/>
            </a:endParaRPr>
          </a:p>
          <a:p>
            <a:pPr algn="just"/>
            <a:r>
              <a:rPr lang="en-US" sz="1400" dirty="0">
                <a:latin typeface="Calibri" panose="020F0502020204030204" pitchFamily="34" charset="0"/>
                <a:cs typeface="Calibri" panose="020F0502020204030204" pitchFamily="34" charset="0"/>
              </a:rPr>
              <a:t>XGBoost (Extreme Gradient Boosting) is like a super-smart team of decision trees working </a:t>
            </a:r>
          </a:p>
          <a:p>
            <a:pPr algn="just"/>
            <a:r>
              <a:rPr lang="en-US" sz="1400" dirty="0">
                <a:latin typeface="Calibri" panose="020F0502020204030204" pitchFamily="34" charset="0"/>
                <a:cs typeface="Calibri" panose="020F0502020204030204" pitchFamily="34" charset="0"/>
              </a:rPr>
              <a:t>together to make the most accurate predictions. Instead of just averaging like Random Forest, </a:t>
            </a:r>
          </a:p>
          <a:p>
            <a:pPr algn="just"/>
            <a:r>
              <a:rPr lang="en-US" sz="1400" dirty="0">
                <a:latin typeface="Calibri" panose="020F0502020204030204" pitchFamily="34" charset="0"/>
                <a:cs typeface="Calibri" panose="020F0502020204030204" pitchFamily="34" charset="0"/>
              </a:rPr>
              <a:t>it learns from its mistakes step by step, improving with each new tree.</a:t>
            </a:r>
          </a:p>
        </p:txBody>
      </p:sp>
      <p:pic>
        <p:nvPicPr>
          <p:cNvPr id="6" name="Picture 5" descr="A screenshot of a graph">
            <a:extLst>
              <a:ext uri="{FF2B5EF4-FFF2-40B4-BE49-F238E27FC236}">
                <a16:creationId xmlns:a16="http://schemas.microsoft.com/office/drawing/2014/main" id="{979897A3-EC77-81F1-E875-9F33EA3ECA71}"/>
              </a:ext>
            </a:extLst>
          </p:cNvPr>
          <p:cNvPicPr>
            <a:picLocks noChangeAspect="1"/>
          </p:cNvPicPr>
          <p:nvPr/>
        </p:nvPicPr>
        <p:blipFill>
          <a:blip r:embed="rId2">
            <a:extLst>
              <a:ext uri="{28A0092B-C50C-407E-A947-70E740481C1C}">
                <a14:useLocalDpi xmlns:a14="http://schemas.microsoft.com/office/drawing/2010/main" val="0"/>
              </a:ext>
            </a:extLst>
          </a:blip>
          <a:srcRect l="10702" t="13934" r="12668" b="14993"/>
          <a:stretch/>
        </p:blipFill>
        <p:spPr>
          <a:xfrm>
            <a:off x="8891032" y="586595"/>
            <a:ext cx="2889850" cy="1985664"/>
          </a:xfrm>
          <a:prstGeom prst="rect">
            <a:avLst/>
          </a:prstGeom>
        </p:spPr>
      </p:pic>
      <p:pic>
        <p:nvPicPr>
          <p:cNvPr id="8" name="Picture 7" descr="A diagram of a graph">
            <a:extLst>
              <a:ext uri="{FF2B5EF4-FFF2-40B4-BE49-F238E27FC236}">
                <a16:creationId xmlns:a16="http://schemas.microsoft.com/office/drawing/2014/main" id="{A43FA6E1-24C4-0241-0019-110C8C99BA1D}"/>
              </a:ext>
            </a:extLst>
          </p:cNvPr>
          <p:cNvPicPr>
            <a:picLocks noChangeAspect="1"/>
          </p:cNvPicPr>
          <p:nvPr/>
        </p:nvPicPr>
        <p:blipFill>
          <a:blip r:embed="rId3">
            <a:extLst>
              <a:ext uri="{28A0092B-C50C-407E-A947-70E740481C1C}">
                <a14:useLocalDpi xmlns:a14="http://schemas.microsoft.com/office/drawing/2010/main" val="0"/>
              </a:ext>
            </a:extLst>
          </a:blip>
          <a:srcRect l="14087" t="7627" r="4748" b="16987"/>
          <a:stretch/>
        </p:blipFill>
        <p:spPr>
          <a:xfrm>
            <a:off x="8870450" y="2831050"/>
            <a:ext cx="2896055" cy="1922103"/>
          </a:xfrm>
          <a:prstGeom prst="rect">
            <a:avLst/>
          </a:prstGeom>
        </p:spPr>
      </p:pic>
    </p:spTree>
    <p:extLst>
      <p:ext uri="{BB962C8B-B14F-4D97-AF65-F5344CB8AC3E}">
        <p14:creationId xmlns:p14="http://schemas.microsoft.com/office/powerpoint/2010/main" val="42884748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B9C48-F907-34A0-BE5E-B873BDAE1D0A}"/>
              </a:ext>
            </a:extLst>
          </p:cNvPr>
          <p:cNvSpPr>
            <a:spLocks noGrp="1"/>
          </p:cNvSpPr>
          <p:nvPr>
            <p:ph type="title"/>
          </p:nvPr>
        </p:nvSpPr>
        <p:spPr>
          <a:xfrm>
            <a:off x="3088975" y="287679"/>
            <a:ext cx="7191405" cy="402433"/>
          </a:xfrm>
        </p:spPr>
        <p:txBody>
          <a:bodyPr>
            <a:noAutofit/>
          </a:bodyPr>
          <a:lstStyle/>
          <a:p>
            <a:r>
              <a:rPr lang="en-US" sz="2400" dirty="0"/>
              <a:t>How Does XGBoost Classifier Work</a:t>
            </a:r>
            <a:r>
              <a:rPr lang="en-US" sz="2400" dirty="0">
                <a:latin typeface="Calibri" panose="020F0502020204030204" pitchFamily="34" charset="0"/>
                <a:cs typeface="Calibri" panose="020F0502020204030204" pitchFamily="34" charset="0"/>
              </a:rPr>
              <a:t>?</a:t>
            </a:r>
            <a:br>
              <a:rPr lang="en-US" sz="2400" dirty="0"/>
            </a:br>
            <a:endParaRPr lang="en-US" sz="2400" dirty="0"/>
          </a:p>
        </p:txBody>
      </p:sp>
      <p:sp>
        <p:nvSpPr>
          <p:cNvPr id="4" name="TextBox 3">
            <a:extLst>
              <a:ext uri="{FF2B5EF4-FFF2-40B4-BE49-F238E27FC236}">
                <a16:creationId xmlns:a16="http://schemas.microsoft.com/office/drawing/2014/main" id="{A859AA52-1F03-8851-2777-6DC5AC7C4C20}"/>
              </a:ext>
            </a:extLst>
          </p:cNvPr>
          <p:cNvSpPr txBox="1"/>
          <p:nvPr/>
        </p:nvSpPr>
        <p:spPr>
          <a:xfrm>
            <a:off x="1899249" y="1004977"/>
            <a:ext cx="9570858" cy="5078313"/>
          </a:xfrm>
          <a:prstGeom prst="rect">
            <a:avLst/>
          </a:prstGeom>
          <a:noFill/>
        </p:spPr>
        <p:txBody>
          <a:bodyPr wrap="square" rtlCol="0">
            <a:spAutoFit/>
          </a:bodyPr>
          <a:lstStyle/>
          <a:p>
            <a:r>
              <a:rPr lang="en-US" dirty="0">
                <a:latin typeface="Calibri" panose="020F0502020204030204" pitchFamily="34" charset="0"/>
                <a:cs typeface="Calibri" panose="020F0502020204030204" pitchFamily="34" charset="0"/>
              </a:rPr>
              <a:t>Each "tree" in the forest learns different patterns from the data. </a:t>
            </a:r>
          </a:p>
          <a:p>
            <a:r>
              <a:rPr lang="en-US" dirty="0">
                <a:latin typeface="Calibri" panose="020F0502020204030204" pitchFamily="34" charset="0"/>
                <a:cs typeface="Calibri" panose="020F0502020204030204" pitchFamily="34" charset="0"/>
              </a:rPr>
              <a:t>Some trees might focus on URL length, while others check for suspicious words like "login" or "verify.“</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Starts with One Weak Tree 🌱:</a:t>
            </a:r>
          </a:p>
          <a:p>
            <a:r>
              <a:rPr lang="en-US" dirty="0">
                <a:latin typeface="Calibri" panose="020F0502020204030204" pitchFamily="34" charset="0"/>
                <a:cs typeface="Calibri" panose="020F0502020204030204" pitchFamily="34" charset="0"/>
              </a:rPr>
              <a:t>The first decision tree makes a prediction. It's not perfect, but it gives a rough idea.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Finds the Mistakes ❌:</a:t>
            </a:r>
          </a:p>
          <a:p>
            <a:r>
              <a:rPr lang="en-US" dirty="0">
                <a:latin typeface="Calibri" panose="020F0502020204030204" pitchFamily="34" charset="0"/>
                <a:cs typeface="Calibri" panose="020F0502020204030204" pitchFamily="34" charset="0"/>
              </a:rPr>
              <a:t>XGBoost checks where the first tree went wrong and focuses more on those mistakes.</a:t>
            </a:r>
          </a:p>
          <a:p>
            <a:r>
              <a:rPr lang="en-US" dirty="0">
                <a:latin typeface="Calibri" panose="020F0502020204030204" pitchFamily="34" charset="0"/>
                <a:cs typeface="Calibri" panose="020F0502020204030204" pitchFamily="34" charset="0"/>
              </a:rPr>
              <a:t> </a:t>
            </a:r>
          </a:p>
          <a:p>
            <a:r>
              <a:rPr lang="en-US" dirty="0">
                <a:latin typeface="Calibri" panose="020F0502020204030204" pitchFamily="34" charset="0"/>
                <a:cs typeface="Calibri" panose="020F0502020204030204" pitchFamily="34" charset="0"/>
              </a:rPr>
              <a:t>Adds a Second Tree 🌳:</a:t>
            </a:r>
          </a:p>
          <a:p>
            <a:r>
              <a:rPr lang="en-US" dirty="0">
                <a:latin typeface="Calibri" panose="020F0502020204030204" pitchFamily="34" charset="0"/>
                <a:cs typeface="Calibri" panose="020F0502020204030204" pitchFamily="34" charset="0"/>
              </a:rPr>
              <a:t>This new tree corrects the errors of the first one.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Keeps Growing More Trees 🌳🌳🌳:</a:t>
            </a:r>
          </a:p>
          <a:p>
            <a:r>
              <a:rPr lang="en-US" dirty="0">
                <a:latin typeface="Calibri" panose="020F0502020204030204" pitchFamily="34" charset="0"/>
                <a:cs typeface="Calibri" panose="020F0502020204030204" pitchFamily="34" charset="0"/>
              </a:rPr>
              <a:t>Each tree learns from the previous ones and makes the prediction more accurate. </a:t>
            </a:r>
          </a:p>
          <a:p>
            <a:endParaRPr lang="en-US" dirty="0">
              <a:latin typeface="Calibri" panose="020F0502020204030204" pitchFamily="34" charset="0"/>
              <a:cs typeface="Calibri" panose="020F0502020204030204" pitchFamily="34" charset="0"/>
            </a:endParaRPr>
          </a:p>
          <a:p>
            <a:r>
              <a:rPr lang="en-US" dirty="0">
                <a:latin typeface="Calibri" panose="020F0502020204030204" pitchFamily="34" charset="0"/>
                <a:cs typeface="Calibri" panose="020F0502020204030204" pitchFamily="34" charset="0"/>
              </a:rPr>
              <a:t>Final Strong Prediction ✅:</a:t>
            </a:r>
          </a:p>
          <a:p>
            <a:r>
              <a:rPr lang="en-US" dirty="0">
                <a:latin typeface="Calibri" panose="020F0502020204030204" pitchFamily="34" charset="0"/>
                <a:cs typeface="Calibri" panose="020F0502020204030204" pitchFamily="34" charset="0"/>
              </a:rPr>
              <a:t>After several trees, XGBoost combines all their results to make the best possible prediction.</a:t>
            </a:r>
          </a:p>
        </p:txBody>
      </p:sp>
    </p:spTree>
    <p:extLst>
      <p:ext uri="{BB962C8B-B14F-4D97-AF65-F5344CB8AC3E}">
        <p14:creationId xmlns:p14="http://schemas.microsoft.com/office/powerpoint/2010/main" val="10023803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758</TotalTime>
  <Words>1776</Words>
  <Application>Microsoft Office PowerPoint</Application>
  <PresentationFormat>Widescreen</PresentationFormat>
  <Paragraphs>135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Century Gothic</vt:lpstr>
      <vt:lpstr>Wingdings</vt:lpstr>
      <vt:lpstr>Wingdings 3</vt:lpstr>
      <vt:lpstr>Wisp</vt:lpstr>
      <vt:lpstr>Capstone  Final Presentation</vt:lpstr>
      <vt:lpstr>AI-Powered Phishing URL Detection </vt:lpstr>
      <vt:lpstr>What is a Phishing URL? How it is harmful?  Phishing URLs are deceptive website links created by cybercriminals to trick users into clicking on them, potentially exposing their sensitive information. These malicious links are often distributed through spam emails, messages, and other fraudulent means.  According to https://aag-it.com/the-latest-phishing-statistics/: </vt:lpstr>
      <vt:lpstr>Some common characteristics of phishing URLs  Phishing:     http://amazonvip.aijourney.cn/signim/ Legitimate:  https://www.amazon.com/ap/signin?  In the above example the cybercriminals tried to present a well-known website address in some slightly modified way to trick people.   Also, we notice a spelling error “signim”  Our model relies on several other randomness, inconsistencies like this one, when classifying phishing URLs.</vt:lpstr>
      <vt:lpstr>What is unique about this approach? </vt:lpstr>
      <vt:lpstr>Some simple yet powerful Feature Insights  Surprisingly, some of the simplest features turn out to be among the most important in phishing URL detection.   For instance:  Dot Probability: Measures the likelihood of a dot (.) appearing in a URL, which has shown strong predictive power.  Top-Level Domain Entropy: Assesses the randomness in the last part of the URL (e.g., .com, .in, .gov), helping to identify unusual patterns.   Special Character Counts: The number of semicolons (:), plus (+) signs, at (@) symbols played a crucial role in distinguishing phishing URLs.   These seemingly straightforward features significantly contribute to the final model's performance. </vt:lpstr>
      <vt:lpstr>An Introduction to the Machine Learning Algorithms used</vt:lpstr>
      <vt:lpstr>  </vt:lpstr>
      <vt:lpstr>How Does XGBoost Classifier Work? </vt:lpstr>
      <vt:lpstr>Performance Evaluation of the Algorithms </vt:lpstr>
      <vt:lpstr>PowerPoint Presentation</vt:lpstr>
      <vt:lpstr>PowerPoint Presentation</vt:lpstr>
      <vt:lpstr>PowerPoint Presentation</vt:lpstr>
      <vt:lpstr>PowerPoint Presentation</vt:lpstr>
      <vt:lpstr>Potential for Deployment </vt:lpstr>
      <vt:lpstr>PowerPoint Presentation</vt:lpstr>
      <vt:lpstr>PowerPoint Presentation</vt:lpstr>
      <vt:lpstr>Thank You All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Sheik Mohammad Boni Sadar</dc:creator>
  <cp:lastModifiedBy>User</cp:lastModifiedBy>
  <cp:revision>29</cp:revision>
  <dcterms:created xsi:type="dcterms:W3CDTF">2024-11-04T03:50:35Z</dcterms:created>
  <dcterms:modified xsi:type="dcterms:W3CDTF">2025-03-09T05:17:28Z</dcterms:modified>
</cp:coreProperties>
</file>