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1" r:id="rId6"/>
    <p:sldId id="278" r:id="rId7"/>
    <p:sldId id="299" r:id="rId8"/>
    <p:sldId id="341" r:id="rId9"/>
    <p:sldId id="342" r:id="rId10"/>
  </p:sldIdLst>
  <p:sldSz cx="9144000" cy="6858000" type="screen4x3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3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2017/5/24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2017/5/24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7572375" cy="2219691"/>
          </a:xfrm>
        </p:spPr>
        <p:txBody>
          <a:bodyPr rtlCol="0" anchor="ctr">
            <a:normAutofit/>
          </a:bodyPr>
          <a:lstStyle>
            <a:lvl1pPr algn="l" rtl="0">
              <a:defRPr sz="33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8674" y="4511785"/>
            <a:ext cx="7572376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350"/>
            </a:lvl1pPr>
            <a:lvl2pPr marL="342900" indent="0" algn="ctr" rtl="0">
              <a:buNone/>
              <a:defRPr sz="1500"/>
            </a:lvl2pPr>
            <a:lvl3pPr marL="685800" indent="0" algn="ctr" rtl="0">
              <a:buNone/>
              <a:defRPr sz="1350"/>
            </a:lvl3pPr>
            <a:lvl4pPr marL="1028700" indent="0" algn="ctr" rtl="0">
              <a:buNone/>
              <a:defRPr sz="1200"/>
            </a:lvl4pPr>
            <a:lvl5pPr marL="1371600" indent="0" algn="ctr" rtl="0">
              <a:buNone/>
              <a:defRPr sz="1200"/>
            </a:lvl5pPr>
            <a:lvl6pPr marL="1714500" indent="0" algn="ctr" rtl="0">
              <a:buNone/>
              <a:defRPr sz="1200"/>
            </a:lvl6pPr>
            <a:lvl7pPr marL="2057400" indent="0" algn="ctr" rtl="0">
              <a:buNone/>
              <a:defRPr sz="1200"/>
            </a:lvl7pPr>
            <a:lvl8pPr marL="2400300" indent="0" algn="ctr" rtl="0">
              <a:buNone/>
              <a:defRPr sz="1200"/>
            </a:lvl8pPr>
            <a:lvl9pPr marL="2743200" indent="0" algn="ctr" rtl="0">
              <a:buNone/>
              <a:defRPr sz="12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2017/5/24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34" y="0"/>
            <a:ext cx="1310643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491003" y="1600200"/>
            <a:ext cx="4823184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2100"/>
            </a:lvl2pPr>
            <a:lvl3pPr marL="685800" indent="0" algn="l" rtl="0">
              <a:buNone/>
              <a:defRPr sz="1800"/>
            </a:lvl3pPr>
            <a:lvl4pPr marL="1028700" indent="0" algn="l" rtl="0">
              <a:buNone/>
              <a:defRPr sz="1500"/>
            </a:lvl4pPr>
            <a:lvl5pPr marL="1371600" indent="0" algn="l" rtl="0">
              <a:buNone/>
              <a:defRPr sz="1500"/>
            </a:lvl5pPr>
            <a:lvl6pPr marL="1714500" indent="0" algn="l" rtl="0">
              <a:buNone/>
              <a:defRPr sz="1500"/>
            </a:lvl6pPr>
            <a:lvl7pPr marL="2057400" indent="0" algn="l" rtl="0">
              <a:buNone/>
              <a:defRPr sz="1500"/>
            </a:lvl7pPr>
            <a:lvl8pPr marL="2400300" indent="0" algn="l" rtl="0">
              <a:buNone/>
              <a:defRPr sz="1500"/>
            </a:lvl8pPr>
            <a:lvl9pPr marL="2743200" indent="0" algn="l" rtl="0">
              <a:buNone/>
              <a:defRPr sz="15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2547747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900"/>
              </a:spcBef>
              <a:buNone/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2017/5/24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2017/5/24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7029450" y="365125"/>
            <a:ext cx="1285875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8675" y="365125"/>
            <a:ext cx="6074172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2017/5/24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4181447" y="3239394"/>
            <a:ext cx="5632704" cy="63302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2017/5/24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1"/>
            <a:ext cx="9144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1"/>
            <a:ext cx="9144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4300538" cy="2219691"/>
          </a:xfrm>
        </p:spPr>
        <p:txBody>
          <a:bodyPr rtlCol="0" anchor="ctr">
            <a:normAutofit/>
          </a:bodyPr>
          <a:lstStyle>
            <a:lvl1pPr algn="l" rtl="0">
              <a:defRPr sz="33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8675" y="4511785"/>
            <a:ext cx="4300538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 rtl="0">
              <a:buNone/>
              <a:defRPr sz="1500"/>
            </a:lvl2pPr>
            <a:lvl3pPr marL="685800" indent="0" algn="ctr" rtl="0">
              <a:buNone/>
              <a:defRPr sz="1350"/>
            </a:lvl3pPr>
            <a:lvl4pPr marL="1028700" indent="0" algn="ctr" rtl="0">
              <a:buNone/>
              <a:defRPr sz="1200"/>
            </a:lvl4pPr>
            <a:lvl5pPr marL="1371600" indent="0" algn="ctr" rtl="0">
              <a:buNone/>
              <a:defRPr sz="1200"/>
            </a:lvl5pPr>
            <a:lvl6pPr marL="1714500" indent="0" algn="ctr" rtl="0">
              <a:buNone/>
              <a:defRPr sz="1200"/>
            </a:lvl6pPr>
            <a:lvl7pPr marL="2057400" indent="0" algn="ctr" rtl="0">
              <a:buNone/>
              <a:defRPr sz="1200"/>
            </a:lvl7pPr>
            <a:lvl8pPr marL="2400300" indent="0" algn="ctr" rtl="0">
              <a:buNone/>
              <a:defRPr sz="1200"/>
            </a:lvl8pPr>
            <a:lvl9pPr marL="2743200" indent="0" algn="ctr" rtl="0">
              <a:buNone/>
              <a:defRPr sz="12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0" y="0"/>
            <a:ext cx="1310643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235798" y="1310656"/>
            <a:ext cx="3908203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9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9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1"/>
            <a:ext cx="9144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35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75" y="2971806"/>
            <a:ext cx="7553324" cy="1684150"/>
          </a:xfrm>
        </p:spPr>
        <p:txBody>
          <a:bodyPr rtlCol="0" anchor="ctr">
            <a:normAutofit/>
          </a:bodyPr>
          <a:lstStyle>
            <a:lvl1pPr algn="l" rtl="0">
              <a:defRPr sz="33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4655956"/>
            <a:ext cx="7553324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l" rtl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2017/5/24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" y="0"/>
            <a:ext cx="1337391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75" y="1600201"/>
            <a:ext cx="3686175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600201"/>
            <a:ext cx="3686175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2017/5/24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1600201"/>
            <a:ext cx="3689604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8675" y="2424112"/>
            <a:ext cx="3689604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4583" y="1600201"/>
            <a:ext cx="3689604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4583" y="2424112"/>
            <a:ext cx="3689604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2017/5/24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2017/5/24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2017/5/24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24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31386" y="1600200"/>
            <a:ext cx="4083939" cy="4572001"/>
          </a:xfrm>
        </p:spPr>
        <p:txBody>
          <a:bodyPr rtlCol="0">
            <a:normAutofit/>
          </a:bodyPr>
          <a:lstStyle>
            <a:lvl1pPr algn="l" rtl="0">
              <a:defRPr sz="1500"/>
            </a:lvl1pPr>
            <a:lvl2pPr algn="l" rtl="0">
              <a:defRPr sz="1200"/>
            </a:lvl2pPr>
            <a:lvl3pPr algn="l" rtl="0">
              <a:defRPr sz="1200"/>
            </a:lvl3pPr>
            <a:lvl4pPr algn="l" rtl="0">
              <a:defRPr sz="1050"/>
            </a:lvl4pPr>
            <a:lvl5pPr algn="l" rtl="0">
              <a:defRPr sz="1050"/>
            </a:lvl5pPr>
            <a:lvl6pPr algn="l" rtl="0">
              <a:defRPr sz="1050"/>
            </a:lvl6pPr>
            <a:lvl7pPr algn="l" rtl="0">
              <a:defRPr sz="1050"/>
            </a:lvl7pPr>
            <a:lvl8pPr algn="l" rtl="0">
              <a:defRPr sz="1050"/>
            </a:lvl8pPr>
            <a:lvl9pPr algn="l" rtl="0">
              <a:defRPr sz="10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3288411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900"/>
              </a:spcBef>
              <a:buNone/>
              <a:defRPr sz="1350"/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2017/5/24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8675" y="76200"/>
            <a:ext cx="748551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748665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8675" y="6356352"/>
            <a:ext cx="137216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2017/5/24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00844" y="6356350"/>
            <a:ext cx="474231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42587" y="6356352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827532" y="1219202"/>
            <a:ext cx="7488936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pos="5238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828675" y="2576321"/>
            <a:ext cx="4300538" cy="1664768"/>
          </a:xfrm>
        </p:spPr>
        <p:txBody>
          <a:bodyPr rtlCol="0" anchor="ctr"/>
          <a:lstStyle/>
          <a:p>
            <a:pPr rtl="0"/>
            <a:r>
              <a:rPr lang="en-US" altLang="zh-CN" dirty="0"/>
              <a:t>Compilers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828675" y="3879543"/>
            <a:ext cx="4300538" cy="1473692"/>
          </a:xfrm>
        </p:spPr>
        <p:txBody>
          <a:bodyPr rtlCol="0">
            <a:normAutofit/>
          </a:bodyPr>
          <a:lstStyle/>
          <a:p>
            <a:pPr rtl="0"/>
            <a:r>
              <a:rPr lang="en-US" sz="2000" dirty="0"/>
              <a:t>Principles, Techniques, &amp; Tools</a:t>
            </a:r>
          </a:p>
          <a:p>
            <a:pPr rtl="0"/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Taught by Jing Zhang </a:t>
            </a:r>
          </a:p>
          <a:p>
            <a:pPr rtl="0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(jzhang@njust.edu.cn)</a:t>
            </a: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5" r="88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Syntax-Directed Translation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Syntax-Directed Definitions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570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20307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/>
              <a:t>We associate information with a language construct by attaching attributes to the grammar symbol(s) representing the construct.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altLang="zh-CN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/>
              <a:t>A syntax-directed definition specifies the values of attributes by associating </a:t>
            </a:r>
            <a:r>
              <a:rPr lang="en-US" altLang="zh-CN" sz="1800" b="1" dirty="0"/>
              <a:t>semantic rules </a:t>
            </a:r>
            <a:r>
              <a:rPr lang="en-US" altLang="zh-CN" sz="1800" dirty="0"/>
              <a:t>with the grammar productions.</a:t>
            </a:r>
            <a:endParaRPr lang="zh-CN" altLang="en-US"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82A730-939B-4182-B617-CE5367D1F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74" y="3520919"/>
            <a:ext cx="5585944" cy="89923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25F7DE6-80B3-4B12-AF4E-4BFB981B7694}"/>
              </a:ext>
            </a:extLst>
          </p:cNvPr>
          <p:cNvSpPr/>
          <p:nvPr/>
        </p:nvSpPr>
        <p:spPr>
          <a:xfrm>
            <a:off x="1681374" y="4703815"/>
            <a:ext cx="3281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An  infix-to-postfix translator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D4E63D-BCA8-466C-A68C-308C2F92ADBE}"/>
              </a:ext>
            </a:extLst>
          </p:cNvPr>
          <p:cNvSpPr/>
          <p:nvPr/>
        </p:nvSpPr>
        <p:spPr>
          <a:xfrm>
            <a:off x="4962618" y="4703815"/>
            <a:ext cx="43456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subscript in E</a:t>
            </a:r>
            <a:r>
              <a:rPr lang="en-US" altLang="zh-CN" baseline="-25000" dirty="0"/>
              <a:t>1</a:t>
            </a:r>
            <a:r>
              <a:rPr lang="en-US" altLang="zh-CN" dirty="0"/>
              <a:t> distinguishes the occurrence of E in the production body from the occurrence of E as the head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A0BE18E-BFD3-485C-AB52-987C9F69FDA5}"/>
              </a:ext>
            </a:extLst>
          </p:cNvPr>
          <p:cNvCxnSpPr/>
          <p:nvPr/>
        </p:nvCxnSpPr>
        <p:spPr>
          <a:xfrm flipH="1" flipV="1">
            <a:off x="5211192" y="4252404"/>
            <a:ext cx="452761" cy="45141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01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4F8E7-4DA6-4043-A142-FFD00000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2676F-59AB-4DD6-B234-479EC08E7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10808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/>
              <a:t>A syntax-directed translation scheme embeds program fragments called semantic actions within production bodies.</a:t>
            </a:r>
            <a:endParaRPr lang="zh-CN" altLang="en-US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DE9480-8F05-44FA-97B1-FF50EF5D73D0}"/>
              </a:ext>
            </a:extLst>
          </p:cNvPr>
          <p:cNvSpPr/>
          <p:nvPr/>
        </p:nvSpPr>
        <p:spPr>
          <a:xfrm>
            <a:off x="1060881" y="3108094"/>
            <a:ext cx="7044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u="sng" dirty="0">
                <a:solidFill>
                  <a:srgbClr val="7030A0"/>
                </a:solidFill>
                <a:latin typeface="Fd2399443-Identity-H"/>
              </a:rPr>
              <a:t>The position of a semantic action </a:t>
            </a:r>
            <a:r>
              <a:rPr lang="en-US" altLang="zh-CN" dirty="0">
                <a:latin typeface="Fd2399443-Identity-H"/>
              </a:rPr>
              <a:t>in a production body determines</a:t>
            </a:r>
          </a:p>
          <a:p>
            <a:r>
              <a:rPr lang="en-US" altLang="zh-CN" dirty="0">
                <a:latin typeface="Fd2399443-Identity-H"/>
              </a:rPr>
              <a:t>the order in which the action is executed. In production </a:t>
            </a:r>
            <a:r>
              <a:rPr lang="en-US" altLang="zh-CN" dirty="0">
                <a:latin typeface="Fd439111-Identity-H"/>
              </a:rPr>
              <a:t>(5. 2) , </a:t>
            </a:r>
            <a:r>
              <a:rPr lang="en-US" altLang="zh-CN" dirty="0">
                <a:latin typeface="Fd2399443-Identity-H"/>
              </a:rPr>
              <a:t>the action</a:t>
            </a:r>
          </a:p>
          <a:p>
            <a:r>
              <a:rPr lang="en-US" altLang="zh-CN" dirty="0">
                <a:latin typeface="Fd2399443-Identity-H"/>
              </a:rPr>
              <a:t>occurs at the end , after all the grammar symbols; in general, semantic actions may occur at any position in a production body.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A7BF75-F594-43DA-AFC2-34EA0782C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521" y="2437195"/>
            <a:ext cx="5441152" cy="48772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4BFA8EF-A4B5-47C1-955D-97DA2A957F17}"/>
              </a:ext>
            </a:extLst>
          </p:cNvPr>
          <p:cNvSpPr/>
          <p:nvPr/>
        </p:nvSpPr>
        <p:spPr>
          <a:xfrm>
            <a:off x="1123025" y="4602579"/>
            <a:ext cx="6707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Between the two notations, </a:t>
            </a:r>
            <a:r>
              <a:rPr lang="en-US" altLang="zh-CN" b="1" u="sng" dirty="0">
                <a:solidFill>
                  <a:srgbClr val="7030A0"/>
                </a:solidFill>
              </a:rPr>
              <a:t>syntax-directed definitions </a:t>
            </a:r>
            <a:r>
              <a:rPr lang="en-US" altLang="zh-CN" dirty="0"/>
              <a:t>can be more readable, and hence more useful for specifications. However, </a:t>
            </a:r>
            <a:r>
              <a:rPr lang="en-US" altLang="zh-CN" b="1" u="sng" dirty="0">
                <a:solidFill>
                  <a:srgbClr val="7030A0"/>
                </a:solidFill>
              </a:rPr>
              <a:t>translation schemes </a:t>
            </a:r>
            <a:r>
              <a:rPr lang="en-US" altLang="zh-CN" dirty="0"/>
              <a:t>can be more efficient , and hence more useful for implementations.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68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30E7F-B65C-4295-A0CF-6CA3E34F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Syntax-Directed Definitions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5EA04-0D09-47A3-898C-E17D4DE09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/>
              <a:t>A syntax-directed definition ( SDD) is a context-free grammar together with attributes and rules. Attributes are associated with grammar symbols and </a:t>
            </a:r>
            <a:r>
              <a:rPr lang="en-US" altLang="zh-CN" sz="1800"/>
              <a:t>rules are </a:t>
            </a:r>
            <a:r>
              <a:rPr lang="en-US" altLang="zh-CN" sz="1800" dirty="0"/>
              <a:t>associated with productions.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612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4873beb7-5857-4685-be1f-d57550cc96c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229</Words>
  <Application>Microsoft Office PowerPoint</Application>
  <PresentationFormat>全屏显示(4:3)</PresentationFormat>
  <Paragraphs>30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Fd2399443-Identity-H</vt:lpstr>
      <vt:lpstr>Fd439111-Identity-H</vt:lpstr>
      <vt:lpstr>微软雅黑</vt:lpstr>
      <vt:lpstr>Arial</vt:lpstr>
      <vt:lpstr>Euphemia</vt:lpstr>
      <vt:lpstr>Wingdings</vt:lpstr>
      <vt:lpstr>学术文献 16x9</vt:lpstr>
      <vt:lpstr>Compilers</vt:lpstr>
      <vt:lpstr>Syntax-Directed Translation</vt:lpstr>
      <vt:lpstr>Outlines</vt:lpstr>
      <vt:lpstr>6.1 Introduction</vt:lpstr>
      <vt:lpstr>6.1 Introduction</vt:lpstr>
      <vt:lpstr>6.2 Syntax-Directed Definitions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2017-04-09T02:54:44Z</dcterms:created>
  <dcterms:modified xsi:type="dcterms:W3CDTF">2017-05-24T00:48:19Z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