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78" r:id="rId7"/>
    <p:sldId id="29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2017/5/24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Evaluating an SDD at the Nodes of a Parse </a:t>
            </a:r>
            <a:r>
              <a:rPr lang="en-US" altLang="zh-CN" sz="1800" dirty="0" smtClean="0"/>
              <a:t>Tree.</a:t>
            </a:r>
          </a:p>
          <a:p>
            <a:pPr lvl="1"/>
            <a:r>
              <a:rPr lang="en-US" altLang="zh-CN" sz="1600" dirty="0"/>
              <a:t>To visualize the translation specified by an SDD, it helps to work with </a:t>
            </a:r>
            <a:r>
              <a:rPr lang="en-US" altLang="zh-CN" sz="1600" dirty="0" smtClean="0"/>
              <a:t>parse trees</a:t>
            </a:r>
            <a:r>
              <a:rPr lang="en-US" altLang="zh-CN" sz="1600" dirty="0"/>
              <a:t>, even though a translator need not actually build a parse tree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/>
              <a:t>A parse tree, showing the value(s) of its attribute(s) is </a:t>
            </a:r>
            <a:r>
              <a:rPr lang="en-US" altLang="zh-CN" sz="1600" dirty="0" smtClean="0"/>
              <a:t>called an </a:t>
            </a:r>
            <a:r>
              <a:rPr lang="en-US" altLang="zh-CN" sz="1600" i="1" dirty="0">
                <a:solidFill>
                  <a:srgbClr val="7030A0"/>
                </a:solidFill>
              </a:rPr>
              <a:t>annotated parse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tree</a:t>
            </a:r>
            <a:r>
              <a:rPr lang="en-US" altLang="zh-CN" sz="1600" dirty="0" smtClean="0"/>
              <a:t>.</a:t>
            </a:r>
          </a:p>
          <a:p>
            <a:pPr marL="342900" lvl="1" indent="0">
              <a:buNone/>
            </a:pPr>
            <a:endParaRPr lang="en-US" altLang="zh-CN" sz="1600" dirty="0"/>
          </a:p>
          <a:p>
            <a:pPr marL="342900" lvl="1" indent="0">
              <a:buNone/>
            </a:pPr>
            <a:r>
              <a:rPr lang="en-US" altLang="zh-CN" sz="1600" dirty="0"/>
              <a:t>For SDD's with both inherited and synthesized attributes, there is no </a:t>
            </a:r>
            <a:r>
              <a:rPr lang="en-US" altLang="zh-CN" sz="1600" dirty="0" smtClean="0"/>
              <a:t>guarantee that </a:t>
            </a:r>
            <a:r>
              <a:rPr lang="en-US" altLang="zh-CN" sz="1600" dirty="0"/>
              <a:t>there is even one order in which to evaluate attributes at nodes.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78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10" y="1595982"/>
            <a:ext cx="6460300" cy="48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selection of the attributes is determined by parsing method.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6" y="2733345"/>
            <a:ext cx="3843019" cy="244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5" y="2306307"/>
            <a:ext cx="4476417" cy="3974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1311" y="19369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Bottom-up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2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selection of the attributes is determined by parsing method.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1311" y="1936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Top-down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4" y="2733345"/>
            <a:ext cx="3846058" cy="228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31" y="2525052"/>
            <a:ext cx="3964559" cy="24898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3" y="5305425"/>
            <a:ext cx="7953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</a:t>
            </a:r>
            <a:r>
              <a:rPr lang="en-US" altLang="zh-CN" dirty="0" smtClean="0"/>
              <a:t>'s - </a:t>
            </a:r>
            <a:r>
              <a:rPr lang="en-US" altLang="zh-CN" dirty="0"/>
              <a:t>Dependency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"</a:t>
            </a:r>
            <a:r>
              <a:rPr lang="en-US" altLang="zh-CN" sz="1600" b="1" i="1" u="sng" dirty="0">
                <a:solidFill>
                  <a:srgbClr val="7030A0"/>
                </a:solidFill>
              </a:rPr>
              <a:t>Dependency graphs</a:t>
            </a:r>
            <a:r>
              <a:rPr lang="en-US" altLang="zh-CN" sz="1600" dirty="0"/>
              <a:t>" are a useful tool for determining an evaluation order </a:t>
            </a:r>
            <a:r>
              <a:rPr lang="en-US" altLang="zh-CN" sz="1600" dirty="0" smtClean="0"/>
              <a:t>for the </a:t>
            </a:r>
            <a:r>
              <a:rPr lang="en-US" altLang="zh-CN" sz="1600" dirty="0"/>
              <a:t>attribute instances in a given parse tree. While an annotated parse </a:t>
            </a:r>
            <a:r>
              <a:rPr lang="en-US" altLang="zh-CN" sz="1600" dirty="0" smtClean="0"/>
              <a:t>tree shows </a:t>
            </a:r>
            <a:r>
              <a:rPr lang="en-US" altLang="zh-CN" sz="1600" dirty="0"/>
              <a:t>the values of attributes, a dependency graph helps us determine </a:t>
            </a:r>
            <a:r>
              <a:rPr lang="en-US" altLang="zh-CN" sz="1600" dirty="0" smtClean="0"/>
              <a:t>how those </a:t>
            </a:r>
            <a:r>
              <a:rPr lang="en-US" altLang="zh-CN" sz="1600" dirty="0"/>
              <a:t>values can be computed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 dependency graph depicts the flow of information among the attribute </a:t>
            </a:r>
            <a:r>
              <a:rPr lang="en-US" altLang="zh-CN" sz="1600" dirty="0" smtClean="0"/>
              <a:t>instances in </a:t>
            </a:r>
            <a:r>
              <a:rPr lang="en-US" altLang="zh-CN" sz="1600" dirty="0"/>
              <a:t>a particular parse tree; an edge from one attribute instance to </a:t>
            </a:r>
            <a:r>
              <a:rPr lang="en-US" altLang="zh-CN" sz="1600" dirty="0" smtClean="0"/>
              <a:t>another means </a:t>
            </a:r>
            <a:r>
              <a:rPr lang="en-US" altLang="zh-CN" sz="1600" dirty="0"/>
              <a:t>that the value of the first is needed to compute the second. </a:t>
            </a:r>
            <a:r>
              <a:rPr lang="en-US" altLang="zh-CN" sz="1600" dirty="0" smtClean="0"/>
              <a:t>Edges express </a:t>
            </a:r>
            <a:r>
              <a:rPr lang="en-US" altLang="zh-CN" sz="1600" dirty="0"/>
              <a:t>constraints implied by the semantic rules.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06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Dependency Graphs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5" y="1392690"/>
            <a:ext cx="81438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Dependency Graphs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7" y="1600880"/>
            <a:ext cx="8058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S-Attributed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S-Attributed 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Definitions</a:t>
            </a:r>
          </a:p>
          <a:p>
            <a:pPr lvl="1"/>
            <a:r>
              <a:rPr lang="en-US" altLang="zh-CN" sz="1600" dirty="0"/>
              <a:t>An SDD is S-attributed if every attribute is </a:t>
            </a:r>
            <a:r>
              <a:rPr lang="en-US" altLang="zh-CN" sz="1600" dirty="0" smtClean="0"/>
              <a:t>synthesized</a:t>
            </a:r>
          </a:p>
          <a:p>
            <a:r>
              <a:rPr lang="en-US" altLang="zh-CN" sz="1900" b="1" dirty="0">
                <a:solidFill>
                  <a:schemeClr val="tx2"/>
                </a:solidFill>
              </a:rPr>
              <a:t>When an .SDD is S-attributed, we can evaluate its attributes in arty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bottom up order </a:t>
            </a:r>
            <a:r>
              <a:rPr lang="en-US" altLang="zh-CN" sz="1900" b="1" dirty="0">
                <a:solidFill>
                  <a:schemeClr val="tx2"/>
                </a:solidFill>
              </a:rPr>
              <a:t>of the nodes of the parse tree. It is often especially simple to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evaluate the </a:t>
            </a:r>
            <a:r>
              <a:rPr lang="en-US" altLang="zh-CN" sz="1900" b="1" dirty="0">
                <a:solidFill>
                  <a:schemeClr val="tx2"/>
                </a:solidFill>
              </a:rPr>
              <a:t>attributes by performing a </a:t>
            </a:r>
            <a:r>
              <a:rPr lang="en-US" altLang="zh-CN" sz="1900" b="1" dirty="0" err="1">
                <a:solidFill>
                  <a:schemeClr val="tx2"/>
                </a:solidFill>
              </a:rPr>
              <a:t>postorder</a:t>
            </a:r>
            <a:r>
              <a:rPr lang="en-US" altLang="zh-CN" sz="1900" b="1" dirty="0">
                <a:solidFill>
                  <a:schemeClr val="tx2"/>
                </a:solidFill>
              </a:rPr>
              <a:t> traversal of the parse tree and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evaluating the </a:t>
            </a:r>
            <a:r>
              <a:rPr lang="en-US" altLang="zh-CN" sz="1900" b="1" dirty="0">
                <a:solidFill>
                  <a:schemeClr val="tx2"/>
                </a:solidFill>
              </a:rPr>
              <a:t>attributes at a node N when the traversal leaves N for the last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time.</a:t>
            </a:r>
            <a:endParaRPr lang="zh-CN" altLang="en-US" sz="19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104594"/>
            <a:ext cx="6200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L-Attributed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L-Attributed Definitions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58068"/>
            <a:ext cx="7705725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4742543"/>
            <a:ext cx="7324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L-Attributed Definitions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298525"/>
            <a:ext cx="7175047" cy="17555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883649"/>
            <a:ext cx="6993755" cy="38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Syntax-Directed Translation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6.3 Evaluation Orders for SDD 's - Semantic Rules with Controlled Side 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We shall control side effects in SDD's in one of the following ways </a:t>
            </a:r>
            <a:r>
              <a:rPr lang="en-US" altLang="zh-CN" sz="1600" dirty="0" smtClean="0"/>
              <a:t>:</a:t>
            </a:r>
            <a:endParaRPr lang="en-US" altLang="zh-CN" sz="1300" dirty="0" smtClean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Permit incidental side effects that do not constrain attribute </a:t>
            </a:r>
            <a:r>
              <a:rPr lang="en-US" altLang="zh-CN" sz="1600" dirty="0" smtClean="0"/>
              <a:t>evaluation. In </a:t>
            </a:r>
            <a:r>
              <a:rPr lang="en-US" altLang="zh-CN" sz="1600" dirty="0"/>
              <a:t>other words, permit side effects when attribute evaluation based on </a:t>
            </a:r>
            <a:r>
              <a:rPr lang="en-US" altLang="zh-CN" sz="1600" dirty="0" smtClean="0"/>
              <a:t>any topological </a:t>
            </a:r>
            <a:r>
              <a:rPr lang="en-US" altLang="zh-CN" sz="1600" dirty="0"/>
              <a:t>sort of the dependency graph produces a "correct" </a:t>
            </a:r>
            <a:r>
              <a:rPr lang="en-US" altLang="zh-CN" sz="1600" dirty="0" smtClean="0"/>
              <a:t>translation, where </a:t>
            </a:r>
            <a:r>
              <a:rPr lang="en-US" altLang="zh-CN" sz="1600" dirty="0"/>
              <a:t>"correct" depends on the application .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Constrain the allowable evaluation orders, so that the same translation </a:t>
            </a:r>
            <a:r>
              <a:rPr lang="en-US" altLang="zh-CN" sz="1600" dirty="0" smtClean="0"/>
              <a:t>is produced </a:t>
            </a:r>
            <a:r>
              <a:rPr lang="en-US" altLang="zh-CN" sz="1600" dirty="0"/>
              <a:t>for any allowable order. The constraints can be thought of </a:t>
            </a:r>
            <a:r>
              <a:rPr lang="en-US" altLang="zh-CN" sz="1600" dirty="0" smtClean="0"/>
              <a:t>as implicit </a:t>
            </a:r>
            <a:r>
              <a:rPr lang="en-US" altLang="zh-CN" sz="1600" dirty="0"/>
              <a:t>edges added to the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29798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Syntax-Directed </a:t>
            </a:r>
            <a:r>
              <a:rPr lang="en-US" altLang="zh-CN" dirty="0" smtClean="0"/>
              <a:t>Definitions</a:t>
            </a:r>
          </a:p>
          <a:p>
            <a:r>
              <a:rPr lang="en-US" altLang="zh-CN" dirty="0"/>
              <a:t>Evaluation Orders for SDD 's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0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We associate information with a language construct by attaching attributes to the grammar symbol(s) representing the construct.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A syntax-directed definition specifies the values of attributes by associating </a:t>
            </a:r>
            <a:r>
              <a:rPr lang="en-US" altLang="zh-CN" sz="1800" b="1" dirty="0"/>
              <a:t>semantic rules </a:t>
            </a:r>
            <a:r>
              <a:rPr lang="en-US" altLang="zh-CN" sz="1800" dirty="0"/>
              <a:t>with the grammar productions.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C82A730-939B-4182-B617-CE5367D1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74" y="3520919"/>
            <a:ext cx="5585944" cy="899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25F7DE6-80B3-4B12-AF4E-4BFB981B7694}"/>
              </a:ext>
            </a:extLst>
          </p:cNvPr>
          <p:cNvSpPr/>
          <p:nvPr/>
        </p:nvSpPr>
        <p:spPr>
          <a:xfrm>
            <a:off x="1681374" y="4703815"/>
            <a:ext cx="328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 infix-to-postfix translator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CD4E63D-BCA8-466C-A68C-308C2F92ADBE}"/>
              </a:ext>
            </a:extLst>
          </p:cNvPr>
          <p:cNvSpPr/>
          <p:nvPr/>
        </p:nvSpPr>
        <p:spPr>
          <a:xfrm>
            <a:off x="4962618" y="4703815"/>
            <a:ext cx="4345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subscript in E</a:t>
            </a:r>
            <a:r>
              <a:rPr lang="en-US" altLang="zh-CN" baseline="-25000" dirty="0"/>
              <a:t>1</a:t>
            </a:r>
            <a:r>
              <a:rPr lang="en-US" altLang="zh-CN" dirty="0"/>
              <a:t> distinguishes the occurrence of E in the production body from the occurrence of E as the head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A0BE18E-BFD3-485C-AB52-987C9F69FDA5}"/>
              </a:ext>
            </a:extLst>
          </p:cNvPr>
          <p:cNvCxnSpPr/>
          <p:nvPr/>
        </p:nvCxnSpPr>
        <p:spPr>
          <a:xfrm flipH="1" flipV="1">
            <a:off x="5211192" y="4252404"/>
            <a:ext cx="452761" cy="4514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F4F8E7-4DA6-4043-A142-FFD00000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E2676F-59AB-4DD6-B234-479EC08E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80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translation scheme embeds program fragments called semantic actions within production bodies.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9DE9480-8F05-44FA-97B1-FF50EF5D73D0}"/>
              </a:ext>
            </a:extLst>
          </p:cNvPr>
          <p:cNvSpPr/>
          <p:nvPr/>
        </p:nvSpPr>
        <p:spPr>
          <a:xfrm>
            <a:off x="1060881" y="3108094"/>
            <a:ext cx="704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7030A0"/>
                </a:solidFill>
                <a:latin typeface="Fd2399443-Identity-H"/>
              </a:rPr>
              <a:t>The position of a semantic action </a:t>
            </a:r>
            <a:r>
              <a:rPr lang="en-US" altLang="zh-CN" dirty="0">
                <a:latin typeface="Fd2399443-Identity-H"/>
              </a:rPr>
              <a:t>in a production body determines</a:t>
            </a:r>
          </a:p>
          <a:p>
            <a:r>
              <a:rPr lang="en-US" altLang="zh-CN" dirty="0">
                <a:latin typeface="Fd2399443-Identity-H"/>
              </a:rPr>
              <a:t>the order in which the action is executed. In production </a:t>
            </a:r>
            <a:r>
              <a:rPr lang="en-US" altLang="zh-CN" dirty="0">
                <a:latin typeface="Fd439111-Identity-H"/>
              </a:rPr>
              <a:t>(5. 2) , </a:t>
            </a:r>
            <a:r>
              <a:rPr lang="en-US" altLang="zh-CN" dirty="0">
                <a:latin typeface="Fd2399443-Identity-H"/>
              </a:rPr>
              <a:t>the action</a:t>
            </a:r>
          </a:p>
          <a:p>
            <a:r>
              <a:rPr lang="en-US" altLang="zh-CN" dirty="0">
                <a:latin typeface="Fd2399443-Identity-H"/>
              </a:rPr>
              <a:t>occurs at the end , after all the grammar symbols; in general, semantic actions may occur at any position in a production body.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9A7BF75-F594-43DA-AFC2-34EA0782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1" y="2437195"/>
            <a:ext cx="5441152" cy="4877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BFA8EF-A4B5-47C1-955D-97DA2A957F17}"/>
              </a:ext>
            </a:extLst>
          </p:cNvPr>
          <p:cNvSpPr/>
          <p:nvPr/>
        </p:nvSpPr>
        <p:spPr>
          <a:xfrm>
            <a:off x="1123025" y="4602579"/>
            <a:ext cx="670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Between the two notations, </a:t>
            </a:r>
            <a:r>
              <a:rPr lang="en-US" altLang="zh-CN" b="1" u="sng" dirty="0">
                <a:solidFill>
                  <a:srgbClr val="7030A0"/>
                </a:solidFill>
              </a:rPr>
              <a:t>syntax-directed definitions </a:t>
            </a:r>
            <a:r>
              <a:rPr lang="en-US" altLang="zh-CN" dirty="0"/>
              <a:t>can be more readable, and hence more useful for specifications. However, </a:t>
            </a:r>
            <a:r>
              <a:rPr lang="en-US" altLang="zh-CN" b="1" u="sng" dirty="0">
                <a:solidFill>
                  <a:srgbClr val="7030A0"/>
                </a:solidFill>
              </a:rPr>
              <a:t>translation schemes </a:t>
            </a:r>
            <a:r>
              <a:rPr lang="en-US" altLang="zh-CN" dirty="0"/>
              <a:t>can be more efficient , and hence more useful for implementations.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6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D30E7F-B65C-4295-A0CF-6CA3E34F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075EA04-0D09-47A3-898C-E17D4DE0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definition ( SDD) is a context-free grammar together with attributes and rules. Attributes are associated with grammar symbols and rules are associated with productions. 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If X is a symbol and a is one of its </a:t>
            </a:r>
            <a:r>
              <a:rPr lang="en-US" altLang="zh-CN" sz="1800" dirty="0" smtClean="0"/>
              <a:t>attributes, then </a:t>
            </a:r>
            <a:r>
              <a:rPr lang="en-US" altLang="zh-CN" sz="1800" dirty="0"/>
              <a:t>we write </a:t>
            </a:r>
            <a:r>
              <a:rPr lang="en-US" altLang="zh-CN" sz="1800" dirty="0" err="1"/>
              <a:t>X.a</a:t>
            </a:r>
            <a:r>
              <a:rPr lang="en-US" altLang="zh-CN" sz="1800" dirty="0"/>
              <a:t> to denote the value of a at a particular parse-tree </a:t>
            </a:r>
            <a:r>
              <a:rPr lang="en-US" altLang="zh-CN" sz="1800" dirty="0" smtClean="0"/>
              <a:t>node labeled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Attributes may be of any kind: numbers , types , </a:t>
            </a:r>
            <a:r>
              <a:rPr lang="en-US" altLang="zh-CN" sz="1800" dirty="0" smtClean="0"/>
              <a:t>table references </a:t>
            </a:r>
            <a:r>
              <a:rPr lang="en-US" altLang="zh-CN" sz="1800" dirty="0"/>
              <a:t>, or strings, for instance. The strings may even be long sequences </a:t>
            </a:r>
            <a:r>
              <a:rPr lang="en-US" altLang="zh-CN" sz="1800" dirty="0" smtClean="0"/>
              <a:t>of code</a:t>
            </a:r>
            <a:r>
              <a:rPr lang="en-US" altLang="zh-CN" sz="1800" dirty="0"/>
              <a:t>, say code in the intermediate language used by a compiler.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61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</a:t>
            </a:r>
            <a:r>
              <a:rPr lang="en-US" altLang="zh-CN" dirty="0" smtClean="0"/>
              <a:t>Definitions</a:t>
            </a:r>
            <a:br>
              <a:rPr lang="en-US" altLang="zh-CN" dirty="0" smtClean="0"/>
            </a:br>
            <a:r>
              <a:rPr lang="en-US" altLang="zh-CN" dirty="0" smtClean="0"/>
              <a:t>- Inherited </a:t>
            </a:r>
            <a:r>
              <a:rPr lang="en-US" altLang="zh-CN" dirty="0"/>
              <a:t>and Synthesized </a:t>
            </a:r>
            <a:r>
              <a:rPr lang="en-US" altLang="zh-CN" dirty="0" smtClean="0"/>
              <a:t>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i="1" u="sng" dirty="0">
                <a:solidFill>
                  <a:srgbClr val="7030A0"/>
                </a:solidFill>
              </a:rPr>
              <a:t>A synthesized attribute </a:t>
            </a:r>
            <a:r>
              <a:rPr lang="en-US" altLang="zh-CN" sz="1800" dirty="0"/>
              <a:t>for a nonterminal A at a parse-tree node N </a:t>
            </a:r>
            <a:r>
              <a:rPr lang="en-US" altLang="zh-CN" sz="1800" dirty="0" smtClean="0"/>
              <a:t>is defined </a:t>
            </a:r>
            <a:r>
              <a:rPr lang="en-US" altLang="zh-CN" sz="1800" dirty="0"/>
              <a:t>by a semantic rule associated with the production at N. </a:t>
            </a:r>
            <a:r>
              <a:rPr lang="en-US" altLang="zh-CN" sz="1800" dirty="0" smtClean="0"/>
              <a:t>Note that </a:t>
            </a:r>
            <a:r>
              <a:rPr lang="en-US" altLang="zh-CN" sz="1800" dirty="0"/>
              <a:t>the production must have A as its head. A synthesized attribute </a:t>
            </a:r>
            <a:r>
              <a:rPr lang="en-US" altLang="zh-CN" sz="1800" dirty="0" smtClean="0"/>
              <a:t>at node </a:t>
            </a:r>
            <a:r>
              <a:rPr lang="en-US" altLang="zh-CN" sz="1800" dirty="0"/>
              <a:t>N is defined only in terms of attribute values at the children of </a:t>
            </a:r>
            <a:r>
              <a:rPr lang="en-US" altLang="zh-CN" sz="1800" dirty="0" smtClean="0"/>
              <a:t>N and </a:t>
            </a:r>
            <a:r>
              <a:rPr lang="en-US" altLang="zh-CN" sz="1800" dirty="0"/>
              <a:t>at N itself</a:t>
            </a:r>
            <a:r>
              <a:rPr lang="en-US" altLang="zh-CN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b="1" i="1" u="sng" dirty="0">
                <a:solidFill>
                  <a:srgbClr val="7030A0"/>
                </a:solidFill>
              </a:rPr>
              <a:t>An inherited attribute </a:t>
            </a:r>
            <a:r>
              <a:rPr lang="en-US" altLang="zh-CN" sz="1800" dirty="0"/>
              <a:t>for a nonterminal B at a parse-tree node N </a:t>
            </a:r>
            <a:r>
              <a:rPr lang="en-US" altLang="zh-CN" sz="1800" dirty="0" smtClean="0"/>
              <a:t>is defined </a:t>
            </a:r>
            <a:r>
              <a:rPr lang="en-US" altLang="zh-CN" sz="1800" dirty="0"/>
              <a:t>by a semantic rule associated with the production at the </a:t>
            </a:r>
            <a:r>
              <a:rPr lang="en-US" altLang="zh-CN" sz="1800" dirty="0" smtClean="0"/>
              <a:t>parent of </a:t>
            </a:r>
            <a:r>
              <a:rPr lang="en-US" altLang="zh-CN" sz="1800" dirty="0"/>
              <a:t>N. Note that the production must have B as a symbol in its body. </a:t>
            </a:r>
            <a:r>
              <a:rPr lang="en-US" altLang="zh-CN" sz="1800" dirty="0" smtClean="0"/>
              <a:t>An inherited </a:t>
            </a:r>
            <a:r>
              <a:rPr lang="en-US" altLang="zh-CN" sz="1800" dirty="0"/>
              <a:t>attribute at node N is defined only in terms of attribute </a:t>
            </a:r>
            <a:r>
              <a:rPr lang="en-US" altLang="zh-CN" sz="1800" dirty="0" smtClean="0"/>
              <a:t>values at </a:t>
            </a:r>
            <a:r>
              <a:rPr lang="en-US" altLang="zh-CN" sz="1800" dirty="0"/>
              <a:t>N's parent , N itself, and N's siblings.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76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3414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Terminals can have synthesized attributes, but not inherited attributes. </a:t>
            </a:r>
            <a:r>
              <a:rPr lang="en-US" altLang="zh-CN" sz="1600" dirty="0" smtClean="0"/>
              <a:t>Attributes for </a:t>
            </a:r>
            <a:r>
              <a:rPr lang="en-US" altLang="zh-CN" sz="1600" dirty="0"/>
              <a:t>terminals have lexical values that are supplied by the lexical </a:t>
            </a:r>
            <a:r>
              <a:rPr lang="en-US" altLang="zh-CN" sz="1600" dirty="0" smtClean="0"/>
              <a:t>analyzer; there </a:t>
            </a:r>
            <a:r>
              <a:rPr lang="en-US" altLang="zh-CN" sz="1600" dirty="0"/>
              <a:t>are no semantic rules in the SDD itself for computing the value </a:t>
            </a:r>
            <a:r>
              <a:rPr lang="en-US" altLang="zh-CN" sz="1600" dirty="0" smtClean="0"/>
              <a:t>of an </a:t>
            </a:r>
            <a:r>
              <a:rPr lang="en-US" altLang="zh-CN" sz="1600" dirty="0"/>
              <a:t>attribute for a </a:t>
            </a:r>
            <a:r>
              <a:rPr lang="en-US" altLang="zh-CN" sz="1600" dirty="0" smtClean="0"/>
              <a:t>terminal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74" y="2634343"/>
            <a:ext cx="6999514" cy="417939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184571" y="3429000"/>
            <a:ext cx="457200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219200" y="3668486"/>
            <a:ext cx="1632857" cy="10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An SDD that involves only synthesized attributes is called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S-attributed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In an S-attributed SDD, each rule </a:t>
            </a:r>
            <a:r>
              <a:rPr lang="en-US" altLang="zh-CN" sz="1600" dirty="0" smtClean="0"/>
              <a:t>computes an </a:t>
            </a:r>
            <a:r>
              <a:rPr lang="en-US" altLang="zh-CN" sz="1600" dirty="0"/>
              <a:t>attribute for the </a:t>
            </a:r>
            <a:r>
              <a:rPr lang="en-US" altLang="zh-CN" sz="1600" dirty="0">
                <a:solidFill>
                  <a:srgbClr val="FF0000"/>
                </a:solidFill>
              </a:rPr>
              <a:t>nonterminal at the head of a production from </a:t>
            </a:r>
            <a:r>
              <a:rPr lang="en-US" altLang="zh-CN" sz="1600" dirty="0" smtClean="0">
                <a:solidFill>
                  <a:srgbClr val="FF0000"/>
                </a:solidFill>
              </a:rPr>
              <a:t>attributes taken </a:t>
            </a:r>
            <a:r>
              <a:rPr lang="en-US" altLang="zh-CN" sz="1600" dirty="0">
                <a:solidFill>
                  <a:srgbClr val="FF0000"/>
                </a:solidFill>
              </a:rPr>
              <a:t>from the body of the production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An S-attributed SDD can be implemented naturally in conjunction with </a:t>
            </a:r>
            <a:r>
              <a:rPr lang="en-US" altLang="zh-CN" sz="1600" dirty="0" smtClean="0"/>
              <a:t>an LR </a:t>
            </a:r>
            <a:r>
              <a:rPr lang="en-US" altLang="zh-CN" sz="1600" dirty="0"/>
              <a:t>parser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An SDD without side effects is sometimes called an </a:t>
            </a:r>
            <a:r>
              <a:rPr lang="en-US" altLang="zh-CN" sz="1600" b="1" i="1" dirty="0">
                <a:solidFill>
                  <a:srgbClr val="7030A0"/>
                </a:solidFill>
              </a:rPr>
              <a:t>attribute grammar</a:t>
            </a:r>
            <a:r>
              <a:rPr lang="en-US" altLang="zh-CN" sz="16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Side effects: printing the result or </a:t>
            </a:r>
            <a:r>
              <a:rPr lang="en-US" altLang="zh-CN" sz="1600" dirty="0" smtClean="0"/>
              <a:t>interacting with </a:t>
            </a:r>
            <a:r>
              <a:rPr lang="en-US" altLang="zh-CN" sz="1600" dirty="0"/>
              <a:t>a symbol table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918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1010</Words>
  <Application>Microsoft Office PowerPoint</Application>
  <PresentationFormat>全屏显示(4:3)</PresentationFormat>
  <Paragraphs>75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Euphemia</vt:lpstr>
      <vt:lpstr>Fd2399443-Identity-H</vt:lpstr>
      <vt:lpstr>Fd439111-Identity-H</vt:lpstr>
      <vt:lpstr>微软雅黑</vt:lpstr>
      <vt:lpstr>Arial</vt:lpstr>
      <vt:lpstr>Wingdings</vt:lpstr>
      <vt:lpstr>学术文献 16x9</vt:lpstr>
      <vt:lpstr>Compilers</vt:lpstr>
      <vt:lpstr>Syntax-Directed Translation</vt:lpstr>
      <vt:lpstr>Outlines</vt:lpstr>
      <vt:lpstr>6.1 Introduction</vt:lpstr>
      <vt:lpstr>6.1 Introduction</vt:lpstr>
      <vt:lpstr>6.2 Syntax-Directed Definitions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6.3 Evaluation Orders for SDD 's - Dependency Graphs</vt:lpstr>
      <vt:lpstr>6.3 Evaluation Orders for SDD 's - Dependency Graphs</vt:lpstr>
      <vt:lpstr>6.3 Evaluation Orders for SDD 's - Dependency Graphs</vt:lpstr>
      <vt:lpstr>6.3 Evaluation Orders for SDD 's - S-Attributed Definitions</vt:lpstr>
      <vt:lpstr>6.3 Evaluation Orders for SDD 's - L-Attributed Definitions</vt:lpstr>
      <vt:lpstr>6.3 Evaluation Orders for SDD 's - L-Attributed Definitions</vt:lpstr>
      <vt:lpstr>6.3 Evaluation Orders for SDD 's - Semantic Rules with Controlled Side Effects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2017-05-24T05:11:54Z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