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8"/>
  </p:notesMasterIdLst>
  <p:handoutMasterIdLst>
    <p:handoutMasterId r:id="rId39"/>
  </p:handoutMasterIdLst>
  <p:sldIdLst>
    <p:sldId id="256" r:id="rId5"/>
    <p:sldId id="269" r:id="rId6"/>
    <p:sldId id="270" r:id="rId7"/>
    <p:sldId id="271" r:id="rId8"/>
    <p:sldId id="310" r:id="rId9"/>
    <p:sldId id="272" r:id="rId10"/>
    <p:sldId id="311" r:id="rId11"/>
    <p:sldId id="273" r:id="rId12"/>
    <p:sldId id="313" r:id="rId13"/>
    <p:sldId id="314" r:id="rId14"/>
    <p:sldId id="316" r:id="rId15"/>
    <p:sldId id="317" r:id="rId16"/>
    <p:sldId id="318" r:id="rId17"/>
    <p:sldId id="319" r:id="rId18"/>
    <p:sldId id="320" r:id="rId19"/>
    <p:sldId id="321" r:id="rId20"/>
    <p:sldId id="323" r:id="rId21"/>
    <p:sldId id="322" r:id="rId22"/>
    <p:sldId id="324" r:id="rId23"/>
    <p:sldId id="325" r:id="rId24"/>
    <p:sldId id="326" r:id="rId25"/>
    <p:sldId id="276" r:id="rId26"/>
    <p:sldId id="277" r:id="rId27"/>
    <p:sldId id="327" r:id="rId28"/>
    <p:sldId id="328" r:id="rId29"/>
    <p:sldId id="329" r:id="rId30"/>
    <p:sldId id="330" r:id="rId31"/>
    <p:sldId id="331" r:id="rId32"/>
    <p:sldId id="332" r:id="rId33"/>
    <p:sldId id="333" r:id="rId34"/>
    <p:sldId id="334" r:id="rId35"/>
    <p:sldId id="335" r:id="rId36"/>
    <p:sldId id="336" r:id="rId37"/>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67"/>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2018/3/7</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2018/3/7</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2018/3/7</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2018/3/7</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2018/3/7</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2018/3/7</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2018/3/7</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r>
              <a:rPr lang="en-US" altLang="zh-CN" dirty="0"/>
              <a:t>Software</a:t>
            </a:r>
            <a:br>
              <a:rPr lang="en-US" altLang="zh-CN" dirty="0"/>
            </a:br>
            <a:r>
              <a:rPr lang="en-US" altLang="zh-CN" dirty="0"/>
              <a:t>Architect</a:t>
            </a:r>
            <a:r>
              <a:rPr lang="zh-CN" altLang="en-US" dirty="0"/>
              <a:t> </a:t>
            </a:r>
            <a:r>
              <a:rPr lang="en-US" altLang="zh-CN" dirty="0"/>
              <a:t>Style</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altLang="zh-CN" dirty="0"/>
              <a:t>Lecture</a:t>
            </a:r>
            <a:r>
              <a:rPr lang="zh-CN" altLang="en-US" dirty="0"/>
              <a:t> </a:t>
            </a:r>
            <a:r>
              <a:rPr lang="zh-CN" altLang="zh-CN" dirty="0"/>
              <a:t>4</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26854" cy="5033683"/>
          </a:xfrm>
        </p:spPr>
        <p:txBody>
          <a:bodyPr rtlCol="0">
            <a:normAutofit/>
          </a:bodyPr>
          <a:lstStyle/>
          <a:p>
            <a:pPr marL="0" indent="0">
              <a:buNone/>
            </a:pPr>
            <a:r>
              <a:rPr lang="zh-CN" altLang="en-US" dirty="0"/>
              <a:t> </a:t>
            </a:r>
            <a:r>
              <a:rPr lang="zh-CN" altLang="zh-CN" sz="2400" b="1" dirty="0"/>
              <a:t>3-</a:t>
            </a:r>
            <a:r>
              <a:rPr lang="en-US" altLang="zh-CN" sz="2400" b="1" dirty="0"/>
              <a:t>tier</a:t>
            </a:r>
            <a:r>
              <a:rPr lang="zh-CN" altLang="en-US" sz="2400" b="1" dirty="0"/>
              <a:t> </a:t>
            </a:r>
            <a:r>
              <a:rPr lang="en-US" altLang="zh-CN" sz="2400" b="1" dirty="0"/>
              <a:t>C/S</a:t>
            </a:r>
          </a:p>
          <a:p>
            <a:r>
              <a:rPr lang="en-US" altLang="zh-CN" sz="1800" dirty="0"/>
              <a:t>A middle tier is</a:t>
            </a:r>
            <a:r>
              <a:rPr lang="zh-CN" altLang="en-US" sz="1800" dirty="0"/>
              <a:t> </a:t>
            </a:r>
            <a:r>
              <a:rPr lang="en-US" altLang="zh-CN" sz="1800" dirty="0"/>
              <a:t>added</a:t>
            </a:r>
            <a:r>
              <a:rPr lang="zh-CN" altLang="en-US" sz="1800" dirty="0"/>
              <a:t> </a:t>
            </a:r>
            <a:r>
              <a:rPr lang="en-US" altLang="zh-CN" sz="1800" dirty="0"/>
              <a:t>between</a:t>
            </a:r>
            <a:r>
              <a:rPr lang="zh-CN" altLang="en-US" sz="1800" dirty="0"/>
              <a:t> </a:t>
            </a:r>
            <a:r>
              <a:rPr lang="en-US" altLang="zh-CN" sz="1800" dirty="0"/>
              <a:t>the</a:t>
            </a:r>
            <a:r>
              <a:rPr lang="zh-CN" altLang="en-US" sz="1800" dirty="0"/>
              <a:t> </a:t>
            </a:r>
            <a:r>
              <a:rPr lang="en-US" altLang="zh-CN" sz="1800" dirty="0"/>
              <a:t>client</a:t>
            </a:r>
            <a:r>
              <a:rPr lang="zh-CN" altLang="en-US" sz="1800" dirty="0"/>
              <a:t> </a:t>
            </a:r>
            <a:r>
              <a:rPr lang="en-US" altLang="zh-CN" sz="1800" dirty="0"/>
              <a:t>and</a:t>
            </a:r>
            <a:r>
              <a:rPr lang="zh-CN" altLang="en-US" sz="1800" dirty="0"/>
              <a:t> </a:t>
            </a:r>
            <a:r>
              <a:rPr lang="en-US" altLang="zh-CN" sz="1800" dirty="0"/>
              <a:t>the</a:t>
            </a:r>
            <a:r>
              <a:rPr lang="zh-CN" altLang="en-US" sz="1800" dirty="0"/>
              <a:t> </a:t>
            </a:r>
            <a:r>
              <a:rPr lang="en-US" altLang="zh-CN" sz="1800" dirty="0"/>
              <a:t>database</a:t>
            </a:r>
            <a:r>
              <a:rPr lang="zh-CN" altLang="en-US" sz="1800" dirty="0"/>
              <a:t> </a:t>
            </a:r>
            <a:r>
              <a:rPr lang="en-US" altLang="zh-CN" sz="1800" dirty="0"/>
              <a:t>server</a:t>
            </a:r>
          </a:p>
          <a:p>
            <a:r>
              <a:rPr lang="zh-CN" altLang="zh-CN" sz="1800" dirty="0"/>
              <a:t>T</a:t>
            </a:r>
            <a:r>
              <a:rPr lang="en-US" altLang="zh-CN" sz="1800" dirty="0"/>
              <a:t>he</a:t>
            </a:r>
            <a:r>
              <a:rPr lang="zh-CN" altLang="en-US" sz="1800" dirty="0"/>
              <a:t> </a:t>
            </a:r>
            <a:r>
              <a:rPr lang="en-US" altLang="zh-CN" sz="1800" dirty="0"/>
              <a:t>middle</a:t>
            </a:r>
            <a:r>
              <a:rPr lang="zh-CN" altLang="en-US" sz="1800" dirty="0"/>
              <a:t> </a:t>
            </a:r>
            <a:r>
              <a:rPr lang="en-US" altLang="zh-CN" sz="1800" dirty="0"/>
              <a:t>tier</a:t>
            </a:r>
            <a:r>
              <a:rPr lang="zh-CN" altLang="en-US" sz="1800" dirty="0"/>
              <a:t> </a:t>
            </a:r>
            <a:r>
              <a:rPr lang="en-US" altLang="zh-CN" sz="1800" dirty="0"/>
              <a:t>can</a:t>
            </a:r>
            <a:r>
              <a:rPr lang="zh-CN" altLang="en-US" sz="1800" dirty="0"/>
              <a:t> </a:t>
            </a:r>
            <a:r>
              <a:rPr lang="en-US" altLang="zh-CN" sz="1800" dirty="0"/>
              <a:t>be:</a:t>
            </a:r>
            <a:r>
              <a:rPr lang="zh-CN" altLang="en-US" sz="1800" dirty="0"/>
              <a:t> </a:t>
            </a:r>
            <a:r>
              <a:rPr lang="en-US" altLang="zh-CN" sz="1800" dirty="0"/>
              <a:t>Transaction monitoring server</a:t>
            </a:r>
            <a:r>
              <a:rPr lang="zh-CN" altLang="en-US" sz="1800" dirty="0"/>
              <a:t>, </a:t>
            </a:r>
            <a:r>
              <a:rPr lang="en-US" altLang="zh-CN" sz="1800" dirty="0"/>
              <a:t>Message Server</a:t>
            </a:r>
            <a:r>
              <a:rPr lang="zh-CN" altLang="en-US" sz="1800" dirty="0"/>
              <a:t>，</a:t>
            </a:r>
            <a:r>
              <a:rPr lang="en-US" altLang="zh-CN" sz="1800" dirty="0"/>
              <a:t>Application server.</a:t>
            </a:r>
          </a:p>
          <a:p>
            <a:r>
              <a:rPr lang="en-US" altLang="zh-CN" sz="1800" dirty="0"/>
              <a:t>The middle layer responsible for message queuing, business logic implementation, data transmission and other functions</a:t>
            </a:r>
            <a:r>
              <a:rPr lang="zh-CN" altLang="en-US" sz="1800" dirty="0"/>
              <a:t>.</a:t>
            </a:r>
            <a:endParaRPr lang="en-US" altLang="zh-CN" sz="1800" dirty="0"/>
          </a:p>
        </p:txBody>
      </p:sp>
    </p:spTree>
    <p:extLst>
      <p:ext uri="{BB962C8B-B14F-4D97-AF65-F5344CB8AC3E}">
        <p14:creationId xmlns:p14="http://schemas.microsoft.com/office/powerpoint/2010/main" val="421007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26854" cy="5033683"/>
          </a:xfrm>
        </p:spPr>
        <p:txBody>
          <a:bodyPr rtlCol="0">
            <a:normAutofit/>
          </a:bodyPr>
          <a:lstStyle/>
          <a:p>
            <a:pPr marL="0" indent="0">
              <a:buNone/>
            </a:pPr>
            <a:r>
              <a:rPr lang="zh-CN" altLang="en-US" dirty="0"/>
              <a:t> </a:t>
            </a:r>
            <a:r>
              <a:rPr lang="zh-CN" altLang="zh-CN" sz="2400" b="1" dirty="0"/>
              <a:t>3-</a:t>
            </a:r>
            <a:r>
              <a:rPr lang="en-US" altLang="zh-CN" sz="2400" b="1" dirty="0"/>
              <a:t>tier</a:t>
            </a:r>
            <a:r>
              <a:rPr lang="zh-CN" altLang="en-US" sz="2400" b="1" dirty="0"/>
              <a:t> </a:t>
            </a:r>
            <a:r>
              <a:rPr lang="en-US" altLang="zh-CN" sz="2400" b="1" dirty="0"/>
              <a:t>C/S</a:t>
            </a:r>
          </a:p>
          <a:p>
            <a:r>
              <a:rPr lang="en-US" altLang="zh-CN" sz="2400" b="1" dirty="0"/>
              <a:t>Presentation layer:</a:t>
            </a:r>
          </a:p>
          <a:p>
            <a:pPr lvl="1">
              <a:lnSpc>
                <a:spcPct val="100000"/>
              </a:lnSpc>
            </a:pPr>
            <a:r>
              <a:rPr lang="en-US" altLang="zh-CN" sz="2000" b="1" dirty="0"/>
              <a:t>User interface part, responsible for the dialogue between users and applications;</a:t>
            </a:r>
          </a:p>
          <a:p>
            <a:pPr lvl="1">
              <a:lnSpc>
                <a:spcPct val="100000"/>
              </a:lnSpc>
            </a:pPr>
            <a:r>
              <a:rPr lang="en-US" altLang="zh-CN" sz="2000" b="1" dirty="0"/>
              <a:t>Check user input. Display the output of the application</a:t>
            </a:r>
          </a:p>
          <a:p>
            <a:pPr lvl="1">
              <a:lnSpc>
                <a:spcPct val="100000"/>
              </a:lnSpc>
            </a:pPr>
            <a:r>
              <a:rPr lang="en-US" altLang="zh-CN" sz="2000" b="1" dirty="0"/>
              <a:t>Usually use the GUI</a:t>
            </a:r>
          </a:p>
          <a:p>
            <a:pPr lvl="1">
              <a:lnSpc>
                <a:spcPct val="100000"/>
              </a:lnSpc>
            </a:pPr>
            <a:r>
              <a:rPr lang="en-US" altLang="zh-CN" sz="2000" b="1" dirty="0"/>
              <a:t>In the change, only need to rewrite the display control and data checking procedures, without affecting the other layers</a:t>
            </a:r>
          </a:p>
          <a:p>
            <a:pPr lvl="1">
              <a:lnSpc>
                <a:spcPct val="100000"/>
              </a:lnSpc>
            </a:pPr>
            <a:r>
              <a:rPr lang="en-US" altLang="zh-CN" sz="2000" b="1" dirty="0"/>
              <a:t>Does not contain or contain part of the business logic.</a:t>
            </a:r>
          </a:p>
          <a:p>
            <a:pPr lvl="1"/>
            <a:endParaRPr lang="en-US" altLang="zh-CN" sz="1800" b="1" dirty="0"/>
          </a:p>
        </p:txBody>
      </p:sp>
    </p:spTree>
    <p:extLst>
      <p:ext uri="{BB962C8B-B14F-4D97-AF65-F5344CB8AC3E}">
        <p14:creationId xmlns:p14="http://schemas.microsoft.com/office/powerpoint/2010/main" val="25141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26854" cy="5033683"/>
          </a:xfrm>
        </p:spPr>
        <p:txBody>
          <a:bodyPr rtlCol="0">
            <a:normAutofit/>
          </a:bodyPr>
          <a:lstStyle/>
          <a:p>
            <a:pPr marL="0" indent="0">
              <a:buNone/>
            </a:pPr>
            <a:r>
              <a:rPr lang="zh-CN" altLang="en-US" dirty="0"/>
              <a:t> </a:t>
            </a:r>
            <a:r>
              <a:rPr lang="zh-CN" altLang="zh-CN" sz="2400" b="1" dirty="0"/>
              <a:t>3-</a:t>
            </a:r>
            <a:r>
              <a:rPr lang="en-US" altLang="zh-CN" sz="2400" b="1" dirty="0"/>
              <a:t>tier</a:t>
            </a:r>
            <a:r>
              <a:rPr lang="zh-CN" altLang="en-US" sz="2400" b="1" dirty="0"/>
              <a:t> </a:t>
            </a:r>
            <a:r>
              <a:rPr lang="en-US" altLang="zh-CN" sz="2400" b="1" dirty="0"/>
              <a:t>C/S</a:t>
            </a:r>
          </a:p>
          <a:p>
            <a:r>
              <a:rPr lang="en-US" altLang="zh-CN" sz="2400" b="1" dirty="0"/>
              <a:t>Functional layer:</a:t>
            </a:r>
          </a:p>
          <a:p>
            <a:pPr lvl="1">
              <a:lnSpc>
                <a:spcPct val="100000"/>
              </a:lnSpc>
            </a:pPr>
            <a:r>
              <a:rPr lang="en-US" altLang="zh-CN" sz="2000" b="1" dirty="0"/>
              <a:t>The main body of the application, including most of the business processing logic (usually in the form of business components, such as JavaBean/EJB/COM)</a:t>
            </a:r>
            <a:r>
              <a:rPr lang="zh-CN" altLang="en-US" sz="2000" b="1" dirty="0"/>
              <a:t>.</a:t>
            </a:r>
            <a:endParaRPr lang="en-US" altLang="zh-CN" sz="2000" b="1" dirty="0"/>
          </a:p>
          <a:p>
            <a:pPr lvl="1">
              <a:lnSpc>
                <a:spcPct val="100000"/>
              </a:lnSpc>
            </a:pPr>
            <a:r>
              <a:rPr lang="en-US" altLang="zh-CN" sz="2000" b="1" dirty="0"/>
              <a:t>Obtain user input data from presentation layer and process it.</a:t>
            </a:r>
          </a:p>
          <a:p>
            <a:pPr lvl="1">
              <a:lnSpc>
                <a:spcPct val="100000"/>
              </a:lnSpc>
            </a:pPr>
            <a:r>
              <a:rPr lang="en-US" altLang="zh-CN" sz="2000" b="1" dirty="0"/>
              <a:t>The process needs to</a:t>
            </a:r>
            <a:r>
              <a:rPr lang="zh-CN" altLang="en-US" sz="2000" b="1" dirty="0"/>
              <a:t> </a:t>
            </a:r>
            <a:r>
              <a:rPr lang="en-US" altLang="zh-CN" sz="2000" b="1" dirty="0"/>
              <a:t>retrieve data from the data layer or update </a:t>
            </a:r>
            <a:r>
              <a:rPr lang="zh-CN" altLang="zh-CN" sz="2000" b="1" dirty="0"/>
              <a:t>d</a:t>
            </a:r>
            <a:r>
              <a:rPr lang="en-US" altLang="zh-CN" sz="2000" b="1" dirty="0" err="1"/>
              <a:t>ata</a:t>
            </a:r>
            <a:r>
              <a:rPr lang="en-US" altLang="zh-CN" sz="2000" b="1" dirty="0"/>
              <a:t> to the data layer</a:t>
            </a:r>
          </a:p>
          <a:p>
            <a:pPr lvl="1">
              <a:lnSpc>
                <a:spcPct val="100000"/>
              </a:lnSpc>
            </a:pPr>
            <a:r>
              <a:rPr lang="en-US" altLang="zh-CN" sz="2000" b="1" dirty="0"/>
              <a:t>The</a:t>
            </a:r>
            <a:r>
              <a:rPr lang="zh-CN" altLang="en-US" sz="2000" b="1" dirty="0"/>
              <a:t> </a:t>
            </a:r>
            <a:r>
              <a:rPr lang="en-US" altLang="zh-CN" sz="2000" b="1" dirty="0"/>
              <a:t>processing result is returned to the presentation layer</a:t>
            </a:r>
          </a:p>
        </p:txBody>
      </p:sp>
    </p:spTree>
    <p:extLst>
      <p:ext uri="{BB962C8B-B14F-4D97-AF65-F5344CB8AC3E}">
        <p14:creationId xmlns:p14="http://schemas.microsoft.com/office/powerpoint/2010/main" val="207562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26854" cy="5033683"/>
          </a:xfrm>
        </p:spPr>
        <p:txBody>
          <a:bodyPr rtlCol="0">
            <a:normAutofit/>
          </a:bodyPr>
          <a:lstStyle/>
          <a:p>
            <a:pPr marL="0" indent="0">
              <a:buNone/>
            </a:pPr>
            <a:r>
              <a:rPr lang="zh-CN" altLang="en-US" dirty="0"/>
              <a:t> </a:t>
            </a:r>
            <a:r>
              <a:rPr lang="zh-CN" altLang="zh-CN" sz="2400" b="1" dirty="0"/>
              <a:t>3-</a:t>
            </a:r>
            <a:r>
              <a:rPr lang="en-US" altLang="zh-CN" sz="2400" b="1" dirty="0"/>
              <a:t>tier</a:t>
            </a:r>
            <a:r>
              <a:rPr lang="zh-CN" altLang="en-US" sz="2400" b="1" dirty="0"/>
              <a:t> </a:t>
            </a:r>
            <a:r>
              <a:rPr lang="en-US" altLang="zh-CN" sz="2400" b="1" dirty="0"/>
              <a:t>C/S</a:t>
            </a:r>
          </a:p>
          <a:p>
            <a:r>
              <a:rPr lang="en-US" altLang="zh-CN" sz="2400" b="1" dirty="0"/>
              <a:t>Data</a:t>
            </a:r>
            <a:r>
              <a:rPr lang="zh-CN" altLang="en-US" sz="2400" b="1" dirty="0"/>
              <a:t> </a:t>
            </a:r>
            <a:r>
              <a:rPr lang="en-US" altLang="zh-CN" sz="2400" b="1" dirty="0"/>
              <a:t>layer:</a:t>
            </a:r>
          </a:p>
          <a:p>
            <a:pPr lvl="1">
              <a:lnSpc>
                <a:spcPct val="100000"/>
              </a:lnSpc>
            </a:pPr>
            <a:r>
              <a:rPr lang="zh-CN" altLang="zh-CN" sz="2000" b="1" dirty="0"/>
              <a:t>D</a:t>
            </a:r>
            <a:r>
              <a:rPr lang="en-US" altLang="zh-CN" sz="2000" b="1" dirty="0"/>
              <a:t>MBS</a:t>
            </a:r>
          </a:p>
          <a:p>
            <a:pPr lvl="1">
              <a:lnSpc>
                <a:spcPct val="100000"/>
              </a:lnSpc>
            </a:pPr>
            <a:r>
              <a:rPr lang="en-US" altLang="zh-CN" sz="2000" b="1" dirty="0"/>
              <a:t>Accept the data query request from the function layer, execute the request, and return the query result to the function layer</a:t>
            </a:r>
          </a:p>
          <a:p>
            <a:pPr lvl="1">
              <a:lnSpc>
                <a:spcPct val="100000"/>
              </a:lnSpc>
            </a:pPr>
            <a:r>
              <a:rPr lang="en-US" altLang="zh-CN" sz="2000" b="1" dirty="0"/>
              <a:t>Accept the data store request from the functional layer and write the data to the database</a:t>
            </a:r>
          </a:p>
          <a:p>
            <a:pPr lvl="1">
              <a:lnSpc>
                <a:spcPct val="100000"/>
              </a:lnSpc>
            </a:pPr>
            <a:r>
              <a:rPr lang="en-US" altLang="zh-CN" sz="2000" b="1" dirty="0"/>
              <a:t>The results of the request should also be returned to the functional layer</a:t>
            </a:r>
          </a:p>
        </p:txBody>
      </p:sp>
    </p:spTree>
    <p:extLst>
      <p:ext uri="{BB962C8B-B14F-4D97-AF65-F5344CB8AC3E}">
        <p14:creationId xmlns:p14="http://schemas.microsoft.com/office/powerpoint/2010/main" val="85548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926854" cy="1871863"/>
          </a:xfrm>
        </p:spPr>
        <p:txBody>
          <a:bodyPr rtlCol="0">
            <a:normAutofit/>
          </a:bodyPr>
          <a:lstStyle/>
          <a:p>
            <a:pPr marL="0" indent="0">
              <a:buNone/>
            </a:pPr>
            <a:r>
              <a:rPr lang="zh-CN" altLang="en-US" dirty="0"/>
              <a:t> </a:t>
            </a:r>
            <a:r>
              <a:rPr lang="zh-CN" altLang="zh-CN" b="1" dirty="0"/>
              <a:t>3-</a:t>
            </a:r>
            <a:r>
              <a:rPr lang="en-US" altLang="zh-CN" b="1" dirty="0"/>
              <a:t>tier</a:t>
            </a:r>
            <a:r>
              <a:rPr lang="zh-CN" altLang="en-US" b="1" dirty="0"/>
              <a:t> </a:t>
            </a:r>
            <a:r>
              <a:rPr lang="en-US" altLang="zh-CN" b="1" dirty="0"/>
              <a:t>C/S physical structure</a:t>
            </a:r>
          </a:p>
          <a:p>
            <a:pPr>
              <a:spcBef>
                <a:spcPts val="600"/>
              </a:spcBef>
            </a:pPr>
            <a:r>
              <a:rPr lang="en-US" altLang="zh-CN" sz="1800" b="1" dirty="0"/>
              <a:t>2-tier C/S</a:t>
            </a:r>
            <a:r>
              <a:rPr lang="zh-CN" altLang="en-US" sz="1800" b="1" dirty="0"/>
              <a:t> </a:t>
            </a:r>
            <a:r>
              <a:rPr lang="en-US" altLang="zh-CN" sz="1800" b="1" dirty="0"/>
              <a:t>has separated the data layer</a:t>
            </a:r>
          </a:p>
          <a:p>
            <a:pPr>
              <a:spcBef>
                <a:spcPts val="600"/>
              </a:spcBef>
            </a:pPr>
            <a:r>
              <a:rPr lang="en-US" altLang="zh-CN" sz="1800" b="1" dirty="0"/>
              <a:t>3-tier C/S will have to separate the presentation layer and the functional layer to form a separate program, and to make the interface between the two concise</a:t>
            </a:r>
            <a:r>
              <a:rPr lang="zh-CN" altLang="en-US" sz="1800" b="1" dirty="0"/>
              <a:t> </a:t>
            </a:r>
            <a:r>
              <a:rPr lang="en-US" altLang="zh-CN" sz="1800" b="1" dirty="0"/>
              <a:t>and</a:t>
            </a:r>
            <a:r>
              <a:rPr lang="zh-CN" altLang="en-US" sz="1800" b="1" dirty="0"/>
              <a:t> </a:t>
            </a:r>
            <a:r>
              <a:rPr lang="en-US" altLang="zh-CN" sz="1800" b="1" dirty="0"/>
              <a:t>clear.</a:t>
            </a:r>
          </a:p>
          <a:p>
            <a:pPr>
              <a:spcBef>
                <a:spcPts val="600"/>
              </a:spcBef>
            </a:pPr>
            <a:r>
              <a:rPr lang="en-US" altLang="zh-CN" sz="1800" b="1" dirty="0"/>
              <a:t>Question</a:t>
            </a:r>
            <a:r>
              <a:rPr lang="zh-CN" altLang="en-US" sz="1800" b="1" dirty="0"/>
              <a:t>:</a:t>
            </a:r>
            <a:r>
              <a:rPr lang="en-US" altLang="zh-CN" sz="1800" b="1" dirty="0"/>
              <a:t>How does</a:t>
            </a:r>
            <a:r>
              <a:rPr lang="zh-CN" altLang="en-US" sz="1800" b="1" dirty="0"/>
              <a:t> </a:t>
            </a:r>
            <a:r>
              <a:rPr lang="en-US" altLang="zh-CN" sz="1800" b="1" dirty="0"/>
              <a:t>these three levels physically distribute?</a:t>
            </a:r>
          </a:p>
          <a:p>
            <a:endParaRPr lang="en-US" altLang="zh-CN" b="1" dirty="0"/>
          </a:p>
        </p:txBody>
      </p:sp>
      <p:graphicFrame>
        <p:nvGraphicFramePr>
          <p:cNvPr id="2" name="表格 1"/>
          <p:cNvGraphicFramePr>
            <a:graphicFrameLocks noGrp="1"/>
          </p:cNvGraphicFramePr>
          <p:nvPr>
            <p:extLst>
              <p:ext uri="{D42A27DB-BD31-4B8C-83A1-F6EECF244321}">
                <p14:modId xmlns:p14="http://schemas.microsoft.com/office/powerpoint/2010/main" val="2726668458"/>
              </p:ext>
            </p:extLst>
          </p:nvPr>
        </p:nvGraphicFramePr>
        <p:xfrm>
          <a:off x="524138" y="3491046"/>
          <a:ext cx="8339496" cy="3492462"/>
        </p:xfrm>
        <a:graphic>
          <a:graphicData uri="http://schemas.openxmlformats.org/drawingml/2006/table">
            <a:tbl>
              <a:tblPr firstRow="1" bandRow="1">
                <a:tableStyleId>{5C22544A-7EE6-4342-B048-85BDC9FD1C3A}</a:tableStyleId>
              </a:tblPr>
              <a:tblGrid>
                <a:gridCol w="1166732">
                  <a:extLst>
                    <a:ext uri="{9D8B030D-6E8A-4147-A177-3AD203B41FA5}">
                      <a16:colId xmlns:a16="http://schemas.microsoft.com/office/drawing/2014/main" val="20000"/>
                    </a:ext>
                  </a:extLst>
                </a:gridCol>
                <a:gridCol w="2390921">
                  <a:extLst>
                    <a:ext uri="{9D8B030D-6E8A-4147-A177-3AD203B41FA5}">
                      <a16:colId xmlns:a16="http://schemas.microsoft.com/office/drawing/2014/main" val="20001"/>
                    </a:ext>
                  </a:extLst>
                </a:gridCol>
                <a:gridCol w="2390922">
                  <a:extLst>
                    <a:ext uri="{9D8B030D-6E8A-4147-A177-3AD203B41FA5}">
                      <a16:colId xmlns:a16="http://schemas.microsoft.com/office/drawing/2014/main" val="20002"/>
                    </a:ext>
                  </a:extLst>
                </a:gridCol>
                <a:gridCol w="2390921">
                  <a:extLst>
                    <a:ext uri="{9D8B030D-6E8A-4147-A177-3AD203B41FA5}">
                      <a16:colId xmlns:a16="http://schemas.microsoft.com/office/drawing/2014/main" val="20003"/>
                    </a:ext>
                  </a:extLst>
                </a:gridCol>
              </a:tblGrid>
              <a:tr h="545786">
                <a:tc>
                  <a:txBody>
                    <a:bodyPr/>
                    <a:lstStyle/>
                    <a:p>
                      <a:r>
                        <a:rPr lang="en-US" altLang="zh-CN" b="0" dirty="0">
                          <a:solidFill>
                            <a:schemeClr val="tx1"/>
                          </a:solidFill>
                        </a:rPr>
                        <a:t>Server1</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3">
                  <a:txBody>
                    <a:bodyPr/>
                    <a:lstStyle/>
                    <a:p>
                      <a:endParaRPr lang="zh-CN" altLang="en-US"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975367">
                <a:tc>
                  <a:txBody>
                    <a:bodyPr/>
                    <a:lstStyle/>
                    <a:p>
                      <a:r>
                        <a:rPr lang="en-US" altLang="zh-CN" dirty="0"/>
                        <a:t>Server2</a:t>
                      </a:r>
                      <a:endParaRPr lang="zh-CN" alt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3">
                  <a:txBody>
                    <a:bodyPr/>
                    <a:lstStyle/>
                    <a:p>
                      <a:endParaRPr lang="zh-CN" altLang="en-US"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1148349">
                <a:tc>
                  <a:txBody>
                    <a:bodyPr/>
                    <a:lstStyle/>
                    <a:p>
                      <a:r>
                        <a:rPr lang="en-US" altLang="zh-CN" dirty="0"/>
                        <a:t>Client</a:t>
                      </a:r>
                      <a:endParaRPr lang="zh-CN" alt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endParaRPr lang="zh-CN" altLang="en-US"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45786">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zh-CN" sz="1200" dirty="0"/>
                        <a:t>a</a:t>
                      </a:r>
                      <a:r>
                        <a:rPr lang="en-US" altLang="zh-CN" sz="1200" dirty="0"/>
                        <a:t>)Place the data layer and the functionality layer on the same server.</a:t>
                      </a:r>
                      <a:endParaRPr lang="zh-CN" alt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a:t>b</a:t>
                      </a:r>
                      <a:r>
                        <a:rPr lang="en-US" altLang="zh-CN" sz="1200" dirty="0"/>
                        <a:t>)Place the data layer and the functionality layer on the different</a:t>
                      </a:r>
                      <a:r>
                        <a:rPr lang="zh-CN" altLang="en-US" sz="1200" dirty="0"/>
                        <a:t> </a:t>
                      </a:r>
                      <a:r>
                        <a:rPr lang="en-US" altLang="zh-CN" sz="1200" dirty="0"/>
                        <a:t>server.</a:t>
                      </a:r>
                      <a:endParaRPr lang="zh-CN" altLang="en-US" sz="1200" dirty="0"/>
                    </a:p>
                    <a:p>
                      <a:endParaRPr lang="zh-CN" alt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a:t>c</a:t>
                      </a:r>
                      <a:r>
                        <a:rPr lang="en-US" altLang="zh-CN" sz="1200" dirty="0"/>
                        <a:t>)Place the functionality layer on client</a:t>
                      </a:r>
                      <a:endParaRPr lang="zh-CN" alt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11" name="组 10"/>
          <p:cNvGrpSpPr/>
          <p:nvPr/>
        </p:nvGrpSpPr>
        <p:grpSpPr>
          <a:xfrm>
            <a:off x="1854868" y="3526101"/>
            <a:ext cx="7070355" cy="2578267"/>
            <a:chOff x="1854868" y="3526101"/>
            <a:chExt cx="7070355" cy="2578267"/>
          </a:xfrm>
        </p:grpSpPr>
        <p:sp>
          <p:nvSpPr>
            <p:cNvPr id="3" name="矩形 2"/>
            <p:cNvSpPr/>
            <p:nvPr/>
          </p:nvSpPr>
          <p:spPr>
            <a:xfrm>
              <a:off x="4323722" y="3526101"/>
              <a:ext cx="1567353" cy="3512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Data</a:t>
              </a:r>
              <a:r>
                <a:rPr kumimoji="1" lang="zh-CN" altLang="en-US" dirty="0"/>
                <a:t> </a:t>
              </a:r>
              <a:r>
                <a:rPr kumimoji="1" lang="zh-CN" altLang="zh-CN" dirty="0"/>
                <a:t>L</a:t>
              </a:r>
              <a:r>
                <a:rPr kumimoji="1" lang="en-US" altLang="zh-CN" dirty="0" err="1"/>
                <a:t>ayer</a:t>
              </a:r>
              <a:endParaRPr kumimoji="1" lang="zh-CN" altLang="en-US" dirty="0"/>
            </a:p>
          </p:txBody>
        </p:sp>
        <p:sp>
          <p:nvSpPr>
            <p:cNvPr id="6" name="矩形 5"/>
            <p:cNvSpPr/>
            <p:nvPr/>
          </p:nvSpPr>
          <p:spPr>
            <a:xfrm>
              <a:off x="2057539" y="4083800"/>
              <a:ext cx="1671673" cy="3512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Data</a:t>
              </a:r>
              <a:r>
                <a:rPr kumimoji="1" lang="zh-CN" altLang="en-US" dirty="0"/>
                <a:t> </a:t>
              </a:r>
              <a:r>
                <a:rPr kumimoji="1" lang="zh-CN" altLang="zh-CN" dirty="0"/>
                <a:t>L</a:t>
              </a:r>
              <a:r>
                <a:rPr kumimoji="1" lang="en-US" altLang="zh-CN" dirty="0" err="1"/>
                <a:t>ayer</a:t>
              </a:r>
              <a:endParaRPr kumimoji="1" lang="zh-CN" altLang="en-US" dirty="0"/>
            </a:p>
          </p:txBody>
        </p:sp>
        <p:sp>
          <p:nvSpPr>
            <p:cNvPr id="7" name="矩形 6"/>
            <p:cNvSpPr/>
            <p:nvPr/>
          </p:nvSpPr>
          <p:spPr>
            <a:xfrm>
              <a:off x="6543404" y="4326980"/>
              <a:ext cx="1536557" cy="3512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Data</a:t>
              </a:r>
              <a:r>
                <a:rPr kumimoji="1" lang="zh-CN" altLang="en-US" dirty="0"/>
                <a:t> </a:t>
              </a:r>
              <a:r>
                <a:rPr kumimoji="1" lang="zh-CN" altLang="zh-CN" dirty="0"/>
                <a:t>L</a:t>
              </a:r>
              <a:r>
                <a:rPr kumimoji="1" lang="en-US" altLang="zh-CN" dirty="0" err="1"/>
                <a:t>ayer</a:t>
              </a:r>
              <a:endParaRPr kumimoji="1" lang="zh-CN" altLang="en-US" dirty="0"/>
            </a:p>
          </p:txBody>
        </p:sp>
        <p:sp>
          <p:nvSpPr>
            <p:cNvPr id="4" name="矩形 3"/>
            <p:cNvSpPr/>
            <p:nvPr/>
          </p:nvSpPr>
          <p:spPr>
            <a:xfrm>
              <a:off x="1986212" y="4539350"/>
              <a:ext cx="2026745" cy="37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F</a:t>
              </a:r>
              <a:r>
                <a:rPr kumimoji="1" lang="en-US" altLang="zh-CN" dirty="0" err="1"/>
                <a:t>unctional</a:t>
              </a:r>
              <a:r>
                <a:rPr kumimoji="1" lang="en-US" altLang="zh-CN" dirty="0"/>
                <a:t> </a:t>
              </a:r>
              <a:r>
                <a:rPr kumimoji="1" lang="zh-CN" altLang="zh-CN" dirty="0"/>
                <a:t>L</a:t>
              </a:r>
              <a:r>
                <a:rPr kumimoji="1" lang="en-US" altLang="zh-CN" dirty="0" err="1"/>
                <a:t>ayer</a:t>
              </a:r>
              <a:r>
                <a:rPr kumimoji="1" lang="en-US" altLang="zh-CN" dirty="0"/>
                <a:t> </a:t>
              </a:r>
              <a:endParaRPr kumimoji="1" lang="zh-CN" altLang="en-US" dirty="0"/>
            </a:p>
          </p:txBody>
        </p:sp>
        <p:sp>
          <p:nvSpPr>
            <p:cNvPr id="9" name="矩形 8"/>
            <p:cNvSpPr/>
            <p:nvPr/>
          </p:nvSpPr>
          <p:spPr>
            <a:xfrm>
              <a:off x="4300474" y="4326981"/>
              <a:ext cx="2026745" cy="37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F</a:t>
              </a:r>
              <a:r>
                <a:rPr kumimoji="1" lang="en-US" altLang="zh-CN" dirty="0" err="1"/>
                <a:t>unctional</a:t>
              </a:r>
              <a:r>
                <a:rPr kumimoji="1" lang="en-US" altLang="zh-CN" dirty="0"/>
                <a:t> </a:t>
              </a:r>
              <a:r>
                <a:rPr kumimoji="1" lang="zh-CN" altLang="zh-CN" dirty="0"/>
                <a:t>L</a:t>
              </a:r>
              <a:r>
                <a:rPr kumimoji="1" lang="en-US" altLang="zh-CN" dirty="0" err="1"/>
                <a:t>ayer</a:t>
              </a:r>
              <a:r>
                <a:rPr kumimoji="1" lang="en-US" altLang="zh-CN" dirty="0"/>
                <a:t> </a:t>
              </a:r>
              <a:endParaRPr kumimoji="1" lang="zh-CN" altLang="en-US" dirty="0"/>
            </a:p>
          </p:txBody>
        </p:sp>
        <p:sp>
          <p:nvSpPr>
            <p:cNvPr id="10" name="矩形 9"/>
            <p:cNvSpPr/>
            <p:nvPr/>
          </p:nvSpPr>
          <p:spPr>
            <a:xfrm>
              <a:off x="6682294" y="5235938"/>
              <a:ext cx="2026745" cy="37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F</a:t>
              </a:r>
              <a:r>
                <a:rPr kumimoji="1" lang="en-US" altLang="zh-CN" dirty="0" err="1"/>
                <a:t>unctional</a:t>
              </a:r>
              <a:r>
                <a:rPr kumimoji="1" lang="en-US" altLang="zh-CN" dirty="0"/>
                <a:t> </a:t>
              </a:r>
              <a:r>
                <a:rPr kumimoji="1" lang="zh-CN" altLang="zh-CN" dirty="0"/>
                <a:t>L</a:t>
              </a:r>
              <a:r>
                <a:rPr kumimoji="1" lang="en-US" altLang="zh-CN" dirty="0" err="1"/>
                <a:t>ayer</a:t>
              </a:r>
              <a:r>
                <a:rPr kumimoji="1" lang="en-US" altLang="zh-CN" dirty="0"/>
                <a:t> </a:t>
              </a:r>
              <a:endParaRPr kumimoji="1" lang="zh-CN" altLang="en-US" dirty="0"/>
            </a:p>
          </p:txBody>
        </p:sp>
        <p:sp>
          <p:nvSpPr>
            <p:cNvPr id="15" name="矩形 14"/>
            <p:cNvSpPr/>
            <p:nvPr/>
          </p:nvSpPr>
          <p:spPr>
            <a:xfrm>
              <a:off x="1854868" y="5542879"/>
              <a:ext cx="2252670" cy="37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P</a:t>
              </a:r>
              <a:r>
                <a:rPr kumimoji="1" lang="en-US" altLang="zh-CN" dirty="0" err="1"/>
                <a:t>resentation</a:t>
              </a:r>
              <a:r>
                <a:rPr kumimoji="1" lang="en-US" altLang="zh-CN" dirty="0"/>
                <a:t> </a:t>
              </a:r>
              <a:r>
                <a:rPr kumimoji="1" lang="zh-CN" altLang="zh-CN" dirty="0"/>
                <a:t>L</a:t>
              </a:r>
              <a:r>
                <a:rPr kumimoji="1" lang="en-US" altLang="zh-CN" dirty="0" err="1"/>
                <a:t>ayer</a:t>
              </a:r>
              <a:r>
                <a:rPr kumimoji="1" lang="en-US" altLang="zh-CN" dirty="0"/>
                <a:t> </a:t>
              </a:r>
              <a:endParaRPr kumimoji="1" lang="zh-CN" altLang="en-US" dirty="0"/>
            </a:p>
          </p:txBody>
        </p:sp>
        <p:sp>
          <p:nvSpPr>
            <p:cNvPr id="16" name="矩形 15"/>
            <p:cNvSpPr/>
            <p:nvPr/>
          </p:nvSpPr>
          <p:spPr>
            <a:xfrm>
              <a:off x="4277222" y="5533159"/>
              <a:ext cx="2252670" cy="37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P</a:t>
              </a:r>
              <a:r>
                <a:rPr kumimoji="1" lang="en-US" altLang="zh-CN" dirty="0" err="1"/>
                <a:t>resentation</a:t>
              </a:r>
              <a:r>
                <a:rPr kumimoji="1" lang="en-US" altLang="zh-CN" dirty="0"/>
                <a:t> </a:t>
              </a:r>
              <a:r>
                <a:rPr kumimoji="1" lang="zh-CN" altLang="zh-CN" dirty="0"/>
                <a:t>L</a:t>
              </a:r>
              <a:r>
                <a:rPr kumimoji="1" lang="en-US" altLang="zh-CN" dirty="0" err="1"/>
                <a:t>ayer</a:t>
              </a:r>
              <a:r>
                <a:rPr kumimoji="1" lang="en-US" altLang="zh-CN" dirty="0"/>
                <a:t> </a:t>
              </a:r>
              <a:endParaRPr kumimoji="1" lang="zh-CN" altLang="en-US" dirty="0"/>
            </a:p>
          </p:txBody>
        </p:sp>
        <p:sp>
          <p:nvSpPr>
            <p:cNvPr id="17" name="矩形 16"/>
            <p:cNvSpPr/>
            <p:nvPr/>
          </p:nvSpPr>
          <p:spPr>
            <a:xfrm>
              <a:off x="6672553" y="5726088"/>
              <a:ext cx="2252670" cy="37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P</a:t>
              </a:r>
              <a:r>
                <a:rPr kumimoji="1" lang="en-US" altLang="zh-CN" dirty="0" err="1"/>
                <a:t>resentation</a:t>
              </a:r>
              <a:r>
                <a:rPr kumimoji="1" lang="en-US" altLang="zh-CN" dirty="0"/>
                <a:t> </a:t>
              </a:r>
              <a:r>
                <a:rPr kumimoji="1" lang="zh-CN" altLang="zh-CN" dirty="0"/>
                <a:t>L</a:t>
              </a:r>
              <a:r>
                <a:rPr kumimoji="1" lang="en-US" altLang="zh-CN" dirty="0" err="1"/>
                <a:t>ayer</a:t>
              </a:r>
              <a:r>
                <a:rPr kumimoji="1" lang="en-US" altLang="zh-CN" dirty="0"/>
                <a:t> </a:t>
              </a:r>
              <a:endParaRPr kumimoji="1" lang="zh-CN" altLang="en-US" dirty="0"/>
            </a:p>
          </p:txBody>
        </p:sp>
      </p:grpSp>
    </p:spTree>
    <p:extLst>
      <p:ext uri="{BB962C8B-B14F-4D97-AF65-F5344CB8AC3E}">
        <p14:creationId xmlns:p14="http://schemas.microsoft.com/office/powerpoint/2010/main" val="1312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926854" cy="1871863"/>
          </a:xfrm>
        </p:spPr>
        <p:txBody>
          <a:bodyPr rtlCol="0">
            <a:normAutofit/>
          </a:bodyPr>
          <a:lstStyle/>
          <a:p>
            <a:pPr marL="0" indent="0">
              <a:buNone/>
            </a:pPr>
            <a:r>
              <a:rPr lang="zh-CN" altLang="en-US" dirty="0"/>
              <a:t> </a:t>
            </a:r>
            <a:r>
              <a:rPr lang="zh-CN" altLang="zh-CN" b="1" dirty="0"/>
              <a:t>3-</a:t>
            </a:r>
            <a:r>
              <a:rPr lang="en-US" altLang="zh-CN" b="1" dirty="0"/>
              <a:t>tier</a:t>
            </a:r>
            <a:r>
              <a:rPr lang="zh-CN" altLang="en-US" b="1" dirty="0"/>
              <a:t> </a:t>
            </a:r>
            <a:r>
              <a:rPr lang="en-US" altLang="zh-CN" b="1" dirty="0"/>
              <a:t>C/S physical structure</a:t>
            </a:r>
            <a:r>
              <a:rPr lang="zh-CN" altLang="en-US" b="1" dirty="0"/>
              <a:t> </a:t>
            </a:r>
            <a:r>
              <a:rPr lang="en-US" altLang="zh-CN" b="1" dirty="0"/>
              <a:t>based</a:t>
            </a:r>
            <a:r>
              <a:rPr lang="zh-CN" altLang="en-US" b="1" dirty="0"/>
              <a:t> </a:t>
            </a:r>
            <a:r>
              <a:rPr lang="en-US" altLang="zh-CN" b="1" dirty="0"/>
              <a:t>on</a:t>
            </a:r>
            <a:r>
              <a:rPr lang="zh-CN" altLang="en-US" b="1" dirty="0"/>
              <a:t> </a:t>
            </a:r>
            <a:r>
              <a:rPr lang="en-US" altLang="zh-CN" b="1" dirty="0"/>
              <a:t>Cluster</a:t>
            </a:r>
          </a:p>
          <a:p>
            <a:pPr>
              <a:spcBef>
                <a:spcPts val="600"/>
              </a:spcBef>
            </a:pPr>
            <a:r>
              <a:rPr lang="en-US" altLang="zh-CN" sz="1800" b="1" dirty="0"/>
              <a:t>In fact, the functional layer does not usually reside on the same server, nor does the data layer.</a:t>
            </a:r>
          </a:p>
          <a:p>
            <a:pPr>
              <a:spcBef>
                <a:spcPts val="600"/>
              </a:spcBef>
            </a:pPr>
            <a:r>
              <a:rPr lang="en-US" altLang="zh-CN" sz="1800" b="1" dirty="0"/>
              <a:t>If the functional layer (data layer) distributed in multiple servers, then a cluster-based </a:t>
            </a:r>
            <a:r>
              <a:rPr lang="zh-CN" altLang="zh-CN" sz="1800" b="1" dirty="0"/>
              <a:t>C</a:t>
            </a:r>
            <a:r>
              <a:rPr lang="en-US" altLang="zh-CN" sz="1800" b="1" dirty="0"/>
              <a:t>/S</a:t>
            </a:r>
            <a:r>
              <a:rPr lang="zh-CN" altLang="en-US" sz="1800" b="1" dirty="0"/>
              <a:t> </a:t>
            </a:r>
            <a:r>
              <a:rPr lang="en-US" altLang="zh-CN" sz="1800" b="1" dirty="0"/>
              <a:t>physical distribution mode</a:t>
            </a:r>
            <a:r>
              <a:rPr lang="zh-CN" altLang="en-US" sz="1800" b="1" dirty="0"/>
              <a:t> </a:t>
            </a:r>
            <a:r>
              <a:rPr lang="en-US" altLang="zh-CN" sz="1800" b="1" dirty="0"/>
              <a:t>is</a:t>
            </a:r>
            <a:r>
              <a:rPr lang="zh-CN" altLang="en-US" sz="1800" b="1" dirty="0"/>
              <a:t> </a:t>
            </a:r>
            <a:r>
              <a:rPr lang="en-US" altLang="zh-CN" sz="1800" b="1" dirty="0"/>
              <a:t>formed </a:t>
            </a:r>
          </a:p>
        </p:txBody>
      </p:sp>
      <p:pic>
        <p:nvPicPr>
          <p:cNvPr id="5" name="图片 4" descr="屏幕快照 2018-03-06 下午11.47.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885" y="3162223"/>
            <a:ext cx="7509092" cy="2760935"/>
          </a:xfrm>
          <a:prstGeom prst="rect">
            <a:avLst/>
          </a:prstGeom>
        </p:spPr>
      </p:pic>
    </p:spTree>
    <p:extLst>
      <p:ext uri="{BB962C8B-B14F-4D97-AF65-F5344CB8AC3E}">
        <p14:creationId xmlns:p14="http://schemas.microsoft.com/office/powerpoint/2010/main" val="48198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322774"/>
            <a:ext cx="7926854" cy="5535226"/>
          </a:xfrm>
        </p:spPr>
        <p:txBody>
          <a:bodyPr rtlCol="0">
            <a:normAutofit fontScale="92500" lnSpcReduction="10000"/>
          </a:bodyPr>
          <a:lstStyle/>
          <a:p>
            <a:pPr marL="0" indent="0">
              <a:buNone/>
            </a:pPr>
            <a:r>
              <a:rPr lang="zh-CN" altLang="en-US" dirty="0"/>
              <a:t> </a:t>
            </a:r>
            <a:r>
              <a:rPr lang="zh-CN" altLang="zh-CN" b="1" dirty="0"/>
              <a:t>3-</a:t>
            </a:r>
            <a:r>
              <a:rPr lang="en-US" altLang="zh-CN" b="1" dirty="0"/>
              <a:t>tier</a:t>
            </a:r>
            <a:r>
              <a:rPr lang="zh-CN" altLang="en-US" b="1" dirty="0"/>
              <a:t> </a:t>
            </a:r>
            <a:r>
              <a:rPr lang="en-US" altLang="zh-CN" b="1" dirty="0"/>
              <a:t>C/S</a:t>
            </a:r>
            <a:r>
              <a:rPr lang="zh-CN" altLang="en-US" b="1" dirty="0"/>
              <a:t> </a:t>
            </a:r>
            <a:r>
              <a:rPr lang="en-US" altLang="zh-CN" b="1" dirty="0"/>
              <a:t>structure</a:t>
            </a:r>
            <a:r>
              <a:rPr lang="zh-CN" altLang="en-US" b="1" dirty="0"/>
              <a:t> </a:t>
            </a:r>
            <a:r>
              <a:rPr lang="en-US" altLang="zh-CN" b="1" dirty="0"/>
              <a:t>–Advantage</a:t>
            </a:r>
          </a:p>
          <a:p>
            <a:pPr>
              <a:spcBef>
                <a:spcPts val="600"/>
              </a:spcBef>
            </a:pPr>
            <a:r>
              <a:rPr lang="en-US" altLang="zh-CN" sz="1800" b="1" dirty="0"/>
              <a:t> Good flexibility and scalability. When a layer changes, it does not affect the change of other layers. For situations where the environment and application conditions are frequently</a:t>
            </a:r>
            <a:r>
              <a:rPr lang="zh-CN" altLang="en-US" sz="1800" b="1" dirty="0"/>
              <a:t> </a:t>
            </a:r>
            <a:r>
              <a:rPr lang="en-US" altLang="zh-CN" sz="1800" b="1" dirty="0"/>
              <a:t>changing, the purpose can be achieved as long as the application layer's implementation changes accordingly.</a:t>
            </a:r>
          </a:p>
          <a:p>
            <a:pPr>
              <a:spcBef>
                <a:spcPts val="600"/>
              </a:spcBef>
            </a:pPr>
            <a:r>
              <a:rPr lang="en-US" altLang="zh-CN" sz="1800" b="1" dirty="0"/>
              <a:t>Develop language independence. For example, the client can be developed by C ++ and the middle layer can be developed by Java.</a:t>
            </a:r>
          </a:p>
          <a:p>
            <a:pPr>
              <a:spcBef>
                <a:spcPts val="600"/>
              </a:spcBef>
            </a:pPr>
            <a:r>
              <a:rPr lang="en-US" altLang="zh-CN" sz="1800" b="1" dirty="0"/>
              <a:t>With </a:t>
            </a:r>
            <a:r>
              <a:rPr lang="en-US" altLang="zh-CN" sz="1800" b="1" dirty="0" err="1"/>
              <a:t>shareability</a:t>
            </a:r>
            <a:r>
              <a:rPr lang="en-US" altLang="zh-CN" sz="1800" b="1" dirty="0"/>
              <a:t>. A single application server can serve client applications on different platforms, greatly saving development time and capital investment.</a:t>
            </a:r>
          </a:p>
          <a:p>
            <a:pPr>
              <a:spcBef>
                <a:spcPts val="600"/>
              </a:spcBef>
            </a:pPr>
            <a:r>
              <a:rPr lang="en-US" altLang="zh-CN" sz="1800" b="1" dirty="0"/>
              <a:t>Has good security. In this architecture, the client application can not directly access the data. The application server can not only control which data is changed and accessed, but also control the way</a:t>
            </a:r>
            <a:r>
              <a:rPr lang="zh-CN" altLang="en-US" sz="1800" b="1" dirty="0"/>
              <a:t> </a:t>
            </a:r>
            <a:r>
              <a:rPr lang="en-US" altLang="zh-CN" sz="1800" b="1" dirty="0"/>
              <a:t>of</a:t>
            </a:r>
            <a:r>
              <a:rPr lang="zh-CN" altLang="en-US" sz="1800" b="1" dirty="0"/>
              <a:t> </a:t>
            </a:r>
            <a:r>
              <a:rPr lang="en-US" altLang="zh-CN" sz="1800" b="1" dirty="0"/>
              <a:t>data changing and </a:t>
            </a:r>
            <a:r>
              <a:rPr lang="en-US" altLang="zh-CN" sz="1800" b="1" dirty="0" err="1"/>
              <a:t>accessment</a:t>
            </a:r>
            <a:r>
              <a:rPr lang="en-US" altLang="zh-CN" sz="1800" b="1" dirty="0"/>
              <a:t>.</a:t>
            </a:r>
          </a:p>
          <a:p>
            <a:pPr>
              <a:spcBef>
                <a:spcPts val="600"/>
              </a:spcBef>
            </a:pPr>
            <a:r>
              <a:rPr lang="en-US" altLang="zh-CN" sz="1800" b="1" dirty="0"/>
              <a:t>Enhanced reusability of business objects. An "enterprise object" is an object that encapsulates the enterprise's logic code to perform a specific function. As component technology evolves, this reusable component paradigm becomes more accepted by software developers.</a:t>
            </a:r>
          </a:p>
          <a:p>
            <a:pPr>
              <a:spcBef>
                <a:spcPts val="600"/>
              </a:spcBef>
            </a:pPr>
            <a:r>
              <a:rPr lang="en-US" altLang="zh-CN" sz="1800" b="1" dirty="0"/>
              <a:t>Become a true thin client, which has a high stability, scalability and execution efficiency.</a:t>
            </a:r>
          </a:p>
          <a:p>
            <a:pPr>
              <a:spcBef>
                <a:spcPts val="600"/>
              </a:spcBef>
            </a:pPr>
            <a:r>
              <a:rPr lang="en-US" altLang="zh-CN" sz="1800" b="1" dirty="0"/>
              <a:t>Services can be managed together, serving the client in a unified manner, with good fault tolerance and load balancing capabilities.</a:t>
            </a:r>
          </a:p>
          <a:p>
            <a:pPr>
              <a:spcBef>
                <a:spcPts val="600"/>
              </a:spcBef>
            </a:pPr>
            <a:endParaRPr lang="en-US" altLang="zh-CN" sz="1800" b="1" dirty="0"/>
          </a:p>
        </p:txBody>
      </p:sp>
    </p:spTree>
    <p:extLst>
      <p:ext uri="{BB962C8B-B14F-4D97-AF65-F5344CB8AC3E}">
        <p14:creationId xmlns:p14="http://schemas.microsoft.com/office/powerpoint/2010/main" val="321604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926854" cy="5060217"/>
          </a:xfrm>
        </p:spPr>
        <p:txBody>
          <a:bodyPr rtlCol="0">
            <a:normAutofit/>
          </a:bodyPr>
          <a:lstStyle/>
          <a:p>
            <a:pPr marL="0" indent="0">
              <a:buNone/>
            </a:pPr>
            <a:r>
              <a:rPr lang="zh-CN" altLang="en-US" dirty="0"/>
              <a:t> </a:t>
            </a:r>
            <a:r>
              <a:rPr lang="en-US" altLang="zh-CN" dirty="0"/>
              <a:t>Difference</a:t>
            </a:r>
            <a:r>
              <a:rPr lang="zh-CN" altLang="en-US" dirty="0"/>
              <a:t> </a:t>
            </a:r>
            <a:r>
              <a:rPr lang="en-US" altLang="zh-CN" dirty="0"/>
              <a:t>between</a:t>
            </a:r>
            <a:r>
              <a:rPr lang="zh-CN" altLang="en-US" dirty="0"/>
              <a:t> </a:t>
            </a:r>
            <a:r>
              <a:rPr lang="zh-CN" altLang="zh-CN" b="1" dirty="0"/>
              <a:t>3-</a:t>
            </a:r>
            <a:r>
              <a:rPr lang="en-US" altLang="zh-CN" b="1" dirty="0"/>
              <a:t>tier</a:t>
            </a:r>
            <a:r>
              <a:rPr lang="zh-CN" altLang="en-US" b="1" dirty="0"/>
              <a:t> </a:t>
            </a:r>
            <a:r>
              <a:rPr lang="en-US" altLang="zh-CN" b="1" dirty="0"/>
              <a:t>C/S</a:t>
            </a:r>
            <a:r>
              <a:rPr lang="zh-CN" altLang="en-US" b="1" dirty="0"/>
              <a:t> </a:t>
            </a:r>
            <a:r>
              <a:rPr lang="en-US" altLang="zh-CN" b="1" dirty="0"/>
              <a:t>and</a:t>
            </a:r>
            <a:r>
              <a:rPr lang="zh-CN" altLang="en-US" b="1" dirty="0"/>
              <a:t> </a:t>
            </a:r>
            <a:r>
              <a:rPr lang="en-US" altLang="zh-CN" b="1" dirty="0"/>
              <a:t>2-tier</a:t>
            </a:r>
            <a:r>
              <a:rPr lang="zh-CN" altLang="en-US" b="1" dirty="0"/>
              <a:t> </a:t>
            </a:r>
            <a:r>
              <a:rPr lang="en-US" altLang="zh-CN" b="1" dirty="0"/>
              <a:t>C/S</a:t>
            </a:r>
          </a:p>
          <a:p>
            <a:pPr marL="342900" indent="-342900">
              <a:spcBef>
                <a:spcPts val="600"/>
              </a:spcBef>
              <a:buFont typeface="+mj-ea"/>
              <a:buAutoNum type="circleNumDbPlain"/>
            </a:pPr>
            <a:r>
              <a:rPr lang="en-US" altLang="zh-CN" sz="1800" b="1" dirty="0"/>
              <a:t>In system management, the 2-tier architecture is complicated and requires many business logic to be managed on the client side. The 3-tier architecture is relatively simple and applications can be centrally managed using server-side system management tools.</a:t>
            </a:r>
          </a:p>
          <a:p>
            <a:pPr marL="342900" indent="-342900">
              <a:spcBef>
                <a:spcPts val="600"/>
              </a:spcBef>
              <a:buFont typeface="+mj-ea"/>
              <a:buAutoNum type="circleNumDbPlain"/>
            </a:pPr>
            <a:r>
              <a:rPr lang="en-US" altLang="zh-CN" sz="1800" b="1" dirty="0"/>
              <a:t>In terms of security, 2-tier architecture security is relatively low, is a data-level security, 3-tier architecture has a higher security, you can adjust services and methods on the server side.</a:t>
            </a:r>
          </a:p>
          <a:p>
            <a:pPr marL="342900" indent="-342900">
              <a:spcBef>
                <a:spcPts val="600"/>
              </a:spcBef>
              <a:buFont typeface="+mj-ea"/>
              <a:buAutoNum type="circleNumDbPlain"/>
            </a:pPr>
            <a:r>
              <a:rPr lang="en-US" altLang="zh-CN" sz="1800" b="1" dirty="0"/>
              <a:t>In terms of data encapsulation, the interaction between the client and the server in the 2-tier architecture uses SQL statements, the data indicates that the data is exposed; the 3-tier structure is better, and the client invokes the service or the method to complete it.</a:t>
            </a:r>
          </a:p>
          <a:p>
            <a:pPr marL="342900" indent="-342900">
              <a:spcBef>
                <a:spcPts val="600"/>
              </a:spcBef>
              <a:buFont typeface="+mj-ea"/>
              <a:buAutoNum type="circleNumDbPlain"/>
            </a:pPr>
            <a:r>
              <a:rPr lang="en-US" altLang="zh-CN" sz="1800" b="1" dirty="0"/>
              <a:t>In terms of reusing</a:t>
            </a:r>
            <a:r>
              <a:rPr lang="zh-CN" altLang="en-US" sz="1800" b="1" dirty="0"/>
              <a:t> </a:t>
            </a:r>
            <a:r>
              <a:rPr lang="en-US" altLang="zh-CN" sz="1800" b="1" dirty="0"/>
              <a:t>applications, 2-tier architecture is not easy to reuse because it is a single client; and the 3-tier architecture performs well in reuse, which</a:t>
            </a:r>
            <a:r>
              <a:rPr lang="zh-CN" altLang="en-US" sz="1800" b="1" dirty="0"/>
              <a:t> </a:t>
            </a:r>
            <a:r>
              <a:rPr lang="en-US" altLang="zh-CN" sz="1800" b="1" dirty="0"/>
              <a:t>can</a:t>
            </a:r>
            <a:r>
              <a:rPr lang="zh-CN" altLang="en-US" sz="1800" b="1" dirty="0"/>
              <a:t> </a:t>
            </a:r>
            <a:r>
              <a:rPr lang="en-US" altLang="zh-CN" sz="1800" b="1" dirty="0"/>
              <a:t>reuse</a:t>
            </a:r>
            <a:r>
              <a:rPr lang="zh-CN" altLang="en-US" sz="1800" b="1" dirty="0"/>
              <a:t> </a:t>
            </a:r>
            <a:r>
              <a:rPr lang="en-US" altLang="zh-CN" sz="1800" b="1" dirty="0"/>
              <a:t>services and objects.</a:t>
            </a:r>
          </a:p>
          <a:p>
            <a:pPr>
              <a:spcBef>
                <a:spcPts val="600"/>
              </a:spcBef>
            </a:pPr>
            <a:endParaRPr lang="en-US" altLang="zh-CN" sz="1800" b="1" dirty="0"/>
          </a:p>
          <a:p>
            <a:pPr>
              <a:spcBef>
                <a:spcPts val="600"/>
              </a:spcBef>
            </a:pPr>
            <a:endParaRPr lang="en-US" altLang="zh-CN" sz="1800" b="1" dirty="0"/>
          </a:p>
          <a:p>
            <a:pPr>
              <a:spcBef>
                <a:spcPts val="600"/>
              </a:spcBef>
            </a:pPr>
            <a:endParaRPr lang="en-US" altLang="zh-CN" sz="1800" b="1" dirty="0"/>
          </a:p>
          <a:p>
            <a:pPr>
              <a:spcBef>
                <a:spcPts val="600"/>
              </a:spcBef>
            </a:pPr>
            <a:endParaRPr lang="en-US" altLang="zh-CN" sz="1800" b="1" dirty="0"/>
          </a:p>
        </p:txBody>
      </p:sp>
    </p:spTree>
    <p:extLst>
      <p:ext uri="{BB962C8B-B14F-4D97-AF65-F5344CB8AC3E}">
        <p14:creationId xmlns:p14="http://schemas.microsoft.com/office/powerpoint/2010/main" val="187321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926854" cy="5060217"/>
          </a:xfrm>
        </p:spPr>
        <p:txBody>
          <a:bodyPr rtlCol="0">
            <a:normAutofit/>
          </a:bodyPr>
          <a:lstStyle/>
          <a:p>
            <a:pPr marL="0" indent="0">
              <a:buNone/>
            </a:pPr>
            <a:r>
              <a:rPr lang="zh-CN" altLang="en-US" dirty="0"/>
              <a:t> </a:t>
            </a:r>
            <a:r>
              <a:rPr lang="en-US" altLang="zh-CN" dirty="0"/>
              <a:t>Difference</a:t>
            </a:r>
            <a:r>
              <a:rPr lang="zh-CN" altLang="en-US" dirty="0"/>
              <a:t> </a:t>
            </a:r>
            <a:r>
              <a:rPr lang="en-US" altLang="zh-CN" dirty="0"/>
              <a:t>between</a:t>
            </a:r>
            <a:r>
              <a:rPr lang="zh-CN" altLang="en-US" dirty="0"/>
              <a:t> </a:t>
            </a:r>
            <a:r>
              <a:rPr lang="zh-CN" altLang="zh-CN" b="1" dirty="0"/>
              <a:t>3-</a:t>
            </a:r>
            <a:r>
              <a:rPr lang="en-US" altLang="zh-CN" b="1" dirty="0"/>
              <a:t>tier</a:t>
            </a:r>
            <a:r>
              <a:rPr lang="zh-CN" altLang="en-US" b="1" dirty="0"/>
              <a:t> </a:t>
            </a:r>
            <a:r>
              <a:rPr lang="en-US" altLang="zh-CN" b="1" dirty="0"/>
              <a:t>C/S</a:t>
            </a:r>
            <a:r>
              <a:rPr lang="zh-CN" altLang="en-US" b="1" dirty="0"/>
              <a:t> </a:t>
            </a:r>
            <a:r>
              <a:rPr lang="en-US" altLang="zh-CN" b="1" dirty="0"/>
              <a:t>and</a:t>
            </a:r>
            <a:r>
              <a:rPr lang="zh-CN" altLang="en-US" b="1" dirty="0"/>
              <a:t> </a:t>
            </a:r>
            <a:r>
              <a:rPr lang="en-US" altLang="zh-CN" b="1" dirty="0"/>
              <a:t>2-tier</a:t>
            </a:r>
            <a:r>
              <a:rPr lang="zh-CN" altLang="en-US" b="1" dirty="0"/>
              <a:t> </a:t>
            </a:r>
            <a:r>
              <a:rPr lang="en-US" altLang="zh-CN" b="1" dirty="0"/>
              <a:t>C/S</a:t>
            </a:r>
          </a:p>
          <a:p>
            <a:pPr marL="342900" indent="-342900">
              <a:spcBef>
                <a:spcPts val="600"/>
              </a:spcBef>
              <a:buFont typeface="+mj-ea"/>
              <a:buAutoNum type="circleNumDbPlain" startAt="5"/>
            </a:pPr>
            <a:r>
              <a:rPr lang="en-US" altLang="zh-CN" sz="1800" b="1" dirty="0"/>
              <a:t>For heritage application integration, heritage application integration is difficult for a 2-tier client-server architecture because of limited customer communication link management; and for a 3-tier client-server architecture, it is possible to leverage packaging services and objects through the gateway, network connectors, routers for legacy application integration.</a:t>
            </a:r>
          </a:p>
          <a:p>
            <a:pPr marL="342900" indent="-342900">
              <a:spcBef>
                <a:spcPts val="600"/>
              </a:spcBef>
              <a:buFont typeface="+mj-ea"/>
              <a:buAutoNum type="circleNumDbPlain" startAt="5"/>
            </a:pPr>
            <a:r>
              <a:rPr lang="en-US" altLang="zh-CN" sz="1800" b="1" dirty="0"/>
              <a:t>In terms of Internet support, internet support is poor due to limited network bandwidth for downloading thick clients in a 2-tier client-server architecture; and the 3-tier client-server architecture often has only a web browser on the client side , So the performance of this area is excellent.</a:t>
            </a:r>
          </a:p>
          <a:p>
            <a:pPr marL="342900" indent="-342900">
              <a:spcBef>
                <a:spcPts val="600"/>
              </a:spcBef>
              <a:buFont typeface="+mj-ea"/>
              <a:buAutoNum type="circleNumDbPlain" startAt="5"/>
            </a:pPr>
            <a:r>
              <a:rPr lang="en-US" altLang="zh-CN" sz="1800" b="1" dirty="0"/>
              <a:t>In multi-database support, in a 2-tier client-server architecture, it is almost impossible to use multiple databases because the database is locked by the vendor; in a 3-tier structure, there are several databases that one business transaction can use.</a:t>
            </a:r>
          </a:p>
          <a:p>
            <a:pPr>
              <a:spcBef>
                <a:spcPts val="600"/>
              </a:spcBef>
            </a:pPr>
            <a:endParaRPr lang="en-US" altLang="zh-CN" sz="1800" b="1" dirty="0"/>
          </a:p>
          <a:p>
            <a:pPr>
              <a:spcBef>
                <a:spcPts val="600"/>
              </a:spcBef>
            </a:pPr>
            <a:endParaRPr lang="en-US" altLang="zh-CN" sz="1800" b="1" dirty="0"/>
          </a:p>
          <a:p>
            <a:pPr>
              <a:spcBef>
                <a:spcPts val="600"/>
              </a:spcBef>
            </a:pPr>
            <a:endParaRPr lang="en-US" altLang="zh-CN" sz="1800" b="1" dirty="0"/>
          </a:p>
          <a:p>
            <a:pPr>
              <a:spcBef>
                <a:spcPts val="600"/>
              </a:spcBef>
            </a:pPr>
            <a:endParaRPr lang="en-US" altLang="zh-CN" sz="1800" b="1" dirty="0"/>
          </a:p>
        </p:txBody>
      </p:sp>
    </p:spTree>
    <p:extLst>
      <p:ext uri="{BB962C8B-B14F-4D97-AF65-F5344CB8AC3E}">
        <p14:creationId xmlns:p14="http://schemas.microsoft.com/office/powerpoint/2010/main" val="13753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926854" cy="5060217"/>
          </a:xfrm>
        </p:spPr>
        <p:txBody>
          <a:bodyPr rtlCol="0">
            <a:normAutofit/>
          </a:bodyPr>
          <a:lstStyle/>
          <a:p>
            <a:pPr marL="0" indent="0">
              <a:buNone/>
            </a:pPr>
            <a:r>
              <a:rPr lang="zh-CN" altLang="en-US" dirty="0"/>
              <a:t> </a:t>
            </a:r>
            <a:r>
              <a:rPr lang="en-US" altLang="zh-CN" sz="2400" dirty="0"/>
              <a:t>Browser/Server</a:t>
            </a:r>
            <a:r>
              <a:rPr lang="zh-CN" altLang="en-US" sz="2400" dirty="0"/>
              <a:t> </a:t>
            </a:r>
            <a:r>
              <a:rPr lang="en-US" altLang="zh-CN" sz="2400" dirty="0"/>
              <a:t>Architecture</a:t>
            </a:r>
          </a:p>
          <a:p>
            <a:pPr>
              <a:spcBef>
                <a:spcPts val="600"/>
              </a:spcBef>
            </a:pPr>
            <a:r>
              <a:rPr lang="en-US" altLang="zh-CN" b="1" dirty="0"/>
              <a:t>B/S</a:t>
            </a:r>
            <a:r>
              <a:rPr lang="zh-CN" altLang="en-US" b="1" dirty="0"/>
              <a:t> </a:t>
            </a:r>
            <a:r>
              <a:rPr lang="en-US" altLang="zh-CN" b="1" dirty="0"/>
              <a:t>is</a:t>
            </a:r>
            <a:r>
              <a:rPr lang="zh-CN" altLang="en-US" b="1" dirty="0"/>
              <a:t> </a:t>
            </a:r>
            <a:r>
              <a:rPr lang="en-US" altLang="zh-CN" b="1" dirty="0"/>
              <a:t>a</a:t>
            </a:r>
            <a:r>
              <a:rPr lang="zh-CN" altLang="en-US" b="1" dirty="0"/>
              <a:t>n </a:t>
            </a:r>
            <a:r>
              <a:rPr lang="en-US" altLang="zh-CN" b="1" dirty="0"/>
              <a:t>implement</a:t>
            </a:r>
            <a:r>
              <a:rPr lang="zh-CN" altLang="en-US" b="1" dirty="0"/>
              <a:t> </a:t>
            </a:r>
            <a:r>
              <a:rPr lang="en-US" altLang="zh-CN" b="1" dirty="0"/>
              <a:t>of</a:t>
            </a:r>
            <a:r>
              <a:rPr lang="zh-CN" altLang="en-US" b="1" dirty="0"/>
              <a:t> </a:t>
            </a:r>
            <a:r>
              <a:rPr lang="en-US" altLang="zh-CN" b="1" dirty="0"/>
              <a:t>3-tier</a:t>
            </a:r>
            <a:r>
              <a:rPr lang="zh-CN" altLang="en-US" b="1" dirty="0"/>
              <a:t> </a:t>
            </a:r>
            <a:r>
              <a:rPr lang="en-US" altLang="zh-CN" b="1" dirty="0"/>
              <a:t>C/S</a:t>
            </a:r>
            <a:r>
              <a:rPr lang="zh-CN" altLang="en-US" b="1" dirty="0"/>
              <a:t> </a:t>
            </a:r>
            <a:r>
              <a:rPr lang="en-US" altLang="zh-CN" b="1" dirty="0"/>
              <a:t>style</a:t>
            </a:r>
          </a:p>
          <a:p>
            <a:pPr>
              <a:spcBef>
                <a:spcPts val="600"/>
              </a:spcBef>
            </a:pPr>
            <a:r>
              <a:rPr lang="en-US" altLang="zh-CN" b="1" dirty="0"/>
              <a:t>Presentation</a:t>
            </a:r>
            <a:r>
              <a:rPr lang="zh-CN" altLang="en-US" b="1" dirty="0"/>
              <a:t> </a:t>
            </a:r>
            <a:r>
              <a:rPr lang="en-US" altLang="zh-CN" b="1" dirty="0"/>
              <a:t>layer</a:t>
            </a:r>
            <a:r>
              <a:rPr lang="zh-CN" altLang="en-US" b="1" dirty="0"/>
              <a:t> </a:t>
            </a:r>
            <a:r>
              <a:rPr lang="en-US" altLang="zh-CN" b="1" dirty="0"/>
              <a:t>:</a:t>
            </a:r>
            <a:r>
              <a:rPr lang="zh-CN" altLang="en-US" b="1" dirty="0"/>
              <a:t> </a:t>
            </a:r>
            <a:r>
              <a:rPr lang="en-US" altLang="zh-CN" b="1" dirty="0"/>
              <a:t>Browser</a:t>
            </a:r>
          </a:p>
          <a:p>
            <a:pPr>
              <a:spcBef>
                <a:spcPts val="600"/>
              </a:spcBef>
            </a:pPr>
            <a:r>
              <a:rPr lang="en-US" altLang="zh-CN" b="1" dirty="0"/>
              <a:t>Logical</a:t>
            </a:r>
            <a:r>
              <a:rPr lang="zh-CN" altLang="en-US" b="1" dirty="0"/>
              <a:t> </a:t>
            </a:r>
            <a:r>
              <a:rPr lang="en-US" altLang="zh-CN" b="1" dirty="0"/>
              <a:t>layer:</a:t>
            </a:r>
          </a:p>
          <a:p>
            <a:pPr lvl="1"/>
            <a:r>
              <a:rPr lang="en-US" altLang="zh-CN" sz="2000" b="1" dirty="0"/>
              <a:t>Web</a:t>
            </a:r>
            <a:r>
              <a:rPr lang="zh-CN" altLang="en-US" sz="2000" b="1" dirty="0"/>
              <a:t> </a:t>
            </a:r>
            <a:r>
              <a:rPr lang="en-US" altLang="zh-CN" sz="2000" b="1" dirty="0"/>
              <a:t>server</a:t>
            </a:r>
          </a:p>
          <a:p>
            <a:pPr lvl="1"/>
            <a:r>
              <a:rPr lang="en-US" altLang="zh-CN" sz="2000" b="1" dirty="0"/>
              <a:t>Application</a:t>
            </a:r>
            <a:r>
              <a:rPr lang="zh-CN" altLang="en-US" sz="2000" b="1" dirty="0"/>
              <a:t> </a:t>
            </a:r>
            <a:r>
              <a:rPr lang="zh-CN" altLang="zh-CN" sz="2000" b="1" dirty="0"/>
              <a:t>s</a:t>
            </a:r>
            <a:r>
              <a:rPr lang="en-US" altLang="zh-CN" sz="2000" b="1" dirty="0" err="1"/>
              <a:t>erver</a:t>
            </a:r>
            <a:endParaRPr lang="en-US" altLang="zh-CN" sz="2000" b="1" dirty="0"/>
          </a:p>
          <a:p>
            <a:pPr>
              <a:spcBef>
                <a:spcPts val="600"/>
              </a:spcBef>
            </a:pPr>
            <a:r>
              <a:rPr lang="en-US" altLang="zh-CN" b="1" dirty="0"/>
              <a:t>Data</a:t>
            </a:r>
            <a:r>
              <a:rPr lang="zh-CN" altLang="en-US" b="1" dirty="0"/>
              <a:t> </a:t>
            </a:r>
            <a:r>
              <a:rPr lang="en-US" altLang="zh-CN" b="1" dirty="0"/>
              <a:t>layer:</a:t>
            </a:r>
            <a:r>
              <a:rPr lang="zh-CN" altLang="en-US" b="1" dirty="0"/>
              <a:t> </a:t>
            </a:r>
            <a:r>
              <a:rPr lang="en-US" altLang="zh-CN" b="1" dirty="0"/>
              <a:t>database</a:t>
            </a:r>
            <a:r>
              <a:rPr lang="zh-CN" altLang="en-US" b="1" dirty="0"/>
              <a:t> </a:t>
            </a:r>
            <a:r>
              <a:rPr lang="en-US" altLang="zh-CN" b="1" dirty="0"/>
              <a:t>server</a:t>
            </a:r>
          </a:p>
          <a:p>
            <a:pPr>
              <a:spcBef>
                <a:spcPts val="600"/>
              </a:spcBef>
            </a:pPr>
            <a:endParaRPr lang="en-US" altLang="zh-CN" sz="1800" b="1" dirty="0"/>
          </a:p>
          <a:p>
            <a:pPr>
              <a:spcBef>
                <a:spcPts val="600"/>
              </a:spcBef>
            </a:pPr>
            <a:endParaRPr lang="en-US" altLang="zh-CN" sz="1800" b="1" dirty="0"/>
          </a:p>
        </p:txBody>
      </p:sp>
    </p:spTree>
    <p:extLst>
      <p:ext uri="{BB962C8B-B14F-4D97-AF65-F5344CB8AC3E}">
        <p14:creationId xmlns:p14="http://schemas.microsoft.com/office/powerpoint/2010/main" val="9706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Client-server</a:t>
            </a:r>
            <a:r>
              <a:rPr lang="zh-CN" altLang="en-US" dirty="0"/>
              <a:t> </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59620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926854" cy="5060217"/>
          </a:xfrm>
        </p:spPr>
        <p:txBody>
          <a:bodyPr rtlCol="0">
            <a:normAutofit/>
          </a:bodyPr>
          <a:lstStyle/>
          <a:p>
            <a:pPr marL="0" indent="0">
              <a:buNone/>
            </a:pPr>
            <a:r>
              <a:rPr lang="zh-CN" altLang="en-US" dirty="0"/>
              <a:t> </a:t>
            </a:r>
            <a:r>
              <a:rPr lang="en-US" altLang="zh-CN" sz="2400" dirty="0"/>
              <a:t>Browser/Server</a:t>
            </a:r>
            <a:r>
              <a:rPr lang="zh-CN" altLang="en-US" sz="2400" dirty="0"/>
              <a:t> </a:t>
            </a:r>
            <a:r>
              <a:rPr lang="en-US" altLang="zh-CN" sz="2400" dirty="0"/>
              <a:t>Architecture</a:t>
            </a:r>
          </a:p>
          <a:p>
            <a:pPr>
              <a:spcBef>
                <a:spcPts val="600"/>
              </a:spcBef>
            </a:pPr>
            <a:r>
              <a:rPr lang="en-US" altLang="zh-CN" sz="1800" b="1" dirty="0"/>
              <a:t>J2EE platform is a typical implementation </a:t>
            </a:r>
            <a:r>
              <a:rPr lang="zh-CN" altLang="en-US" sz="1800" b="1" dirty="0"/>
              <a:t>o</a:t>
            </a:r>
            <a:r>
              <a:rPr lang="en-US" altLang="zh-CN" sz="1800" b="1" dirty="0"/>
              <a:t>f</a:t>
            </a:r>
            <a:r>
              <a:rPr lang="zh-CN" altLang="en-US" sz="1800" b="1" dirty="0"/>
              <a:t> </a:t>
            </a:r>
            <a:r>
              <a:rPr lang="en-US" altLang="zh-CN" sz="1800" b="1" dirty="0"/>
              <a:t>B / S structure </a:t>
            </a:r>
          </a:p>
          <a:p>
            <a:pPr>
              <a:spcBef>
                <a:spcPts val="600"/>
              </a:spcBef>
            </a:pPr>
            <a:endParaRPr lang="en-US" altLang="zh-CN" sz="1800" b="1" dirty="0"/>
          </a:p>
        </p:txBody>
      </p:sp>
      <p:pic>
        <p:nvPicPr>
          <p:cNvPr id="2" name="图片 1" descr="屏幕快照 2018-03-07 上午12.16.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945" y="2634445"/>
            <a:ext cx="6856124" cy="3811899"/>
          </a:xfrm>
          <a:prstGeom prst="rect">
            <a:avLst/>
          </a:prstGeom>
        </p:spPr>
      </p:pic>
    </p:spTree>
    <p:extLst>
      <p:ext uri="{BB962C8B-B14F-4D97-AF65-F5344CB8AC3E}">
        <p14:creationId xmlns:p14="http://schemas.microsoft.com/office/powerpoint/2010/main" val="313502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926854" cy="5060217"/>
          </a:xfrm>
        </p:spPr>
        <p:txBody>
          <a:bodyPr rtlCol="0">
            <a:normAutofit/>
          </a:bodyPr>
          <a:lstStyle/>
          <a:p>
            <a:pPr marL="0" indent="0">
              <a:buNone/>
            </a:pPr>
            <a:r>
              <a:rPr lang="zh-CN" altLang="en-US" dirty="0"/>
              <a:t> </a:t>
            </a:r>
            <a:r>
              <a:rPr lang="en-US" altLang="zh-CN" sz="2200" dirty="0"/>
              <a:t>Difference</a:t>
            </a:r>
            <a:r>
              <a:rPr lang="zh-CN" altLang="en-US" sz="2200" dirty="0"/>
              <a:t> </a:t>
            </a:r>
            <a:r>
              <a:rPr lang="en-US" altLang="zh-CN" sz="2200" dirty="0"/>
              <a:t>between a 3-tier</a:t>
            </a:r>
            <a:r>
              <a:rPr lang="zh-CN" altLang="en-US" sz="2200" dirty="0"/>
              <a:t> </a:t>
            </a:r>
            <a:r>
              <a:rPr lang="en-US" altLang="zh-CN" sz="2200" dirty="0"/>
              <a:t>layer architecture and a 3-tier client-server software architecture:</a:t>
            </a:r>
          </a:p>
          <a:p>
            <a:r>
              <a:rPr lang="en-US" altLang="zh-CN" dirty="0"/>
              <a:t>The main difference between a 3-tier layer</a:t>
            </a:r>
            <a:r>
              <a:rPr lang="zh-CN" altLang="en-US" dirty="0"/>
              <a:t> </a:t>
            </a:r>
            <a:r>
              <a:rPr lang="en-US" altLang="zh-CN" dirty="0"/>
              <a:t>architecture and a 3-tier client-server software architecture is that the layers</a:t>
            </a:r>
            <a:r>
              <a:rPr lang="zh-CN" altLang="en-US" dirty="0"/>
              <a:t> </a:t>
            </a:r>
            <a:r>
              <a:rPr lang="en-US" altLang="zh-CN" dirty="0"/>
              <a:t>involved in a typical hierarchical layers</a:t>
            </a:r>
            <a:r>
              <a:rPr lang="zh-CN" altLang="en-US" dirty="0"/>
              <a:t> </a:t>
            </a:r>
            <a:r>
              <a:rPr lang="en-US" altLang="zh-CN" dirty="0"/>
              <a:t>architecture refer to the logical tier, whereas those involved in a 3-tiered client-server architecture </a:t>
            </a:r>
            <a:r>
              <a:rPr lang="zh-CN" altLang="en-US" dirty="0"/>
              <a:t> </a:t>
            </a:r>
            <a:r>
              <a:rPr lang="en-US" altLang="zh-CN" dirty="0"/>
              <a:t>are physically considered. That is, the client runs on the PC, the service layer is deployed on the application server, and the database layer includes the database and database management system software deployed on the database server.</a:t>
            </a:r>
          </a:p>
          <a:p>
            <a:pPr marL="0" indent="0">
              <a:buNone/>
            </a:pPr>
            <a:endParaRPr lang="en-US" altLang="zh-CN" sz="1800" b="1" dirty="0"/>
          </a:p>
          <a:p>
            <a:pPr>
              <a:spcBef>
                <a:spcPts val="600"/>
              </a:spcBef>
            </a:pPr>
            <a:endParaRPr lang="en-US" altLang="zh-CN" sz="1800" b="1" dirty="0"/>
          </a:p>
          <a:p>
            <a:pPr>
              <a:spcBef>
                <a:spcPts val="600"/>
              </a:spcBef>
            </a:pPr>
            <a:endParaRPr lang="en-US" altLang="zh-CN" sz="1800" b="1" dirty="0"/>
          </a:p>
          <a:p>
            <a:pPr>
              <a:spcBef>
                <a:spcPts val="600"/>
              </a:spcBef>
            </a:pPr>
            <a:endParaRPr lang="en-US" altLang="zh-CN" sz="1800" b="1" dirty="0"/>
          </a:p>
        </p:txBody>
      </p:sp>
    </p:spTree>
    <p:extLst>
      <p:ext uri="{BB962C8B-B14F-4D97-AF65-F5344CB8AC3E}">
        <p14:creationId xmlns:p14="http://schemas.microsoft.com/office/powerpoint/2010/main" val="172192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Peer-to-peer</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8149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fontScale="92500"/>
          </a:bodyPr>
          <a:lstStyle/>
          <a:p>
            <a:pPr>
              <a:lnSpc>
                <a:spcPct val="100000"/>
              </a:lnSpc>
            </a:pPr>
            <a:r>
              <a:rPr lang="en-US" altLang="zh-CN" dirty="0"/>
              <a:t>Client-server architecture Disadvantages: the entire web service depends on the server, and if there is no server, there is no value in the existence of the network.</a:t>
            </a:r>
          </a:p>
          <a:p>
            <a:pPr>
              <a:lnSpc>
                <a:spcPct val="100000"/>
              </a:lnSpc>
            </a:pPr>
            <a:r>
              <a:rPr lang="en-US" altLang="zh-CN" dirty="0"/>
              <a:t>P2P architecture is a non-centralized architecture, that is, there is no server or client</a:t>
            </a:r>
            <a:r>
              <a:rPr lang="zh-CN" altLang="en-US" dirty="0"/>
              <a:t> </a:t>
            </a:r>
            <a:r>
              <a:rPr lang="en-US" altLang="zh-CN" dirty="0"/>
              <a:t>concept in the network. In the P2P architecture model, each node in the network is considered as a peer, they have the same status, any one node can request services and provide services, that is, each node is Client, also a Server.</a:t>
            </a:r>
          </a:p>
          <a:p>
            <a:pPr>
              <a:lnSpc>
                <a:spcPct val="100000"/>
              </a:lnSpc>
            </a:pPr>
            <a:r>
              <a:rPr lang="en-US" altLang="zh-CN" dirty="0"/>
              <a:t>The origins of P2P architecture date back to 1998. Shawn Fanning, an 18-year-old college student in the US, was inspired </a:t>
            </a:r>
            <a:r>
              <a:rPr lang="zh-CN" altLang="zh-CN" dirty="0"/>
              <a:t>b</a:t>
            </a:r>
            <a:r>
              <a:rPr lang="en-US" altLang="zh-CN" dirty="0"/>
              <a:t>y talking to his classmates about the often ineffective online links to MP3s</a:t>
            </a:r>
            <a:r>
              <a:rPr lang="zh-CN" altLang="en-US" dirty="0"/>
              <a:t> </a:t>
            </a:r>
            <a:r>
              <a:rPr lang="en-US" altLang="zh-CN" dirty="0"/>
              <a:t>and</a:t>
            </a:r>
            <a:r>
              <a:rPr lang="zh-CN" altLang="en-US" dirty="0"/>
              <a:t> </a:t>
            </a:r>
            <a:r>
              <a:rPr lang="en-US" altLang="zh-CN" dirty="0"/>
              <a:t>decided to set up his own company in order to make effective use of computers and databases distributed around the world.</a:t>
            </a:r>
          </a:p>
        </p:txBody>
      </p:sp>
    </p:spTree>
    <p:extLst>
      <p:ext uri="{BB962C8B-B14F-4D97-AF65-F5344CB8AC3E}">
        <p14:creationId xmlns:p14="http://schemas.microsoft.com/office/powerpoint/2010/main" val="294315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896972" cy="2709482"/>
          </a:xfrm>
        </p:spPr>
        <p:txBody>
          <a:bodyPr rtlCol="0">
            <a:normAutofit/>
          </a:bodyPr>
          <a:lstStyle/>
          <a:p>
            <a:pPr>
              <a:lnSpc>
                <a:spcPct val="100000"/>
              </a:lnSpc>
            </a:pPr>
            <a:r>
              <a:rPr lang="en-US" altLang="zh-CN" dirty="0"/>
              <a:t>P2P distributed network architecture consists of a large number of participants or peers, each node can provide other participants with services such as processing power, hard disk storage, network bandwidth, etc. Each participant interacts directly with</a:t>
            </a:r>
            <a:r>
              <a:rPr lang="zh-CN" altLang="en-US" dirty="0"/>
              <a:t> </a:t>
            </a:r>
            <a:r>
              <a:rPr lang="en-US" altLang="zh-CN" dirty="0"/>
              <a:t>each</a:t>
            </a:r>
            <a:r>
              <a:rPr lang="zh-CN" altLang="en-US" dirty="0"/>
              <a:t> </a:t>
            </a:r>
            <a:r>
              <a:rPr lang="en-US" altLang="zh-CN" dirty="0"/>
              <a:t>other</a:t>
            </a:r>
            <a:r>
              <a:rPr lang="zh-CN" altLang="en-US" dirty="0"/>
              <a:t> </a:t>
            </a:r>
            <a:r>
              <a:rPr lang="en-US" altLang="zh-CN" dirty="0"/>
              <a:t>without the need for an intermediary web server. Each node is the provider of resources, but also the consumers of resources. A P2P architecture without a central server is shown .</a:t>
            </a:r>
          </a:p>
        </p:txBody>
      </p:sp>
      <p:pic>
        <p:nvPicPr>
          <p:cNvPr id="2" name="图片 1" descr="屏幕快照 2018-03-07 上午12.43.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234" y="3950055"/>
            <a:ext cx="4428439" cy="2907945"/>
          </a:xfrm>
          <a:prstGeom prst="rect">
            <a:avLst/>
          </a:prstGeom>
        </p:spPr>
      </p:pic>
    </p:spTree>
    <p:extLst>
      <p:ext uri="{BB962C8B-B14F-4D97-AF65-F5344CB8AC3E}">
        <p14:creationId xmlns:p14="http://schemas.microsoft.com/office/powerpoint/2010/main" val="22951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896972" cy="2709482"/>
          </a:xfrm>
        </p:spPr>
        <p:txBody>
          <a:bodyPr rtlCol="0">
            <a:normAutofit fontScale="85000" lnSpcReduction="20000"/>
          </a:bodyPr>
          <a:lstStyle/>
          <a:p>
            <a:pPr>
              <a:lnSpc>
                <a:spcPct val="100000"/>
              </a:lnSpc>
            </a:pPr>
            <a:r>
              <a:rPr lang="en-US" altLang="zh-CN" dirty="0" err="1"/>
              <a:t>Centerless</a:t>
            </a:r>
            <a:r>
              <a:rPr lang="en-US" altLang="zh-CN" dirty="0"/>
              <a:t> P2P system is called pure P2P architecture. In a pure P2P software architecture, each node is a client, and each node is also a server. When a node serves as a client, the node has a function of sending a service request command and receiving a service result. When the node serves as a server, the node receives a service request command, processes the service request and executes the service, sends responses and server</a:t>
            </a:r>
            <a:r>
              <a:rPr lang="zh-CN" altLang="zh-CN" dirty="0"/>
              <a:t>s</a:t>
            </a:r>
            <a:r>
              <a:rPr lang="en-US" altLang="zh-CN" dirty="0"/>
              <a:t> results. The P2P architecture is a distributed application architecture that distributes tasks or workloads to peer nodes in a P2P network without the need for centralized server coordination. These completely equitable peer nodes are free to allocate some of their own resources, such as computing power, disk storage, or network bandwidth, for other peer nodes</a:t>
            </a:r>
            <a:r>
              <a:rPr lang="zh-CN" altLang="en-US" dirty="0"/>
              <a:t> </a:t>
            </a:r>
            <a:r>
              <a:rPr lang="en-US" altLang="zh-CN" dirty="0"/>
              <a:t>to</a:t>
            </a:r>
            <a:r>
              <a:rPr lang="zh-CN" altLang="en-US" dirty="0"/>
              <a:t> </a:t>
            </a:r>
            <a:r>
              <a:rPr lang="en-US" altLang="zh-CN" dirty="0"/>
              <a:t>use.</a:t>
            </a:r>
          </a:p>
        </p:txBody>
      </p:sp>
      <p:pic>
        <p:nvPicPr>
          <p:cNvPr id="2" name="图片 1" descr="屏幕快照 2018-03-07 上午12.43.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422" y="4252732"/>
            <a:ext cx="3617738" cy="2375597"/>
          </a:xfrm>
          <a:prstGeom prst="rect">
            <a:avLst/>
          </a:prstGeom>
        </p:spPr>
      </p:pic>
    </p:spTree>
    <p:extLst>
      <p:ext uri="{BB962C8B-B14F-4D97-AF65-F5344CB8AC3E}">
        <p14:creationId xmlns:p14="http://schemas.microsoft.com/office/powerpoint/2010/main" val="328068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8210610" cy="4411738"/>
          </a:xfrm>
        </p:spPr>
        <p:txBody>
          <a:bodyPr rtlCol="0">
            <a:normAutofit lnSpcReduction="10000"/>
          </a:bodyPr>
          <a:lstStyle/>
          <a:p>
            <a:pPr marL="0" indent="0">
              <a:lnSpc>
                <a:spcPct val="100000"/>
              </a:lnSpc>
              <a:buNone/>
            </a:pPr>
            <a:r>
              <a:rPr lang="en-US" altLang="zh-CN" dirty="0"/>
              <a:t>Centralized P2P—The 1</a:t>
            </a:r>
            <a:r>
              <a:rPr lang="en-US" altLang="zh-CN" baseline="30000" dirty="0"/>
              <a:t>st</a:t>
            </a:r>
            <a:r>
              <a:rPr lang="en-US" altLang="zh-CN" dirty="0"/>
              <a:t> generation of P2</a:t>
            </a:r>
            <a:r>
              <a:rPr lang="zh-CN" altLang="zh-CN" dirty="0"/>
              <a:t>P</a:t>
            </a:r>
            <a:r>
              <a:rPr lang="en-US" altLang="zh-CN" dirty="0"/>
              <a:t> software architecture</a:t>
            </a:r>
          </a:p>
          <a:p>
            <a:pPr>
              <a:lnSpc>
                <a:spcPct val="100000"/>
              </a:lnSpc>
            </a:pPr>
            <a:r>
              <a:rPr lang="en-US" altLang="zh-CN" dirty="0"/>
              <a:t>The centralized directory-based P2P software architecture uses a central directory server to manage P2P nodes, and P2P nodes register their own information about the name, address, resources, metadata, available services to the central directory server, but all content is stored in each node rather than on the server. </a:t>
            </a:r>
          </a:p>
          <a:p>
            <a:pPr>
              <a:lnSpc>
                <a:spcPct val="100000"/>
              </a:lnSpc>
            </a:pPr>
            <a:r>
              <a:rPr lang="en-US" altLang="zh-CN" dirty="0"/>
              <a:t>When a node to</a:t>
            </a:r>
            <a:r>
              <a:rPr lang="zh-CN" altLang="en-US" dirty="0"/>
              <a:t> </a:t>
            </a:r>
            <a:r>
              <a:rPr lang="en-US" altLang="zh-CN" dirty="0"/>
              <a:t>find a service, the node firstly connects to the directory server, and then based on information in the directory server query and network traffic,</a:t>
            </a:r>
            <a:r>
              <a:rPr lang="zh-CN" altLang="en-US" dirty="0"/>
              <a:t> </a:t>
            </a:r>
            <a:r>
              <a:rPr lang="en-US" altLang="zh-CN" dirty="0"/>
              <a:t>delay and other information to select and locate other peers. Once they</a:t>
            </a:r>
            <a:r>
              <a:rPr lang="zh-CN" altLang="en-US" dirty="0"/>
              <a:t> </a:t>
            </a:r>
            <a:r>
              <a:rPr lang="en-US" altLang="zh-CN" dirty="0"/>
              <a:t>find the node they</a:t>
            </a:r>
            <a:r>
              <a:rPr lang="zh-CN" altLang="en-US" dirty="0"/>
              <a:t> </a:t>
            </a:r>
            <a:r>
              <a:rPr lang="en-US" altLang="zh-CN" dirty="0"/>
              <a:t>want to connect to, they</a:t>
            </a:r>
            <a:r>
              <a:rPr lang="zh-CN" altLang="en-US" dirty="0"/>
              <a:t> </a:t>
            </a:r>
            <a:r>
              <a:rPr lang="en-US" altLang="zh-CN" dirty="0"/>
              <a:t>establish a connection directly without having to go through the Central Directory Server.</a:t>
            </a:r>
          </a:p>
        </p:txBody>
      </p:sp>
    </p:spTree>
    <p:extLst>
      <p:ext uri="{BB962C8B-B14F-4D97-AF65-F5344CB8AC3E}">
        <p14:creationId xmlns:p14="http://schemas.microsoft.com/office/powerpoint/2010/main" val="213608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8210610" cy="2668951"/>
          </a:xfrm>
        </p:spPr>
        <p:txBody>
          <a:bodyPr rtlCol="0">
            <a:normAutofit fontScale="85000" lnSpcReduction="20000"/>
          </a:bodyPr>
          <a:lstStyle/>
          <a:p>
            <a:pPr marL="0" indent="0">
              <a:lnSpc>
                <a:spcPct val="100000"/>
              </a:lnSpc>
              <a:buNone/>
            </a:pPr>
            <a:r>
              <a:rPr lang="en-US" altLang="zh-CN" dirty="0"/>
              <a:t>Centralized P2P—The 1</a:t>
            </a:r>
            <a:r>
              <a:rPr lang="en-US" altLang="zh-CN" baseline="30000" dirty="0"/>
              <a:t>st</a:t>
            </a:r>
            <a:r>
              <a:rPr lang="en-US" altLang="zh-CN" dirty="0"/>
              <a:t> generation of P2</a:t>
            </a:r>
            <a:r>
              <a:rPr lang="zh-CN" altLang="zh-CN" dirty="0"/>
              <a:t>P</a:t>
            </a:r>
            <a:r>
              <a:rPr lang="en-US" altLang="zh-CN" dirty="0"/>
              <a:t> software architecture</a:t>
            </a:r>
          </a:p>
          <a:p>
            <a:pPr>
              <a:lnSpc>
                <a:spcPct val="100000"/>
              </a:lnSpc>
              <a:spcBef>
                <a:spcPts val="600"/>
              </a:spcBef>
            </a:pPr>
            <a:r>
              <a:rPr lang="en-US" altLang="zh-CN" dirty="0"/>
              <a:t>The structure of the centralized directory software architecture is shown. In this figure, each node knows the address of the directory server. The dotted line represents each node ready to connect to the directory server. The solid line represents the connection between the peers. </a:t>
            </a:r>
          </a:p>
          <a:p>
            <a:pPr>
              <a:lnSpc>
                <a:spcPct val="100000"/>
              </a:lnSpc>
              <a:spcBef>
                <a:spcPts val="600"/>
              </a:spcBef>
            </a:pPr>
            <a:r>
              <a:rPr lang="en-US" altLang="zh-CN" dirty="0"/>
              <a:t>In the figure, except for the directory server, there is a connection between every other peer node, forming a network. Directory servers are formally “hubs” of the peer-to-peer network. However, the directory server, in fact, does not really have any other functions than providing the basic</a:t>
            </a:r>
            <a:r>
              <a:rPr lang="zh-CN" altLang="zh-CN" dirty="0"/>
              <a:t> </a:t>
            </a:r>
            <a:r>
              <a:rPr lang="en-US" altLang="zh-CN" dirty="0"/>
              <a:t>registered information for each node, so the architecture is fundamentally different from the traditional client-server architecture.</a:t>
            </a:r>
          </a:p>
        </p:txBody>
      </p:sp>
      <p:pic>
        <p:nvPicPr>
          <p:cNvPr id="3" name="图片 2" descr="屏幕快照 2018-03-07 上午1.08.58副本.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515" y="4178131"/>
            <a:ext cx="3594815" cy="2369140"/>
          </a:xfrm>
          <a:prstGeom prst="rect">
            <a:avLst/>
          </a:prstGeom>
        </p:spPr>
      </p:pic>
    </p:spTree>
    <p:extLst>
      <p:ext uri="{BB962C8B-B14F-4D97-AF65-F5344CB8AC3E}">
        <p14:creationId xmlns:p14="http://schemas.microsoft.com/office/powerpoint/2010/main" val="352023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8210610" cy="723516"/>
          </a:xfrm>
        </p:spPr>
        <p:txBody>
          <a:bodyPr rtlCol="0">
            <a:normAutofit/>
          </a:bodyPr>
          <a:lstStyle/>
          <a:p>
            <a:pPr>
              <a:lnSpc>
                <a:spcPct val="100000"/>
              </a:lnSpc>
            </a:pPr>
            <a:r>
              <a:rPr lang="en-US" altLang="zh-CN" sz="1800" dirty="0"/>
              <a:t>In the centralized directory-based P2P software architecture, the process of discovering services and executing services is shown in figure.</a:t>
            </a:r>
          </a:p>
        </p:txBody>
      </p:sp>
      <p:pic>
        <p:nvPicPr>
          <p:cNvPr id="4" name="图片 3" descr="屏幕快照 2018-03-07 上午9.05.4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251" y="2292972"/>
            <a:ext cx="5170475" cy="1987376"/>
          </a:xfrm>
          <a:prstGeom prst="rect">
            <a:avLst/>
          </a:prstGeom>
        </p:spPr>
      </p:pic>
      <p:sp>
        <p:nvSpPr>
          <p:cNvPr id="5" name="文本框 4"/>
          <p:cNvSpPr txBox="1"/>
          <p:nvPr/>
        </p:nvSpPr>
        <p:spPr>
          <a:xfrm>
            <a:off x="770164" y="4363721"/>
            <a:ext cx="8198185" cy="2308324"/>
          </a:xfrm>
          <a:prstGeom prst="rect">
            <a:avLst/>
          </a:prstGeom>
          <a:noFill/>
        </p:spPr>
        <p:txBody>
          <a:bodyPr wrap="square" rtlCol="0">
            <a:spAutoFit/>
          </a:bodyPr>
          <a:lstStyle/>
          <a:p>
            <a:pPr marL="228600" indent="-228600">
              <a:buFont typeface="Wingdings" panose="05000000000000000000" pitchFamily="2" charset="2"/>
              <a:buChar char="§"/>
            </a:pPr>
            <a:r>
              <a:rPr lang="en-US" altLang="zh-CN" dirty="0">
                <a:latin typeface="微软雅黑" panose="020B0503020204020204" pitchFamily="34" charset="-122"/>
                <a:ea typeface="微软雅黑" panose="020B0503020204020204" pitchFamily="34" charset="-122"/>
              </a:rPr>
              <a:t>In the figure, Client A wants to find a service on the peer-to-peer network, then: </a:t>
            </a:r>
          </a:p>
          <a:p>
            <a:pPr marL="342900" indent="-342900">
              <a:buFont typeface="+mj-ea"/>
              <a:buAutoNum type="circleNumDbPlain"/>
            </a:pPr>
            <a:r>
              <a:rPr lang="en-US" altLang="zh-CN" dirty="0">
                <a:latin typeface="微软雅黑" panose="020B0503020204020204" pitchFamily="34" charset="-122"/>
                <a:ea typeface="微软雅黑" panose="020B0503020204020204" pitchFamily="34" charset="-122"/>
              </a:rPr>
              <a:t>Client A makes a request to the directory server. </a:t>
            </a:r>
          </a:p>
          <a:p>
            <a:pPr marL="342900" indent="-342900">
              <a:buFont typeface="+mj-ea"/>
              <a:buAutoNum type="circleNumDbPlain"/>
            </a:pPr>
            <a:r>
              <a:rPr lang="en-US" altLang="zh-CN" dirty="0">
                <a:latin typeface="微软雅黑" panose="020B0503020204020204" pitchFamily="34" charset="-122"/>
                <a:ea typeface="微软雅黑" panose="020B0503020204020204" pitchFamily="34" charset="-122"/>
              </a:rPr>
              <a:t>The Directory Server finds the required peer for A from the list.</a:t>
            </a:r>
          </a:p>
          <a:p>
            <a:pPr marL="342900" indent="-342900">
              <a:buFont typeface="+mj-ea"/>
              <a:buAutoNum type="circleNumDbPlain"/>
            </a:pPr>
            <a:r>
              <a:rPr lang="en-US" altLang="zh-CN" dirty="0">
                <a:latin typeface="微软雅黑" panose="020B0503020204020204" pitchFamily="34" charset="-122"/>
                <a:ea typeface="微软雅黑" panose="020B0503020204020204" pitchFamily="34" charset="-122"/>
              </a:rPr>
              <a:t>Client A communicates directly with the new peer. This figure is from Client D to download the file to Client A.</a:t>
            </a:r>
          </a:p>
          <a:p>
            <a:pPr marL="228600" indent="-228600">
              <a:buFont typeface="Wingdings" panose="05000000000000000000" pitchFamily="2" charset="2"/>
              <a:buChar char="§"/>
            </a:pPr>
            <a:r>
              <a:rPr lang="en-US" altLang="zh-CN" dirty="0">
                <a:latin typeface="微软雅黑" panose="020B0503020204020204" pitchFamily="34" charset="-122"/>
                <a:ea typeface="微软雅黑" panose="020B0503020204020204" pitchFamily="34" charset="-122"/>
              </a:rPr>
              <a:t>Disadvantages: network stability is poor. Once the server fails, the peer under the server may all fail.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247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463860" y="1337488"/>
            <a:ext cx="8548402" cy="2121066"/>
          </a:xfrm>
        </p:spPr>
        <p:txBody>
          <a:bodyPr rtlCol="0">
            <a:normAutofit/>
          </a:bodyPr>
          <a:lstStyle/>
          <a:p>
            <a:pPr marL="0" indent="0">
              <a:lnSpc>
                <a:spcPct val="100000"/>
              </a:lnSpc>
              <a:buNone/>
            </a:pPr>
            <a:r>
              <a:rPr lang="en-US" altLang="zh-CN" dirty="0"/>
              <a:t>Pure P2P—The 2</a:t>
            </a:r>
            <a:r>
              <a:rPr lang="en-US" altLang="zh-CN" baseline="30000" dirty="0"/>
              <a:t>nd</a:t>
            </a:r>
            <a:r>
              <a:rPr lang="en-US" altLang="zh-CN" dirty="0"/>
              <a:t> generation of P2</a:t>
            </a:r>
            <a:r>
              <a:rPr lang="zh-CN" altLang="zh-CN" dirty="0"/>
              <a:t>P</a:t>
            </a:r>
            <a:r>
              <a:rPr lang="en-US" altLang="zh-CN" dirty="0"/>
              <a:t> software architecture</a:t>
            </a:r>
          </a:p>
          <a:p>
            <a:pPr>
              <a:lnSpc>
                <a:spcPct val="100000"/>
              </a:lnSpc>
              <a:spcBef>
                <a:spcPts val="600"/>
              </a:spcBef>
            </a:pPr>
            <a:r>
              <a:rPr lang="en-US" altLang="zh-CN" sz="1700" dirty="0"/>
              <a:t>Pure P2P architecture is also known as broadcast P2P model, it does not have a centralized central directory server, each user randomly access the network, and adjacent to their own set of neighbor nodes through end-to-end connections to form a logical coverage network of. Each peer can be both a client and a server, all with the same capabilities as their neighbors. Each peer node is a node in the network</a:t>
            </a:r>
            <a:r>
              <a:rPr lang="zh-CN" altLang="zh-CN" sz="1700" dirty="0"/>
              <a:t> </a:t>
            </a:r>
            <a:r>
              <a:rPr lang="en-US" altLang="zh-CN" sz="1700" dirty="0"/>
              <a:t>with no central router.</a:t>
            </a:r>
          </a:p>
        </p:txBody>
      </p:sp>
      <p:pic>
        <p:nvPicPr>
          <p:cNvPr id="2" name="图片 1" descr="屏幕快照 2018-03-07 上午9.38.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305" y="3275820"/>
            <a:ext cx="3810284" cy="2952278"/>
          </a:xfrm>
          <a:prstGeom prst="rect">
            <a:avLst/>
          </a:prstGeom>
        </p:spPr>
      </p:pic>
      <p:sp>
        <p:nvSpPr>
          <p:cNvPr id="5" name="内容占位符 13"/>
          <p:cNvSpPr txBox="1">
            <a:spLocks/>
          </p:cNvSpPr>
          <p:nvPr/>
        </p:nvSpPr>
        <p:spPr>
          <a:xfrm>
            <a:off x="467633" y="3543403"/>
            <a:ext cx="4328999" cy="2576616"/>
          </a:xfrm>
          <a:prstGeom prst="rect">
            <a:avLst/>
          </a:prstGeom>
        </p:spPr>
        <p:txBody>
          <a:bodyPr vert="horz" lIns="0" tIns="45720" rIns="0" bIns="45720" rtlCol="0">
            <a:normAutofit fontScale="850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a:lnSpc>
                <a:spcPct val="100000"/>
              </a:lnSpc>
              <a:spcBef>
                <a:spcPts val="600"/>
              </a:spcBef>
            </a:pPr>
            <a:r>
              <a:rPr lang="en-US" altLang="zh-CN" dirty="0"/>
              <a:t>Content queries and content sharing between peers are broadcast directly through adjacent nodes, while each node can also record the search track to prevent the search loop from being generated.</a:t>
            </a:r>
          </a:p>
          <a:p>
            <a:pPr>
              <a:lnSpc>
                <a:spcPct val="100000"/>
              </a:lnSpc>
              <a:spcBef>
                <a:spcPts val="600"/>
              </a:spcBef>
            </a:pPr>
            <a:r>
              <a:rPr lang="en-US" altLang="zh-CN" dirty="0"/>
              <a:t>Pure P2P network structure solves the problem of network structure centralization, and the expansibility and fault tolerance are better.</a:t>
            </a:r>
          </a:p>
        </p:txBody>
      </p:sp>
    </p:spTree>
    <p:extLst>
      <p:ext uri="{BB962C8B-B14F-4D97-AF65-F5344CB8AC3E}">
        <p14:creationId xmlns:p14="http://schemas.microsoft.com/office/powerpoint/2010/main" val="39496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latin typeface="微软雅黑" panose="020B0503020204020204" pitchFamily="34" charset="-122"/>
                <a:ea typeface="微软雅黑" panose="020B0503020204020204" pitchFamily="34" charset="-122"/>
              </a:rPr>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80912" cy="4540625"/>
          </a:xfrm>
        </p:spPr>
        <p:txBody>
          <a:bodyPr rtlCol="0">
            <a:normAutofit fontScale="92500" lnSpcReduction="20000"/>
          </a:bodyPr>
          <a:lstStyle/>
          <a:p>
            <a:pPr marL="0" indent="0">
              <a:buNone/>
            </a:pPr>
            <a:r>
              <a:rPr lang="zh-CN" altLang="en-US" dirty="0"/>
              <a:t> </a:t>
            </a:r>
            <a:r>
              <a:rPr lang="en-US" altLang="zh-CN" sz="2400" b="1" dirty="0"/>
              <a:t>The calculation model has undergone the following six generations</a:t>
            </a:r>
            <a:r>
              <a:rPr lang="zh-CN" altLang="zh-CN" dirty="0"/>
              <a:t>:</a:t>
            </a:r>
            <a:endParaRPr lang="en-US" altLang="zh-CN" dirty="0"/>
          </a:p>
          <a:p>
            <a:pPr>
              <a:lnSpc>
                <a:spcPct val="100000"/>
              </a:lnSpc>
            </a:pPr>
            <a:r>
              <a:rPr lang="zh-CN" altLang="zh-CN" dirty="0"/>
              <a:t>1</a:t>
            </a:r>
            <a:r>
              <a:rPr lang="en-US" altLang="zh-CN" dirty="0"/>
              <a:t>965-1985:</a:t>
            </a:r>
            <a:r>
              <a:rPr lang="en-US" altLang="zh-CN" dirty="0">
                <a:solidFill>
                  <a:srgbClr val="FF0000"/>
                </a:solidFill>
              </a:rPr>
              <a:t>Centralized processing mode </a:t>
            </a:r>
            <a:r>
              <a:rPr lang="en-US" altLang="zh-CN" dirty="0"/>
              <a:t>with mainframes as the core</a:t>
            </a:r>
          </a:p>
          <a:p>
            <a:pPr>
              <a:lnSpc>
                <a:spcPct val="100000"/>
              </a:lnSpc>
            </a:pPr>
            <a:r>
              <a:rPr lang="zh-CN" altLang="zh-CN" dirty="0"/>
              <a:t>1</a:t>
            </a:r>
            <a:r>
              <a:rPr lang="en-US" altLang="zh-CN" dirty="0"/>
              <a:t>986-1990:</a:t>
            </a:r>
            <a:r>
              <a:rPr lang="en-US" altLang="zh-CN" dirty="0">
                <a:solidFill>
                  <a:srgbClr val="FF0000"/>
                </a:solidFill>
              </a:rPr>
              <a:t>The file-sharing</a:t>
            </a:r>
            <a:r>
              <a:rPr lang="zh-CN" altLang="en-US" dirty="0">
                <a:solidFill>
                  <a:srgbClr val="FF0000"/>
                </a:solidFill>
              </a:rPr>
              <a:t> </a:t>
            </a:r>
            <a:r>
              <a:rPr lang="en-US" altLang="zh-CN" dirty="0">
                <a:solidFill>
                  <a:srgbClr val="FF0000"/>
                </a:solidFill>
              </a:rPr>
              <a:t>computing</a:t>
            </a:r>
            <a:r>
              <a:rPr lang="zh-CN" altLang="en-US" dirty="0">
                <a:solidFill>
                  <a:srgbClr val="FF0000"/>
                </a:solidFill>
              </a:rPr>
              <a:t> </a:t>
            </a:r>
            <a:r>
              <a:rPr lang="zh-CN" altLang="zh-CN" dirty="0">
                <a:solidFill>
                  <a:srgbClr val="FF0000"/>
                </a:solidFill>
              </a:rPr>
              <a:t>m</a:t>
            </a:r>
            <a:r>
              <a:rPr lang="en-US" altLang="zh-CN" dirty="0">
                <a:solidFill>
                  <a:srgbClr val="FF0000"/>
                </a:solidFill>
              </a:rPr>
              <a:t>ode </a:t>
            </a:r>
            <a:r>
              <a:rPr lang="en-US" altLang="zh-CN" dirty="0"/>
              <a:t>centered</a:t>
            </a:r>
            <a:r>
              <a:rPr lang="zh-CN" altLang="en-US" dirty="0"/>
              <a:t> </a:t>
            </a:r>
            <a:r>
              <a:rPr lang="en-US" altLang="zh-CN" dirty="0"/>
              <a:t>on</a:t>
            </a:r>
            <a:r>
              <a:rPr lang="zh-CN" altLang="en-US" dirty="0"/>
              <a:t> </a:t>
            </a:r>
            <a:r>
              <a:rPr lang="en-US" altLang="zh-CN" dirty="0">
                <a:solidFill>
                  <a:srgbClr val="FF0000"/>
                </a:solidFill>
              </a:rPr>
              <a:t>PC/file</a:t>
            </a:r>
            <a:r>
              <a:rPr lang="zh-CN" altLang="en-US" dirty="0">
                <a:solidFill>
                  <a:srgbClr val="FF0000"/>
                </a:solidFill>
              </a:rPr>
              <a:t> </a:t>
            </a:r>
            <a:r>
              <a:rPr lang="en-US" altLang="zh-CN" dirty="0">
                <a:solidFill>
                  <a:srgbClr val="FF0000"/>
                </a:solidFill>
              </a:rPr>
              <a:t>server</a:t>
            </a:r>
          </a:p>
          <a:p>
            <a:pPr>
              <a:lnSpc>
                <a:spcPct val="100000"/>
              </a:lnSpc>
            </a:pPr>
            <a:r>
              <a:rPr lang="zh-CN" altLang="zh-CN" dirty="0"/>
              <a:t>1</a:t>
            </a:r>
            <a:r>
              <a:rPr lang="en-US" altLang="zh-CN" dirty="0"/>
              <a:t>990-1996:</a:t>
            </a:r>
            <a:r>
              <a:rPr lang="en-US" altLang="zh-CN" dirty="0">
                <a:solidFill>
                  <a:srgbClr val="FF0000"/>
                </a:solidFill>
              </a:rPr>
              <a:t>Distributed computing mode </a:t>
            </a:r>
            <a:r>
              <a:rPr lang="en-US" altLang="zh-CN" dirty="0"/>
              <a:t>based on </a:t>
            </a:r>
            <a:r>
              <a:rPr lang="en-US" altLang="zh-CN" dirty="0">
                <a:solidFill>
                  <a:srgbClr val="FF0000"/>
                </a:solidFill>
              </a:rPr>
              <a:t>C/S structure</a:t>
            </a:r>
          </a:p>
          <a:p>
            <a:pPr>
              <a:lnSpc>
                <a:spcPct val="100000"/>
              </a:lnSpc>
            </a:pPr>
            <a:r>
              <a:rPr lang="zh-CN" altLang="zh-CN" dirty="0"/>
              <a:t>1</a:t>
            </a:r>
            <a:r>
              <a:rPr lang="en-US" altLang="zh-CN" dirty="0"/>
              <a:t>996-:Web-centric, </a:t>
            </a:r>
            <a:r>
              <a:rPr lang="en-US" altLang="zh-CN" dirty="0">
                <a:solidFill>
                  <a:srgbClr val="FF0000"/>
                </a:solidFill>
              </a:rPr>
              <a:t>B / S structure</a:t>
            </a:r>
            <a:r>
              <a:rPr lang="en-US" altLang="zh-CN" dirty="0"/>
              <a:t> as the mainstream of </a:t>
            </a:r>
            <a:r>
              <a:rPr lang="en-US" altLang="zh-CN" dirty="0">
                <a:solidFill>
                  <a:srgbClr val="FF0000"/>
                </a:solidFill>
              </a:rPr>
              <a:t>distributed computing mode</a:t>
            </a:r>
          </a:p>
          <a:p>
            <a:pPr>
              <a:lnSpc>
                <a:spcPct val="100000"/>
              </a:lnSpc>
            </a:pPr>
            <a:r>
              <a:rPr lang="zh-CN" altLang="zh-CN" dirty="0"/>
              <a:t>20</a:t>
            </a:r>
            <a:r>
              <a:rPr lang="en-US" altLang="zh-CN" dirty="0"/>
              <a:t>00-:</a:t>
            </a:r>
            <a:r>
              <a:rPr lang="en-US" altLang="zh-CN" dirty="0">
                <a:solidFill>
                  <a:srgbClr val="FF0000"/>
                </a:solidFill>
              </a:rPr>
              <a:t>Pervasive computing mode </a:t>
            </a:r>
            <a:r>
              <a:rPr lang="en-US" altLang="zh-CN" dirty="0"/>
              <a:t>with various types of mobile devices at its core;</a:t>
            </a:r>
          </a:p>
          <a:p>
            <a:pPr>
              <a:lnSpc>
                <a:spcPct val="100000"/>
              </a:lnSpc>
            </a:pPr>
            <a:r>
              <a:rPr lang="zh-CN" altLang="zh-CN" dirty="0"/>
              <a:t>2</a:t>
            </a:r>
            <a:r>
              <a:rPr lang="en-US" altLang="zh-CN" dirty="0"/>
              <a:t>005-:</a:t>
            </a:r>
            <a:r>
              <a:rPr lang="en-US" altLang="zh-CN" dirty="0">
                <a:solidFill>
                  <a:srgbClr val="FF0000"/>
                </a:solidFill>
              </a:rPr>
              <a:t>Grid, P2P, web2.0</a:t>
            </a:r>
            <a:r>
              <a:rPr lang="en-US" altLang="zh-CN" dirty="0"/>
              <a:t> as the core of the </a:t>
            </a:r>
            <a:r>
              <a:rPr lang="en-US" altLang="zh-CN" dirty="0">
                <a:solidFill>
                  <a:srgbClr val="FF0000"/>
                </a:solidFill>
              </a:rPr>
              <a:t>distributed computing mode</a:t>
            </a:r>
          </a:p>
          <a:p>
            <a:pPr>
              <a:lnSpc>
                <a:spcPct val="100000"/>
              </a:lnSpc>
            </a:pPr>
            <a:endParaRPr lang="en-US" altLang="zh-CN" dirty="0"/>
          </a:p>
        </p:txBody>
      </p:sp>
    </p:spTree>
    <p:extLst>
      <p:ext uri="{BB962C8B-B14F-4D97-AF65-F5344CB8AC3E}">
        <p14:creationId xmlns:p14="http://schemas.microsoft.com/office/powerpoint/2010/main" val="178697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5162" y="1337487"/>
            <a:ext cx="8007936" cy="2188616"/>
          </a:xfrm>
        </p:spPr>
        <p:txBody>
          <a:bodyPr rtlCol="0">
            <a:normAutofit fontScale="85000" lnSpcReduction="20000"/>
          </a:bodyPr>
          <a:lstStyle/>
          <a:p>
            <a:pPr marL="0" indent="0">
              <a:lnSpc>
                <a:spcPct val="100000"/>
              </a:lnSpc>
              <a:buNone/>
            </a:pPr>
            <a:r>
              <a:rPr lang="en-US" altLang="zh-CN" sz="2400" dirty="0"/>
              <a:t>Pure P2P discovery service and execution service process:</a:t>
            </a:r>
          </a:p>
          <a:p>
            <a:pPr marL="457200" indent="-457200">
              <a:lnSpc>
                <a:spcPct val="100000"/>
              </a:lnSpc>
              <a:spcBef>
                <a:spcPts val="600"/>
              </a:spcBef>
              <a:buFont typeface="+mj-ea"/>
              <a:buAutoNum type="circleNumDbPlain"/>
            </a:pPr>
            <a:r>
              <a:rPr lang="en-US" altLang="zh-CN" sz="1800" dirty="0"/>
              <a:t>Node P1 first connects to the network.</a:t>
            </a:r>
          </a:p>
          <a:p>
            <a:pPr marL="457200" indent="-457200">
              <a:lnSpc>
                <a:spcPct val="100000"/>
              </a:lnSpc>
              <a:spcBef>
                <a:spcPts val="600"/>
              </a:spcBef>
              <a:buFont typeface="+mj-ea"/>
              <a:buAutoNum type="circleNumDbPlain"/>
            </a:pPr>
            <a:r>
              <a:rPr lang="en-US" altLang="zh-CN" sz="1800" dirty="0"/>
              <a:t>Node P1 uses ping packets to broadcast messages to other nearby nodes in order to find online nodes in the network.</a:t>
            </a:r>
          </a:p>
          <a:p>
            <a:pPr marL="457200" indent="-457200">
              <a:lnSpc>
                <a:spcPct val="100000"/>
              </a:lnSpc>
              <a:spcBef>
                <a:spcPts val="600"/>
              </a:spcBef>
              <a:buFont typeface="+mj-ea"/>
              <a:buAutoNum type="circleNumDbPlain"/>
            </a:pPr>
            <a:r>
              <a:rPr lang="en-US" altLang="zh-CN" sz="1800" dirty="0"/>
              <a:t>Online</a:t>
            </a:r>
            <a:r>
              <a:rPr lang="zh-CN" altLang="en-US" sz="1800" dirty="0"/>
              <a:t> </a:t>
            </a:r>
            <a:r>
              <a:rPr lang="en-US" altLang="zh-CN" sz="1800" dirty="0"/>
              <a:t>nodes pong packet replies</a:t>
            </a:r>
            <a:r>
              <a:rPr lang="zh-CN" altLang="zh-CN" sz="1800" dirty="0"/>
              <a:t> </a:t>
            </a:r>
            <a:r>
              <a:rPr lang="en-US" altLang="zh-CN" sz="1800" dirty="0"/>
              <a:t>and</a:t>
            </a:r>
            <a:r>
              <a:rPr lang="zh-CN" altLang="en-US" sz="1800" dirty="0"/>
              <a:t> </a:t>
            </a:r>
            <a:r>
              <a:rPr lang="en-US" altLang="zh-CN" sz="1800" dirty="0"/>
              <a:t>provide</a:t>
            </a:r>
            <a:r>
              <a:rPr lang="zh-CN" altLang="en-US" sz="1800" dirty="0"/>
              <a:t> </a:t>
            </a:r>
            <a:r>
              <a:rPr lang="en-US" altLang="zh-CN" sz="1800" dirty="0"/>
              <a:t>the</a:t>
            </a:r>
            <a:r>
              <a:rPr lang="zh-CN" altLang="en-US" sz="1800" dirty="0"/>
              <a:t> </a:t>
            </a:r>
            <a:r>
              <a:rPr lang="en-US" altLang="zh-CN" sz="1800" dirty="0"/>
              <a:t>information</a:t>
            </a:r>
            <a:r>
              <a:rPr lang="zh-CN" altLang="en-US" sz="1800" dirty="0"/>
              <a:t> </a:t>
            </a:r>
            <a:r>
              <a:rPr lang="en-US" altLang="zh-CN" sz="1800" dirty="0"/>
              <a:t>of</a:t>
            </a:r>
            <a:r>
              <a:rPr lang="zh-CN" altLang="en-US" sz="1800" dirty="0"/>
              <a:t> </a:t>
            </a:r>
            <a:r>
              <a:rPr lang="en-US" altLang="zh-CN" sz="1800" dirty="0"/>
              <a:t>other</a:t>
            </a:r>
            <a:r>
              <a:rPr lang="zh-CN" altLang="en-US" sz="1800" dirty="0"/>
              <a:t> </a:t>
            </a:r>
            <a:r>
              <a:rPr lang="en-US" altLang="zh-CN" sz="1800" dirty="0"/>
              <a:t>online nodes, including the IP address, port number, the number of files can be shared.</a:t>
            </a:r>
          </a:p>
          <a:p>
            <a:pPr marL="457200" indent="-457200">
              <a:lnSpc>
                <a:spcPct val="100000"/>
              </a:lnSpc>
              <a:spcBef>
                <a:spcPts val="600"/>
              </a:spcBef>
              <a:buFont typeface="+mj-ea"/>
              <a:buAutoNum type="circleNumDbPlain"/>
            </a:pPr>
            <a:r>
              <a:rPr lang="en-US" altLang="zh-CN" sz="1800" dirty="0"/>
              <a:t>Send</a:t>
            </a:r>
            <a:r>
              <a:rPr lang="zh-CN" altLang="en-US" sz="1800" dirty="0"/>
              <a:t> </a:t>
            </a:r>
            <a:r>
              <a:rPr lang="en-US" altLang="zh-CN" sz="1800" dirty="0"/>
              <a:t>query query message, an inquiry message is used to search for files shared by other nodes in the network, including the query string and the minimum required link speed.</a:t>
            </a:r>
          </a:p>
        </p:txBody>
      </p:sp>
      <p:sp>
        <p:nvSpPr>
          <p:cNvPr id="5" name="内容占位符 13"/>
          <p:cNvSpPr txBox="1">
            <a:spLocks/>
          </p:cNvSpPr>
          <p:nvPr/>
        </p:nvSpPr>
        <p:spPr>
          <a:xfrm>
            <a:off x="791914" y="3773073"/>
            <a:ext cx="3545322" cy="257661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457200" indent="-457200">
              <a:lnSpc>
                <a:spcPct val="100000"/>
              </a:lnSpc>
              <a:spcBef>
                <a:spcPts val="600"/>
              </a:spcBef>
              <a:buFont typeface="+mj-ea"/>
              <a:buAutoNum type="circleNumDbPlain" startAt="5"/>
            </a:pPr>
            <a:r>
              <a:rPr lang="en-US" altLang="zh-CN" sz="1600" dirty="0"/>
              <a:t>Get</a:t>
            </a:r>
            <a:r>
              <a:rPr lang="zh-CN" altLang="en-US" sz="1600" dirty="0"/>
              <a:t> </a:t>
            </a:r>
            <a:r>
              <a:rPr lang="en-US" altLang="zh-CN" sz="1600" dirty="0"/>
              <a:t>query hit reply message. The P1 inquiry reply message contains a list of all the files that match a particular inquiry, the size of each file and the speed of the reaction nodes' links.</a:t>
            </a:r>
          </a:p>
          <a:p>
            <a:pPr marL="457200" indent="-457200">
              <a:lnSpc>
                <a:spcPct val="100000"/>
              </a:lnSpc>
              <a:spcBef>
                <a:spcPts val="600"/>
              </a:spcBef>
              <a:buFont typeface="+mj-ea"/>
              <a:buAutoNum type="circleNumDbPlain" startAt="5"/>
            </a:pPr>
            <a:r>
              <a:rPr lang="en-US" altLang="zh-CN" sz="1600" dirty="0"/>
              <a:t>Use push messages to upload files to the client.</a:t>
            </a:r>
          </a:p>
          <a:p>
            <a:pPr marL="457200" indent="-457200">
              <a:lnSpc>
                <a:spcPct val="100000"/>
              </a:lnSpc>
              <a:spcBef>
                <a:spcPts val="600"/>
              </a:spcBef>
              <a:buFont typeface="+mj-ea"/>
              <a:buAutoNum type="circleNumDbPlain" startAt="5"/>
            </a:pPr>
            <a:endParaRPr lang="en-US" altLang="zh-CN" dirty="0"/>
          </a:p>
        </p:txBody>
      </p:sp>
      <p:pic>
        <p:nvPicPr>
          <p:cNvPr id="3" name="图片 2" descr="屏幕快照 2018-03-07 上午9.51.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747" y="3545408"/>
            <a:ext cx="4323250" cy="2629811"/>
          </a:xfrm>
          <a:prstGeom prst="rect">
            <a:avLst/>
          </a:prstGeom>
        </p:spPr>
      </p:pic>
    </p:spTree>
    <p:extLst>
      <p:ext uri="{BB962C8B-B14F-4D97-AF65-F5344CB8AC3E}">
        <p14:creationId xmlns:p14="http://schemas.microsoft.com/office/powerpoint/2010/main" val="135665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5162" y="1337486"/>
            <a:ext cx="8007936" cy="4606901"/>
          </a:xfrm>
        </p:spPr>
        <p:txBody>
          <a:bodyPr rtlCol="0">
            <a:normAutofit/>
          </a:bodyPr>
          <a:lstStyle/>
          <a:p>
            <a:pPr marL="0" indent="0">
              <a:lnSpc>
                <a:spcPct val="100000"/>
              </a:lnSpc>
              <a:buNone/>
            </a:pPr>
            <a:r>
              <a:rPr lang="en-US" altLang="zh-CN" sz="2400" dirty="0"/>
              <a:t>Pure P2P architecture has the following disadvantages:</a:t>
            </a:r>
          </a:p>
          <a:p>
            <a:pPr>
              <a:lnSpc>
                <a:spcPct val="100000"/>
              </a:lnSpc>
            </a:pPr>
            <a:r>
              <a:rPr lang="en-US" altLang="zh-CN" sz="1800" dirty="0"/>
              <a:t>Service discovery is limited and difficult. In a large P2P network, the query will encounter a small range of queries difficult.</a:t>
            </a:r>
          </a:p>
          <a:p>
            <a:pPr>
              <a:lnSpc>
                <a:spcPct val="100000"/>
              </a:lnSpc>
            </a:pPr>
            <a:r>
              <a:rPr lang="en-US" altLang="zh-CN" sz="1800" dirty="0"/>
              <a:t>Since none of the peer nodes knows the structure of the whole network, the search algorithm in the network is flooded. The flood of control information consumes a large amount of bandwidth and may quickly cause network congestion and even network instability, resulting in poor availability of the entire network. </a:t>
            </a:r>
          </a:p>
          <a:p>
            <a:pPr>
              <a:lnSpc>
                <a:spcPct val="100000"/>
              </a:lnSpc>
            </a:pPr>
            <a:r>
              <a:rPr lang="en-US" altLang="zh-CN" sz="1800" dirty="0"/>
              <a:t>The system is vulnerable to spam, even malicious attacks on the virus.</a:t>
            </a:r>
          </a:p>
        </p:txBody>
      </p:sp>
    </p:spTree>
    <p:extLst>
      <p:ext uri="{BB962C8B-B14F-4D97-AF65-F5344CB8AC3E}">
        <p14:creationId xmlns:p14="http://schemas.microsoft.com/office/powerpoint/2010/main" val="120061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463860" y="1337488"/>
            <a:ext cx="8548402" cy="2796564"/>
          </a:xfrm>
        </p:spPr>
        <p:txBody>
          <a:bodyPr rtlCol="0">
            <a:normAutofit fontScale="92500"/>
          </a:bodyPr>
          <a:lstStyle/>
          <a:p>
            <a:pPr marL="0" indent="0">
              <a:lnSpc>
                <a:spcPct val="100000"/>
              </a:lnSpc>
              <a:buNone/>
            </a:pPr>
            <a:r>
              <a:rPr lang="en-US" altLang="zh-CN" dirty="0"/>
              <a:t>Unstructured hierarchical Pure P2P—The </a:t>
            </a:r>
            <a:r>
              <a:rPr lang="zh-CN" altLang="zh-CN" dirty="0"/>
              <a:t>3</a:t>
            </a:r>
            <a:r>
              <a:rPr lang="en-US" altLang="zh-CN" baseline="30000" dirty="0" err="1"/>
              <a:t>rd</a:t>
            </a:r>
            <a:r>
              <a:rPr lang="en-US" altLang="zh-CN" dirty="0"/>
              <a:t>  generation of P2</a:t>
            </a:r>
            <a:r>
              <a:rPr lang="zh-CN" altLang="zh-CN" dirty="0"/>
              <a:t>P</a:t>
            </a:r>
            <a:r>
              <a:rPr lang="en-US" altLang="zh-CN" dirty="0"/>
              <a:t> software architecture</a:t>
            </a:r>
          </a:p>
          <a:p>
            <a:pPr>
              <a:lnSpc>
                <a:spcPct val="100000"/>
              </a:lnSpc>
              <a:spcBef>
                <a:spcPts val="600"/>
              </a:spcBef>
            </a:pPr>
            <a:r>
              <a:rPr lang="en-US" altLang="zh-CN" sz="1700" dirty="0"/>
              <a:t>The traditional pure P2P architecture has many problems in operation, mainly reflected in the second generation of flood-based P2P networks when the network becomes very large, the system search / response rate will become very low. In order to solve this problem, the third generation P2P system based on hierarchy came into being in 2001. By dividing the peer into two categories: super-node and leaf-node, the super-node is formed into an overlay network based on the original peer-to-peer network, and the concept of hierarchy is introduced. This improved architecture is an unstructured Hierarchical Pure P2P architecture with a network topology as shown</a:t>
            </a:r>
            <a:r>
              <a:rPr lang="zh-CN" altLang="en-US" sz="1700" dirty="0"/>
              <a:t>.</a:t>
            </a:r>
            <a:endParaRPr lang="en-US" altLang="zh-CN" sz="1700" dirty="0"/>
          </a:p>
        </p:txBody>
      </p:sp>
      <p:pic>
        <p:nvPicPr>
          <p:cNvPr id="3" name="图片 2" descr="屏幕快照 2018-03-07 上午10.06.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629" y="3983311"/>
            <a:ext cx="5306694" cy="2753097"/>
          </a:xfrm>
          <a:prstGeom prst="rect">
            <a:avLst/>
          </a:prstGeom>
        </p:spPr>
      </p:pic>
    </p:spTree>
    <p:extLst>
      <p:ext uri="{BB962C8B-B14F-4D97-AF65-F5344CB8AC3E}">
        <p14:creationId xmlns:p14="http://schemas.microsoft.com/office/powerpoint/2010/main" val="173951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Peer-to-Peer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463860" y="1337487"/>
            <a:ext cx="8548402" cy="3080273"/>
          </a:xfrm>
        </p:spPr>
        <p:txBody>
          <a:bodyPr rtlCol="0">
            <a:normAutofit fontScale="92500" lnSpcReduction="20000"/>
          </a:bodyPr>
          <a:lstStyle/>
          <a:p>
            <a:pPr marL="0" indent="0">
              <a:lnSpc>
                <a:spcPct val="100000"/>
              </a:lnSpc>
              <a:buNone/>
            </a:pPr>
            <a:r>
              <a:rPr lang="en-US" altLang="zh-CN" dirty="0"/>
              <a:t>Unstructured hierarchical Pure P2P—The </a:t>
            </a:r>
            <a:r>
              <a:rPr lang="zh-CN" altLang="zh-CN" dirty="0"/>
              <a:t>3</a:t>
            </a:r>
            <a:r>
              <a:rPr lang="en-US" altLang="zh-CN" baseline="30000" dirty="0" err="1"/>
              <a:t>rd</a:t>
            </a:r>
            <a:r>
              <a:rPr lang="en-US" altLang="zh-CN" dirty="0"/>
              <a:t>  generation of P2</a:t>
            </a:r>
            <a:r>
              <a:rPr lang="zh-CN" altLang="zh-CN" dirty="0"/>
              <a:t>P</a:t>
            </a:r>
            <a:r>
              <a:rPr lang="en-US" altLang="zh-CN" dirty="0"/>
              <a:t> software architecture</a:t>
            </a:r>
          </a:p>
          <a:p>
            <a:pPr>
              <a:lnSpc>
                <a:spcPct val="110000"/>
              </a:lnSpc>
              <a:spcBef>
                <a:spcPts val="600"/>
              </a:spcBef>
            </a:pPr>
            <a:r>
              <a:rPr lang="en-US" altLang="zh-CN" sz="1700" dirty="0"/>
              <a:t>Leaf nodes are only connected to their super-nodes; super-nodes, in addition to maintaining their own leaf nodes, are connected to other super-nodes in the super-node's overlay net. Super nodes serve as proxy nodes for their own leaf nodes. The super-node is responsible for passing the query request to other super-nodes or if it knows exactly one of its leaf nodes can answer the request, it passes the request to the leaf node. The unstructured Hierarchical Pure P2P architecture has significantly improved the network query efficiency by introducing a super-node overlay network based on the original peer-to-peer network. The query rate of unstructured hierarchical pure P2P system is also much superior to the original pure P2P architecture.</a:t>
            </a:r>
          </a:p>
        </p:txBody>
      </p:sp>
      <p:pic>
        <p:nvPicPr>
          <p:cNvPr id="3" name="图片 2" descr="屏幕快照 2018-03-07 上午10.06.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629" y="3983311"/>
            <a:ext cx="5306694" cy="2753097"/>
          </a:xfrm>
          <a:prstGeom prst="rect">
            <a:avLst/>
          </a:prstGeom>
        </p:spPr>
      </p:pic>
    </p:spTree>
    <p:extLst>
      <p:ext uri="{BB962C8B-B14F-4D97-AF65-F5344CB8AC3E}">
        <p14:creationId xmlns:p14="http://schemas.microsoft.com/office/powerpoint/2010/main" val="173053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629609" cy="5033683"/>
          </a:xfrm>
        </p:spPr>
        <p:txBody>
          <a:bodyPr rtlCol="0">
            <a:normAutofit/>
          </a:bodyPr>
          <a:lstStyle/>
          <a:p>
            <a:pPr marL="0" indent="0">
              <a:buNone/>
            </a:pPr>
            <a:r>
              <a:rPr lang="zh-CN" altLang="en-US" dirty="0"/>
              <a:t> </a:t>
            </a:r>
            <a:r>
              <a:rPr lang="en-US" altLang="zh-CN" dirty="0"/>
              <a:t>Client-Server Architecture</a:t>
            </a:r>
          </a:p>
          <a:p>
            <a:r>
              <a:rPr lang="en-US" altLang="zh-CN" dirty="0"/>
              <a:t>An application system is divided into two logically separate parts, each part plays different roles to complete different functions of multiple computers together to complete a unified task</a:t>
            </a:r>
          </a:p>
          <a:p>
            <a:r>
              <a:rPr lang="en-US" altLang="zh-CN" dirty="0"/>
              <a:t>Client(front-end)</a:t>
            </a:r>
          </a:p>
          <a:p>
            <a:pPr lvl="1"/>
            <a:r>
              <a:rPr lang="en-US" altLang="zh-CN" sz="1800" dirty="0"/>
              <a:t>business logic, interface to server communications</a:t>
            </a:r>
          </a:p>
          <a:p>
            <a:r>
              <a:rPr lang="zh-CN" altLang="zh-CN" dirty="0"/>
              <a:t>S</a:t>
            </a:r>
            <a:r>
              <a:rPr lang="en-US" altLang="zh-CN" dirty="0" err="1"/>
              <a:t>erver</a:t>
            </a:r>
            <a:r>
              <a:rPr lang="en-US" altLang="zh-CN" dirty="0"/>
              <a:t>(back-end)</a:t>
            </a:r>
          </a:p>
          <a:p>
            <a:pPr lvl="1"/>
            <a:r>
              <a:rPr lang="en-US" altLang="zh-CN" sz="1800" dirty="0"/>
              <a:t>interface to client communication, business logic, data management</a:t>
            </a:r>
          </a:p>
          <a:p>
            <a:r>
              <a:rPr lang="en-US" altLang="zh-CN" sz="2200" dirty="0"/>
              <a:t>Generally speaking:</a:t>
            </a:r>
          </a:p>
          <a:p>
            <a:pPr lvl="1"/>
            <a:r>
              <a:rPr lang="en-US" altLang="zh-CN" sz="1800" dirty="0"/>
              <a:t>The client makes a request to the server for a specific job</a:t>
            </a:r>
          </a:p>
          <a:p>
            <a:pPr lvl="1"/>
            <a:r>
              <a:rPr lang="en-US" altLang="zh-CN" sz="1800" dirty="0"/>
              <a:t>The server processes the client's request and returns the result</a:t>
            </a:r>
          </a:p>
        </p:txBody>
      </p:sp>
    </p:spTree>
    <p:extLst>
      <p:ext uri="{BB962C8B-B14F-4D97-AF65-F5344CB8AC3E}">
        <p14:creationId xmlns:p14="http://schemas.microsoft.com/office/powerpoint/2010/main" val="389551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67400" cy="3168821"/>
          </a:xfrm>
        </p:spPr>
        <p:txBody>
          <a:bodyPr rtlCol="0">
            <a:normAutofit/>
          </a:bodyPr>
          <a:lstStyle/>
          <a:p>
            <a:pPr marL="0" indent="0">
              <a:buNone/>
            </a:pPr>
            <a:r>
              <a:rPr lang="zh-CN" altLang="en-US" dirty="0"/>
              <a:t> </a:t>
            </a:r>
            <a:r>
              <a:rPr lang="en-US" altLang="zh-CN" dirty="0"/>
              <a:t>C / S structure development process:</a:t>
            </a:r>
          </a:p>
          <a:p>
            <a:r>
              <a:rPr lang="en-US" altLang="zh-CN" dirty="0"/>
              <a:t>2-tier C/S</a:t>
            </a:r>
          </a:p>
          <a:p>
            <a:r>
              <a:rPr lang="zh-CN" altLang="zh-CN" dirty="0"/>
              <a:t>3-</a:t>
            </a:r>
            <a:r>
              <a:rPr lang="en-US" altLang="zh-CN" dirty="0"/>
              <a:t>tier C</a:t>
            </a:r>
            <a:r>
              <a:rPr lang="zh-CN" altLang="en-US" dirty="0"/>
              <a:t>/</a:t>
            </a:r>
            <a:r>
              <a:rPr lang="zh-CN" altLang="zh-CN" dirty="0"/>
              <a:t>S</a:t>
            </a:r>
            <a:endParaRPr lang="en-US" altLang="zh-CN" dirty="0"/>
          </a:p>
          <a:p>
            <a:r>
              <a:rPr lang="zh-CN" altLang="zh-CN" dirty="0"/>
              <a:t>m</a:t>
            </a:r>
            <a:r>
              <a:rPr lang="en-US" altLang="zh-CN" dirty="0" err="1"/>
              <a:t>ulti</a:t>
            </a:r>
            <a:r>
              <a:rPr lang="zh-CN" altLang="en-US" dirty="0"/>
              <a:t>-</a:t>
            </a:r>
            <a:r>
              <a:rPr lang="zh-CN" altLang="zh-CN" dirty="0"/>
              <a:t>t</a:t>
            </a:r>
            <a:r>
              <a:rPr lang="en-US" altLang="zh-CN" dirty="0" err="1"/>
              <a:t>ier</a:t>
            </a:r>
            <a:r>
              <a:rPr lang="zh-CN" altLang="en-US" dirty="0"/>
              <a:t> </a:t>
            </a:r>
            <a:r>
              <a:rPr lang="en-US" altLang="zh-CN" dirty="0"/>
              <a:t>C/S</a:t>
            </a:r>
          </a:p>
          <a:p>
            <a:endParaRPr lang="en-US" altLang="zh-CN" sz="1800" dirty="0"/>
          </a:p>
        </p:txBody>
      </p:sp>
      <p:grpSp>
        <p:nvGrpSpPr>
          <p:cNvPr id="36" name="组 35"/>
          <p:cNvGrpSpPr/>
          <p:nvPr/>
        </p:nvGrpSpPr>
        <p:grpSpPr>
          <a:xfrm>
            <a:off x="4121049" y="2607425"/>
            <a:ext cx="3449239" cy="557698"/>
            <a:chOff x="4121049" y="2607425"/>
            <a:chExt cx="3449239" cy="557698"/>
          </a:xfrm>
        </p:grpSpPr>
        <p:sp>
          <p:nvSpPr>
            <p:cNvPr id="2" name="矩形 1"/>
            <p:cNvSpPr/>
            <p:nvPr/>
          </p:nvSpPr>
          <p:spPr>
            <a:xfrm>
              <a:off x="4121049" y="2607425"/>
              <a:ext cx="1202536" cy="553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Customer interface</a:t>
              </a:r>
              <a:endParaRPr kumimoji="1" lang="zh-CN" altLang="en-US" dirty="0"/>
            </a:p>
          </p:txBody>
        </p:sp>
        <p:sp>
          <p:nvSpPr>
            <p:cNvPr id="7" name="矩形 6"/>
            <p:cNvSpPr/>
            <p:nvPr/>
          </p:nvSpPr>
          <p:spPr>
            <a:xfrm>
              <a:off x="6367752" y="2611215"/>
              <a:ext cx="1202536" cy="553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Database server</a:t>
              </a:r>
              <a:endParaRPr kumimoji="1" lang="zh-CN" altLang="en-US" dirty="0"/>
            </a:p>
          </p:txBody>
        </p:sp>
        <p:cxnSp>
          <p:nvCxnSpPr>
            <p:cNvPr id="4" name="直线箭头连接符 3"/>
            <p:cNvCxnSpPr>
              <a:stCxn id="2" idx="3"/>
              <a:endCxn id="7" idx="1"/>
            </p:cNvCxnSpPr>
            <p:nvPr/>
          </p:nvCxnSpPr>
          <p:spPr>
            <a:xfrm>
              <a:off x="5323585" y="2884379"/>
              <a:ext cx="1044167" cy="3790"/>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7" name="组 36"/>
          <p:cNvGrpSpPr/>
          <p:nvPr/>
        </p:nvGrpSpPr>
        <p:grpSpPr>
          <a:xfrm>
            <a:off x="3422216" y="4303751"/>
            <a:ext cx="5259799" cy="563629"/>
            <a:chOff x="3422216" y="4303751"/>
            <a:chExt cx="5259799" cy="563629"/>
          </a:xfrm>
        </p:grpSpPr>
        <p:sp>
          <p:nvSpPr>
            <p:cNvPr id="5" name="矩形 4"/>
            <p:cNvSpPr/>
            <p:nvPr/>
          </p:nvSpPr>
          <p:spPr>
            <a:xfrm>
              <a:off x="3422216" y="4313472"/>
              <a:ext cx="1202536" cy="553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Customer interface</a:t>
              </a:r>
              <a:endParaRPr kumimoji="1" lang="zh-CN" altLang="en-US" dirty="0"/>
            </a:p>
          </p:txBody>
        </p:sp>
        <p:sp>
          <p:nvSpPr>
            <p:cNvPr id="8" name="矩形 7"/>
            <p:cNvSpPr/>
            <p:nvPr/>
          </p:nvSpPr>
          <p:spPr>
            <a:xfrm>
              <a:off x="7479479" y="4303751"/>
              <a:ext cx="1202536" cy="553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Database server</a:t>
              </a:r>
              <a:endParaRPr kumimoji="1" lang="zh-CN" altLang="en-US" dirty="0"/>
            </a:p>
          </p:txBody>
        </p:sp>
        <p:sp>
          <p:nvSpPr>
            <p:cNvPr id="10" name="矩形 9"/>
            <p:cNvSpPr/>
            <p:nvPr/>
          </p:nvSpPr>
          <p:spPr>
            <a:xfrm>
              <a:off x="5223034" y="4303752"/>
              <a:ext cx="1762481" cy="553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Business Logic Server</a:t>
              </a:r>
              <a:endParaRPr kumimoji="1" lang="zh-CN" altLang="en-US" dirty="0"/>
            </a:p>
          </p:txBody>
        </p:sp>
        <p:cxnSp>
          <p:nvCxnSpPr>
            <p:cNvPr id="16" name="直线箭头连接符 15"/>
            <p:cNvCxnSpPr>
              <a:stCxn id="5" idx="3"/>
              <a:endCxn id="10" idx="1"/>
            </p:cNvCxnSpPr>
            <p:nvPr/>
          </p:nvCxnSpPr>
          <p:spPr>
            <a:xfrm flipV="1">
              <a:off x="4624752" y="4580706"/>
              <a:ext cx="598282" cy="9720"/>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10" idx="3"/>
              <a:endCxn id="8" idx="1"/>
            </p:cNvCxnSpPr>
            <p:nvPr/>
          </p:nvCxnSpPr>
          <p:spPr>
            <a:xfrm flipV="1">
              <a:off x="6985515" y="4580705"/>
              <a:ext cx="493964" cy="1"/>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8" name="组 37"/>
          <p:cNvGrpSpPr/>
          <p:nvPr/>
        </p:nvGrpSpPr>
        <p:grpSpPr>
          <a:xfrm>
            <a:off x="1547870" y="5573689"/>
            <a:ext cx="7120632" cy="557700"/>
            <a:chOff x="1547870" y="5573689"/>
            <a:chExt cx="7120632" cy="557700"/>
          </a:xfrm>
        </p:grpSpPr>
        <p:sp>
          <p:nvSpPr>
            <p:cNvPr id="6" name="矩形 5"/>
            <p:cNvSpPr/>
            <p:nvPr/>
          </p:nvSpPr>
          <p:spPr>
            <a:xfrm>
              <a:off x="1547870" y="5573690"/>
              <a:ext cx="1202536" cy="553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Customer interface</a:t>
              </a:r>
              <a:endParaRPr kumimoji="1" lang="zh-CN" altLang="en-US" dirty="0"/>
            </a:p>
          </p:txBody>
        </p:sp>
        <p:sp>
          <p:nvSpPr>
            <p:cNvPr id="9" name="矩形 8"/>
            <p:cNvSpPr/>
            <p:nvPr/>
          </p:nvSpPr>
          <p:spPr>
            <a:xfrm>
              <a:off x="7465966" y="5573689"/>
              <a:ext cx="1202536" cy="553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Database server</a:t>
              </a:r>
              <a:endParaRPr kumimoji="1" lang="zh-CN" altLang="en-US" dirty="0"/>
            </a:p>
          </p:txBody>
        </p:sp>
        <p:sp>
          <p:nvSpPr>
            <p:cNvPr id="11" name="矩形 10"/>
            <p:cNvSpPr/>
            <p:nvPr/>
          </p:nvSpPr>
          <p:spPr>
            <a:xfrm>
              <a:off x="5240315" y="5577480"/>
              <a:ext cx="1762481" cy="553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Business Logic Server</a:t>
              </a:r>
              <a:endParaRPr kumimoji="1" lang="zh-CN" altLang="en-US" dirty="0"/>
            </a:p>
          </p:txBody>
        </p:sp>
        <p:sp>
          <p:nvSpPr>
            <p:cNvPr id="12" name="矩形 11"/>
            <p:cNvSpPr/>
            <p:nvPr/>
          </p:nvSpPr>
          <p:spPr>
            <a:xfrm>
              <a:off x="3456773" y="5577481"/>
              <a:ext cx="1202536" cy="553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Customer interface</a:t>
              </a:r>
              <a:endParaRPr kumimoji="1" lang="zh-CN" altLang="en-US" dirty="0"/>
            </a:p>
          </p:txBody>
        </p:sp>
        <p:cxnSp>
          <p:nvCxnSpPr>
            <p:cNvPr id="20" name="直线箭头连接符 19"/>
            <p:cNvCxnSpPr>
              <a:stCxn id="6" idx="3"/>
              <a:endCxn id="12" idx="1"/>
            </p:cNvCxnSpPr>
            <p:nvPr/>
          </p:nvCxnSpPr>
          <p:spPr>
            <a:xfrm>
              <a:off x="2750406" y="5850644"/>
              <a:ext cx="706367" cy="3791"/>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12" idx="3"/>
              <a:endCxn id="11" idx="1"/>
            </p:cNvCxnSpPr>
            <p:nvPr/>
          </p:nvCxnSpPr>
          <p:spPr>
            <a:xfrm flipV="1">
              <a:off x="4659309" y="5854434"/>
              <a:ext cx="581006" cy="1"/>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11" idx="3"/>
              <a:endCxn id="9" idx="1"/>
            </p:cNvCxnSpPr>
            <p:nvPr/>
          </p:nvCxnSpPr>
          <p:spPr>
            <a:xfrm flipV="1">
              <a:off x="7002796" y="5850643"/>
              <a:ext cx="463170" cy="3791"/>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31" name="曲线连接符 30"/>
          <p:cNvCxnSpPr>
            <a:endCxn id="2" idx="1"/>
          </p:cNvCxnSpPr>
          <p:nvPr/>
        </p:nvCxnSpPr>
        <p:spPr>
          <a:xfrm>
            <a:off x="2202397" y="2242656"/>
            <a:ext cx="1918652" cy="641723"/>
          </a:xfrm>
          <a:prstGeom prst="curvedConnector3">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3" name="曲线连接符 32"/>
          <p:cNvCxnSpPr>
            <a:endCxn id="5" idx="1"/>
          </p:cNvCxnSpPr>
          <p:nvPr/>
        </p:nvCxnSpPr>
        <p:spPr>
          <a:xfrm rot="16200000" flipH="1">
            <a:off x="1868087" y="3036297"/>
            <a:ext cx="1834392" cy="1273866"/>
          </a:xfrm>
          <a:prstGeom prst="curvedConnector2">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5" name="曲线连接符 34"/>
          <p:cNvCxnSpPr>
            <a:endCxn id="6" idx="1"/>
          </p:cNvCxnSpPr>
          <p:nvPr/>
        </p:nvCxnSpPr>
        <p:spPr>
          <a:xfrm rot="16200000" flipH="1">
            <a:off x="233207" y="4535980"/>
            <a:ext cx="2446131" cy="183195"/>
          </a:xfrm>
          <a:prstGeom prst="curvedConnector2">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02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26854" cy="5033683"/>
          </a:xfrm>
        </p:spPr>
        <p:txBody>
          <a:bodyPr rtlCol="0">
            <a:normAutofit/>
          </a:bodyPr>
          <a:lstStyle/>
          <a:p>
            <a:pPr marL="0" indent="0">
              <a:buNone/>
            </a:pPr>
            <a:r>
              <a:rPr lang="zh-CN" altLang="en-US" dirty="0"/>
              <a:t> </a:t>
            </a:r>
            <a:r>
              <a:rPr lang="zh-CN" altLang="zh-CN" sz="2400" b="1" dirty="0"/>
              <a:t>2-</a:t>
            </a:r>
            <a:r>
              <a:rPr lang="en-US" altLang="zh-CN" sz="2400" b="1" dirty="0"/>
              <a:t>tier</a:t>
            </a:r>
            <a:r>
              <a:rPr lang="zh-CN" altLang="en-US" sz="2400" b="1" dirty="0"/>
              <a:t> </a:t>
            </a:r>
            <a:r>
              <a:rPr lang="en-US" altLang="zh-CN" sz="2400" b="1" dirty="0"/>
              <a:t>C/S</a:t>
            </a:r>
          </a:p>
        </p:txBody>
      </p:sp>
      <p:pic>
        <p:nvPicPr>
          <p:cNvPr id="2" name="图片 1" descr="屏幕快照 2018-03-06 下午8.44.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66" y="2374323"/>
            <a:ext cx="4356100" cy="2222500"/>
          </a:xfrm>
          <a:prstGeom prst="rect">
            <a:avLst/>
          </a:prstGeom>
        </p:spPr>
      </p:pic>
    </p:spTree>
    <p:extLst>
      <p:ext uri="{BB962C8B-B14F-4D97-AF65-F5344CB8AC3E}">
        <p14:creationId xmlns:p14="http://schemas.microsoft.com/office/powerpoint/2010/main" val="184593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26854" cy="5033683"/>
          </a:xfrm>
        </p:spPr>
        <p:txBody>
          <a:bodyPr rtlCol="0">
            <a:normAutofit/>
          </a:bodyPr>
          <a:lstStyle/>
          <a:p>
            <a:pPr marL="0" indent="0">
              <a:buNone/>
            </a:pPr>
            <a:r>
              <a:rPr lang="zh-CN" altLang="en-US" dirty="0"/>
              <a:t> </a:t>
            </a:r>
            <a:r>
              <a:rPr lang="zh-CN" altLang="zh-CN" sz="2400" b="1" dirty="0"/>
              <a:t>2-</a:t>
            </a:r>
            <a:r>
              <a:rPr lang="en-US" altLang="zh-CN" sz="2400" b="1" dirty="0"/>
              <a:t>tier</a:t>
            </a:r>
            <a:r>
              <a:rPr lang="zh-CN" altLang="en-US" sz="2400" b="1" dirty="0"/>
              <a:t> </a:t>
            </a:r>
            <a:r>
              <a:rPr lang="en-US" altLang="zh-CN" sz="2400" b="1" dirty="0"/>
              <a:t>C/S</a:t>
            </a:r>
          </a:p>
          <a:p>
            <a:r>
              <a:rPr lang="en-US" altLang="zh-CN" b="1" dirty="0"/>
              <a:t>Components:</a:t>
            </a:r>
          </a:p>
          <a:p>
            <a:pPr lvl="1"/>
            <a:r>
              <a:rPr lang="zh-CN" altLang="zh-CN" sz="1800" b="1" dirty="0"/>
              <a:t>D</a:t>
            </a:r>
            <a:r>
              <a:rPr lang="en-US" altLang="zh-CN" sz="1800" b="1" dirty="0" err="1"/>
              <a:t>atabase</a:t>
            </a:r>
            <a:r>
              <a:rPr lang="zh-CN" altLang="en-US" sz="1800" b="1" dirty="0"/>
              <a:t> </a:t>
            </a:r>
            <a:r>
              <a:rPr lang="en-US" altLang="zh-CN" sz="1800" b="1" dirty="0"/>
              <a:t>Server:</a:t>
            </a:r>
            <a:r>
              <a:rPr lang="zh-CN" altLang="en-US" sz="1800" b="1" dirty="0"/>
              <a:t> </a:t>
            </a:r>
            <a:r>
              <a:rPr lang="en-US" altLang="zh-CN" sz="1800" b="1" dirty="0"/>
              <a:t> the</a:t>
            </a:r>
            <a:r>
              <a:rPr lang="zh-CN" altLang="en-US" sz="1800" b="1" dirty="0"/>
              <a:t> </a:t>
            </a:r>
            <a:r>
              <a:rPr lang="en-US" altLang="zh-CN" sz="1800" b="1" dirty="0"/>
              <a:t>database that stores data</a:t>
            </a:r>
            <a:r>
              <a:rPr lang="zh-CN" altLang="en-US" sz="1800" b="1" dirty="0"/>
              <a:t>,</a:t>
            </a:r>
            <a:r>
              <a:rPr lang="en-US" altLang="zh-CN" sz="1800" b="1" dirty="0"/>
              <a:t> the</a:t>
            </a:r>
            <a:r>
              <a:rPr lang="zh-CN" altLang="en-US" sz="1800" b="1" dirty="0"/>
              <a:t> </a:t>
            </a:r>
            <a:r>
              <a:rPr lang="en-US" altLang="zh-CN" sz="1800" b="1" dirty="0"/>
              <a:t>business logic</a:t>
            </a:r>
            <a:r>
              <a:rPr lang="zh-CN" altLang="en-US" sz="1800" b="1" dirty="0"/>
              <a:t> </a:t>
            </a:r>
            <a:r>
              <a:rPr lang="en-US" altLang="zh-CN" sz="1800" b="1" dirty="0"/>
              <a:t>responsible for data processing </a:t>
            </a:r>
          </a:p>
          <a:p>
            <a:pPr lvl="1"/>
            <a:r>
              <a:rPr lang="en-US" altLang="zh-CN" sz="1800" b="1" dirty="0"/>
              <a:t>Client application:</a:t>
            </a:r>
          </a:p>
          <a:p>
            <a:pPr lvl="2"/>
            <a:r>
              <a:rPr lang="zh-CN" altLang="zh-CN" sz="1800" b="1" dirty="0"/>
              <a:t>G</a:t>
            </a:r>
            <a:r>
              <a:rPr lang="en-US" altLang="zh-CN" sz="1800" b="1" dirty="0"/>
              <a:t>UI: User</a:t>
            </a:r>
            <a:r>
              <a:rPr lang="zh-CN" altLang="en-US" sz="1800" b="1" dirty="0"/>
              <a:t> </a:t>
            </a:r>
            <a:r>
              <a:rPr lang="en-US" altLang="zh-CN" sz="1800" b="1" dirty="0"/>
              <a:t>Interface</a:t>
            </a:r>
          </a:p>
          <a:p>
            <a:pPr lvl="2"/>
            <a:r>
              <a:rPr lang="en-US" altLang="zh-CN" sz="1800" b="1" dirty="0"/>
              <a:t>Business</a:t>
            </a:r>
            <a:r>
              <a:rPr lang="zh-CN" altLang="en-US" sz="1800" b="1" dirty="0"/>
              <a:t> </a:t>
            </a:r>
            <a:r>
              <a:rPr lang="en-US" altLang="zh-CN" sz="1800" b="1" dirty="0"/>
              <a:t>logic: Use the application on the client to process the data</a:t>
            </a:r>
          </a:p>
          <a:p>
            <a:r>
              <a:rPr lang="zh-CN" altLang="zh-CN" b="1" dirty="0"/>
              <a:t>C</a:t>
            </a:r>
            <a:r>
              <a:rPr lang="en-US" altLang="zh-CN" b="1" dirty="0" err="1"/>
              <a:t>onnector</a:t>
            </a:r>
            <a:r>
              <a:rPr lang="en-US" altLang="zh-CN" b="1" dirty="0"/>
              <a:t>: </a:t>
            </a:r>
            <a:r>
              <a:rPr lang="en-US" altLang="zh-CN" dirty="0"/>
              <a:t>Call-Return mechanism via network</a:t>
            </a:r>
            <a:r>
              <a:rPr lang="zh-CN" altLang="en-US" dirty="0"/>
              <a:t> </a:t>
            </a:r>
            <a:r>
              <a:rPr lang="en-US" altLang="zh-CN" dirty="0"/>
              <a:t>or implicit invocation mechanism</a:t>
            </a:r>
          </a:p>
          <a:p>
            <a:pPr lvl="1"/>
            <a:r>
              <a:rPr lang="en-US" altLang="zh-CN" sz="1800" dirty="0"/>
              <a:t>Client</a:t>
            </a:r>
            <a:r>
              <a:rPr lang="en-US" altLang="zh-CN" sz="1800" dirty="0">
                <a:sym typeface="Wingdings"/>
              </a:rPr>
              <a:t></a:t>
            </a:r>
            <a:r>
              <a:rPr lang="zh-CN" altLang="en-US" sz="1800" dirty="0">
                <a:sym typeface="Wingdings"/>
              </a:rPr>
              <a:t></a:t>
            </a:r>
            <a:r>
              <a:rPr lang="en-US" altLang="zh-CN" sz="1800" dirty="0">
                <a:sym typeface="Wingdings"/>
              </a:rPr>
              <a:t>Server:</a:t>
            </a:r>
            <a:r>
              <a:rPr lang="zh-CN" altLang="en-US" sz="1800" dirty="0">
                <a:sym typeface="Wingdings"/>
              </a:rPr>
              <a:t> </a:t>
            </a:r>
            <a:r>
              <a:rPr lang="en-US" altLang="zh-CN" sz="1800" dirty="0">
                <a:sym typeface="Wingdings"/>
              </a:rPr>
              <a:t>The client sends the request to the server and accepts the result</a:t>
            </a:r>
            <a:endParaRPr lang="en-US" altLang="zh-CN" sz="1800" dirty="0"/>
          </a:p>
        </p:txBody>
      </p:sp>
    </p:spTree>
    <p:extLst>
      <p:ext uri="{BB962C8B-B14F-4D97-AF65-F5344CB8AC3E}">
        <p14:creationId xmlns:p14="http://schemas.microsoft.com/office/powerpoint/2010/main" val="315386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2209613"/>
          </a:xfrm>
        </p:spPr>
        <p:txBody>
          <a:bodyPr rtlCol="0">
            <a:normAutofit/>
          </a:bodyPr>
          <a:lstStyle/>
          <a:p>
            <a:pPr marL="0" indent="0">
              <a:buNone/>
            </a:pPr>
            <a:r>
              <a:rPr lang="zh-CN" altLang="en-US" dirty="0"/>
              <a:t>  </a:t>
            </a:r>
            <a:r>
              <a:rPr lang="en-US" altLang="zh-CN" sz="2400" b="1" dirty="0"/>
              <a:t>The division of business logic: more in the client or server more?</a:t>
            </a:r>
          </a:p>
          <a:p>
            <a:r>
              <a:rPr lang="en-US" altLang="zh-CN" dirty="0"/>
              <a:t>Fat</a:t>
            </a:r>
            <a:r>
              <a:rPr lang="zh-CN" altLang="en-US" dirty="0"/>
              <a:t> </a:t>
            </a:r>
            <a:r>
              <a:rPr lang="en-US" altLang="zh-CN" dirty="0"/>
              <a:t>client</a:t>
            </a:r>
            <a:r>
              <a:rPr lang="zh-CN" altLang="en-US" dirty="0"/>
              <a:t>:</a:t>
            </a:r>
            <a:r>
              <a:rPr lang="en-US" altLang="zh-CN" dirty="0"/>
              <a:t>Clients</a:t>
            </a:r>
            <a:r>
              <a:rPr lang="zh-CN" altLang="en-US" dirty="0"/>
              <a:t> </a:t>
            </a:r>
            <a:r>
              <a:rPr lang="en-US" altLang="zh-CN" dirty="0"/>
              <a:t>execute most of the data processing operations.</a:t>
            </a:r>
          </a:p>
          <a:p>
            <a:r>
              <a:rPr lang="en-US" altLang="zh-CN" dirty="0"/>
              <a:t>Thin</a:t>
            </a:r>
            <a:r>
              <a:rPr lang="zh-CN" altLang="en-US" dirty="0"/>
              <a:t> </a:t>
            </a:r>
            <a:r>
              <a:rPr lang="en-US" altLang="zh-CN" dirty="0"/>
              <a:t>client</a:t>
            </a:r>
            <a:r>
              <a:rPr lang="zh-CN" altLang="en-US" dirty="0"/>
              <a:t>:</a:t>
            </a:r>
            <a:r>
              <a:rPr lang="en-US" altLang="zh-CN" dirty="0"/>
              <a:t>Clients have little or no business logic</a:t>
            </a:r>
          </a:p>
        </p:txBody>
      </p:sp>
      <p:graphicFrame>
        <p:nvGraphicFramePr>
          <p:cNvPr id="2" name="表格 1"/>
          <p:cNvGraphicFramePr>
            <a:graphicFrameLocks noGrp="1"/>
          </p:cNvGraphicFramePr>
          <p:nvPr>
            <p:extLst>
              <p:ext uri="{D42A27DB-BD31-4B8C-83A1-F6EECF244321}">
                <p14:modId xmlns:p14="http://schemas.microsoft.com/office/powerpoint/2010/main" val="46597481"/>
              </p:ext>
            </p:extLst>
          </p:nvPr>
        </p:nvGraphicFramePr>
        <p:xfrm>
          <a:off x="1199717" y="4031445"/>
          <a:ext cx="7109938" cy="1483360"/>
        </p:xfrm>
        <a:graphic>
          <a:graphicData uri="http://schemas.openxmlformats.org/drawingml/2006/table">
            <a:tbl>
              <a:tblPr firstRow="1" bandRow="1">
                <a:tableStyleId>{5C22544A-7EE6-4342-B048-85BDC9FD1C3A}</a:tableStyleId>
              </a:tblPr>
              <a:tblGrid>
                <a:gridCol w="3554969">
                  <a:extLst>
                    <a:ext uri="{9D8B030D-6E8A-4147-A177-3AD203B41FA5}">
                      <a16:colId xmlns:a16="http://schemas.microsoft.com/office/drawing/2014/main" val="20000"/>
                    </a:ext>
                  </a:extLst>
                </a:gridCol>
                <a:gridCol w="3554969">
                  <a:extLst>
                    <a:ext uri="{9D8B030D-6E8A-4147-A177-3AD203B41FA5}">
                      <a16:colId xmlns:a16="http://schemas.microsoft.com/office/drawing/2014/main" val="20001"/>
                    </a:ext>
                  </a:extLst>
                </a:gridCol>
              </a:tblGrid>
              <a:tr h="370840">
                <a:tc>
                  <a:txBody>
                    <a:bodyPr/>
                    <a:lstStyle/>
                    <a:p>
                      <a:pPr algn="ctr"/>
                      <a:r>
                        <a:rPr lang="en-US" altLang="zh-CN" dirty="0"/>
                        <a:t>Fat</a:t>
                      </a:r>
                      <a:r>
                        <a:rPr lang="zh-CN" altLang="en-US" dirty="0"/>
                        <a:t> </a:t>
                      </a:r>
                      <a:r>
                        <a:rPr lang="en-US" altLang="zh-CN" dirty="0"/>
                        <a:t>client</a:t>
                      </a:r>
                      <a:endParaRPr lang="zh-CN" altLang="en-US" dirty="0"/>
                    </a:p>
                  </a:txBody>
                  <a:tcPr/>
                </a:tc>
                <a:tc>
                  <a:txBody>
                    <a:bodyPr/>
                    <a:lstStyle/>
                    <a:p>
                      <a:pPr algn="ctr"/>
                      <a:r>
                        <a:rPr lang="en-US" altLang="zh-CN" dirty="0"/>
                        <a:t>Thin</a:t>
                      </a:r>
                      <a:r>
                        <a:rPr lang="zh-CN" altLang="en-US" dirty="0"/>
                        <a:t> </a:t>
                      </a:r>
                      <a:r>
                        <a:rPr lang="en-US" altLang="zh-CN" dirty="0"/>
                        <a:t>client</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Less</a:t>
                      </a:r>
                      <a:r>
                        <a:rPr lang="zh-CN" altLang="en-US" dirty="0"/>
                        <a:t> </a:t>
                      </a:r>
                      <a:r>
                        <a:rPr lang="en-US" altLang="zh-CN" dirty="0"/>
                        <a:t>network</a:t>
                      </a:r>
                      <a:r>
                        <a:rPr lang="zh-CN" altLang="en-US" dirty="0"/>
                        <a:t> </a:t>
                      </a:r>
                      <a:r>
                        <a:rPr lang="en-US" altLang="zh-CN" dirty="0"/>
                        <a:t>bandwidth</a:t>
                      </a:r>
                      <a:endParaRPr lang="zh-CN" altLang="en-US" dirty="0"/>
                    </a:p>
                  </a:txBody>
                  <a:tcPr/>
                </a:tc>
                <a:tc>
                  <a:txBody>
                    <a:bodyPr/>
                    <a:lstStyle/>
                    <a:p>
                      <a:r>
                        <a:rPr lang="en-US" altLang="zh-CN" dirty="0"/>
                        <a:t>Lower</a:t>
                      </a:r>
                      <a:r>
                        <a:rPr lang="zh-CN" altLang="en-US" dirty="0"/>
                        <a:t> </a:t>
                      </a:r>
                      <a:r>
                        <a:rPr lang="en-US" altLang="zh-CN" dirty="0"/>
                        <a:t>IT</a:t>
                      </a:r>
                      <a:r>
                        <a:rPr lang="zh-CN" altLang="en-US" dirty="0"/>
                        <a:t> </a:t>
                      </a:r>
                      <a:r>
                        <a:rPr lang="en-US" altLang="zh-CN" dirty="0"/>
                        <a:t>admin</a:t>
                      </a:r>
                      <a:r>
                        <a:rPr lang="zh-CN" altLang="en-US" dirty="0"/>
                        <a:t> </a:t>
                      </a:r>
                      <a:r>
                        <a:rPr lang="en-US" altLang="zh-CN" dirty="0"/>
                        <a:t>cost</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Fewer</a:t>
                      </a:r>
                      <a:r>
                        <a:rPr lang="zh-CN" altLang="en-US" dirty="0"/>
                        <a:t> </a:t>
                      </a:r>
                      <a:r>
                        <a:rPr lang="en-US" altLang="zh-CN" dirty="0"/>
                        <a:t>server</a:t>
                      </a:r>
                      <a:r>
                        <a:rPr lang="zh-CN" altLang="en-US" dirty="0"/>
                        <a:t> </a:t>
                      </a:r>
                      <a:r>
                        <a:rPr lang="en-US" altLang="zh-CN" dirty="0"/>
                        <a:t>requirements</a:t>
                      </a:r>
                      <a:endParaRPr lang="zh-CN" altLang="en-US" dirty="0"/>
                    </a:p>
                  </a:txBody>
                  <a:tcPr/>
                </a:tc>
                <a:tc>
                  <a:txBody>
                    <a:bodyPr/>
                    <a:lstStyle/>
                    <a:p>
                      <a:r>
                        <a:rPr lang="en-US" altLang="zh-CN" dirty="0"/>
                        <a:t>Easier</a:t>
                      </a:r>
                      <a:r>
                        <a:rPr lang="zh-CN" altLang="en-US" dirty="0"/>
                        <a:t> </a:t>
                      </a:r>
                      <a:r>
                        <a:rPr lang="en-US" altLang="zh-CN" dirty="0"/>
                        <a:t>to</a:t>
                      </a:r>
                      <a:r>
                        <a:rPr lang="zh-CN" altLang="en-US" dirty="0"/>
                        <a:t> </a:t>
                      </a:r>
                      <a:r>
                        <a:rPr lang="en-US" altLang="zh-CN" dirty="0"/>
                        <a:t>secure</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Better</a:t>
                      </a:r>
                      <a:r>
                        <a:rPr lang="zh-CN" altLang="en-US" dirty="0"/>
                        <a:t> </a:t>
                      </a:r>
                      <a:r>
                        <a:rPr lang="en-US" altLang="zh-CN" dirty="0"/>
                        <a:t>computing</a:t>
                      </a:r>
                      <a:r>
                        <a:rPr lang="zh-CN" altLang="en-US" dirty="0"/>
                        <a:t> </a:t>
                      </a:r>
                      <a:r>
                        <a:rPr lang="en-US" altLang="zh-CN" dirty="0"/>
                        <a:t>performance</a:t>
                      </a:r>
                      <a:endParaRPr lang="zh-CN" altLang="en-US" dirty="0"/>
                    </a:p>
                  </a:txBody>
                  <a:tcPr/>
                </a:tc>
                <a:tc>
                  <a:txBody>
                    <a:bodyPr/>
                    <a:lstStyle/>
                    <a:p>
                      <a:r>
                        <a:rPr lang="en-US" altLang="zh-CN" dirty="0"/>
                        <a:t>Worthless</a:t>
                      </a:r>
                      <a:r>
                        <a:rPr lang="zh-CN" altLang="en-US" dirty="0"/>
                        <a:t> </a:t>
                      </a:r>
                      <a:r>
                        <a:rPr lang="en-US" altLang="zh-CN" dirty="0"/>
                        <a:t>to</a:t>
                      </a:r>
                      <a:r>
                        <a:rPr lang="zh-CN" altLang="en-US" dirty="0"/>
                        <a:t> </a:t>
                      </a:r>
                      <a:r>
                        <a:rPr lang="en-US" altLang="zh-CN" dirty="0"/>
                        <a:t>thieves</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378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Client-Server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26854" cy="5033683"/>
          </a:xfrm>
        </p:spPr>
        <p:txBody>
          <a:bodyPr rtlCol="0">
            <a:normAutofit/>
          </a:bodyPr>
          <a:lstStyle/>
          <a:p>
            <a:pPr marL="0" indent="0">
              <a:buNone/>
            </a:pPr>
            <a:r>
              <a:rPr lang="zh-CN" altLang="en-US" dirty="0"/>
              <a:t> </a:t>
            </a:r>
            <a:r>
              <a:rPr lang="zh-CN" altLang="zh-CN" sz="2400" b="1" dirty="0"/>
              <a:t>2-</a:t>
            </a:r>
            <a:r>
              <a:rPr lang="en-US" altLang="zh-CN" sz="2400" b="1" dirty="0"/>
              <a:t>tier</a:t>
            </a:r>
            <a:r>
              <a:rPr lang="zh-CN" altLang="en-US" sz="2400" b="1" dirty="0"/>
              <a:t> </a:t>
            </a:r>
            <a:r>
              <a:rPr lang="en-US" altLang="zh-CN" sz="2400" b="1" dirty="0"/>
              <a:t>C/S application</a:t>
            </a:r>
          </a:p>
          <a:p>
            <a:r>
              <a:rPr lang="en-US" altLang="zh-CN" sz="1800" dirty="0"/>
              <a:t>The </a:t>
            </a:r>
            <a:r>
              <a:rPr lang="zh-CN" altLang="zh-CN" sz="1800" dirty="0"/>
              <a:t>2</a:t>
            </a:r>
            <a:r>
              <a:rPr lang="en-US" altLang="zh-CN" sz="1800" dirty="0"/>
              <a:t>-tier C/S architecture is often used for non-real-time information processing systems that management and opera</a:t>
            </a:r>
            <a:r>
              <a:rPr lang="zh-CN" altLang="en-US" sz="1800" dirty="0"/>
              <a:t>t</a:t>
            </a:r>
            <a:r>
              <a:rPr lang="en-US" altLang="zh-CN" sz="1800" dirty="0"/>
              <a:t>ion is less complex.</a:t>
            </a:r>
          </a:p>
          <a:p>
            <a:r>
              <a:rPr lang="en-US" altLang="zh-CN" sz="1800" dirty="0"/>
              <a:t>Suitable for lightweight transactions.</a:t>
            </a:r>
          </a:p>
          <a:p>
            <a:r>
              <a:rPr lang="en-US" altLang="zh-CN" sz="1800" dirty="0"/>
              <a:t>When the business logic changes less and the number of users is less than 100, the two-layer C / s structure performs well.</a:t>
            </a:r>
          </a:p>
        </p:txBody>
      </p:sp>
    </p:spTree>
    <p:extLst>
      <p:ext uri="{BB962C8B-B14F-4D97-AF65-F5344CB8AC3E}">
        <p14:creationId xmlns:p14="http://schemas.microsoft.com/office/powerpoint/2010/main" val="40462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3027</Words>
  <Application>Microsoft Office PowerPoint</Application>
  <PresentationFormat>全屏显示(4:3)</PresentationFormat>
  <Paragraphs>203</Paragraphs>
  <Slides>33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微软雅黑</vt:lpstr>
      <vt:lpstr>Arial</vt:lpstr>
      <vt:lpstr>Euphemia</vt:lpstr>
      <vt:lpstr>Wingdings</vt:lpstr>
      <vt:lpstr>学术文献 16x9</vt:lpstr>
      <vt:lpstr>Software Architect Style</vt:lpstr>
      <vt:lpstr>Client-server </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Client-Server</vt:lpstr>
      <vt:lpstr>Peer-to-peer</vt:lpstr>
      <vt:lpstr>Peer-to-Peer</vt:lpstr>
      <vt:lpstr>Peer-to-Peer</vt:lpstr>
      <vt:lpstr>Peer-to-Peer</vt:lpstr>
      <vt:lpstr>Peer-to-Peer</vt:lpstr>
      <vt:lpstr>Peer-to-Peer</vt:lpstr>
      <vt:lpstr>Peer-to-Peer</vt:lpstr>
      <vt:lpstr>Peer-to-Peer</vt:lpstr>
      <vt:lpstr>Peer-to-Peer</vt:lpstr>
      <vt:lpstr>Peer-to-Peer</vt:lpstr>
      <vt:lpstr>Peer-to-Peer</vt:lpstr>
      <vt:lpstr>Peer-to-Peer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2018-03-07T07:26:24Z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