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1" r:id="rId6"/>
    <p:sldId id="278" r:id="rId7"/>
    <p:sldId id="289" r:id="rId8"/>
    <p:sldId id="263" r:id="rId9"/>
    <p:sldId id="264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0" r:id="rId28"/>
    <p:sldId id="291" r:id="rId29"/>
    <p:sldId id="292" r:id="rId30"/>
    <p:sldId id="293" r:id="rId31"/>
    <p:sldId id="294" r:id="rId32"/>
    <p:sldId id="295" r:id="rId33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4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58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25.wmf"/><Relationship Id="rId7" Type="http://schemas.openxmlformats.org/officeDocument/2006/relationships/image" Target="../media/image1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2017/5/6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2017/5/6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/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2100"/>
            </a:lvl2pPr>
            <a:lvl3pPr marL="685800" indent="0" algn="l" rtl="0">
              <a:buNone/>
              <a:defRPr sz="1800"/>
            </a:lvl3pPr>
            <a:lvl4pPr marL="1028700" indent="0" algn="l" rtl="0">
              <a:buNone/>
              <a:defRPr sz="1500"/>
            </a:lvl4pPr>
            <a:lvl5pPr marL="1371600" indent="0" algn="l" rtl="0">
              <a:buNone/>
              <a:defRPr sz="1500"/>
            </a:lvl5pPr>
            <a:lvl6pPr marL="1714500" indent="0" algn="l" rtl="0">
              <a:buNone/>
              <a:defRPr sz="1500"/>
            </a:lvl6pPr>
            <a:lvl7pPr marL="2057400" indent="0" algn="l" rtl="0">
              <a:buNone/>
              <a:defRPr sz="1500"/>
            </a:lvl7pPr>
            <a:lvl8pPr marL="2400300" indent="0" algn="l" rtl="0">
              <a:buNone/>
              <a:defRPr sz="1500"/>
            </a:lvl8pPr>
            <a:lvl9pPr marL="2743200" indent="0" algn="l" rtl="0">
              <a:buNone/>
              <a:defRPr sz="15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2017/5/6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9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9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l" rtl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2017/5/6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4583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2017/5/6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2017/5/6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2017/5/6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200"/>
            </a:lvl2pPr>
            <a:lvl3pPr algn="l" rtl="0">
              <a:defRPr sz="1200"/>
            </a:lvl3pPr>
            <a:lvl4pPr algn="l" rtl="0">
              <a:defRPr sz="1050"/>
            </a:lvl4pPr>
            <a:lvl5pPr algn="l" rtl="0">
              <a:defRPr sz="1050"/>
            </a:lvl5pPr>
            <a:lvl6pPr algn="l" rtl="0">
              <a:defRPr sz="1050"/>
            </a:lvl6pPr>
            <a:lvl7pPr algn="l" rtl="0">
              <a:defRPr sz="1050"/>
            </a:lvl7pPr>
            <a:lvl8pPr algn="l" rtl="0">
              <a:defRPr sz="1050"/>
            </a:lvl8pPr>
            <a:lvl9pPr algn="l" rtl="0">
              <a:defRPr sz="10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2017/5/6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2017/5/6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28.bin"/><Relationship Id="rId3" Type="http://schemas.openxmlformats.org/officeDocument/2006/relationships/oleObject" Target="../embeddings/oleObject21.bin"/><Relationship Id="rId21" Type="http://schemas.openxmlformats.org/officeDocument/2006/relationships/image" Target="../media/image29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6.wmf"/><Relationship Id="rId5" Type="http://schemas.openxmlformats.org/officeDocument/2006/relationships/image" Target="../media/image29.png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0.wmf"/><Relationship Id="rId4" Type="http://schemas.openxmlformats.org/officeDocument/2006/relationships/image" Target="../media/image23.wmf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image" Target="../media/image34.png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4.png"/><Relationship Id="rId4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image" Target="../media/image51.png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11" Type="http://schemas.openxmlformats.org/officeDocument/2006/relationships/image" Target="../media/image56.png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6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28675" y="2576321"/>
            <a:ext cx="4300538" cy="1664768"/>
          </a:xfrm>
        </p:spPr>
        <p:txBody>
          <a:bodyPr rtlCol="0" anchor="ctr"/>
          <a:lstStyle/>
          <a:p>
            <a:pPr rtl="0"/>
            <a:r>
              <a:rPr lang="en-US" altLang="zh-CN" dirty="0"/>
              <a:t>Compilers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828675" y="3879543"/>
            <a:ext cx="4300538" cy="1473692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/>
              <a:t>Principles, Techniques, &amp; Tools</a:t>
            </a: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Taught by Jing Zhang </a:t>
            </a: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(jzhang@njust.edu.cn)</a:t>
            </a: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5" r="88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Write Grammar for Top-Down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Eliminating Ambiguity</a:t>
            </a:r>
          </a:p>
          <a:p>
            <a:pPr marL="457200" indent="-457200">
              <a:buAutoNum type="arabicParenBoth"/>
            </a:pPr>
            <a:r>
              <a:rPr lang="en-US" altLang="zh-CN" sz="1600" dirty="0"/>
              <a:t>Expressions</a:t>
            </a:r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457200" indent="-457200">
              <a:buAutoNum type="arabicParenBoth"/>
            </a:pPr>
            <a:r>
              <a:rPr lang="en-US" altLang="zh-CN" sz="1600" dirty="0"/>
              <a:t>If … then … else</a:t>
            </a:r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015586"/>
              </p:ext>
            </p:extLst>
          </p:nvPr>
        </p:nvGraphicFramePr>
        <p:xfrm>
          <a:off x="1239156" y="2406422"/>
          <a:ext cx="1057729" cy="1259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1" name="Equation" r:id="rId3" imgW="533160" imgH="634680" progId="Equation.DSMT4">
                  <p:embed/>
                </p:oleObj>
              </mc:Choice>
              <mc:Fallback>
                <p:oleObj name="Equation" r:id="rId3" imgW="5331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9156" y="2406422"/>
                        <a:ext cx="1057729" cy="1259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2699657" y="2775857"/>
            <a:ext cx="89262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875994"/>
              </p:ext>
            </p:extLst>
          </p:nvPr>
        </p:nvGraphicFramePr>
        <p:xfrm>
          <a:off x="3865337" y="2472499"/>
          <a:ext cx="1348920" cy="985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2" name="Equation" r:id="rId5" imgW="660240" imgH="482400" progId="Equation.DSMT4">
                  <p:embed/>
                </p:oleObj>
              </mc:Choice>
              <mc:Fallback>
                <p:oleObj name="Equation" r:id="rId5" imgW="660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65337" y="2472499"/>
                        <a:ext cx="1348920" cy="985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390537"/>
              </p:ext>
            </p:extLst>
          </p:nvPr>
        </p:nvGraphicFramePr>
        <p:xfrm>
          <a:off x="1239157" y="4027865"/>
          <a:ext cx="2914650" cy="89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3" name="Equation" r:id="rId7" imgW="1549080" imgH="482400" progId="Equation.DSMT4">
                  <p:embed/>
                </p:oleObj>
              </mc:Choice>
              <mc:Fallback>
                <p:oleObj name="Equation" r:id="rId7" imgW="1549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9157" y="4027865"/>
                        <a:ext cx="2914650" cy="898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 rot="5400000">
            <a:off x="2868781" y="4735550"/>
            <a:ext cx="554378" cy="33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658796"/>
              </p:ext>
            </p:extLst>
          </p:nvPr>
        </p:nvGraphicFramePr>
        <p:xfrm>
          <a:off x="1059771" y="5229261"/>
          <a:ext cx="5303837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4" name="Equation" r:id="rId9" imgW="2819160" imgH="812520" progId="Equation.DSMT4">
                  <p:embed/>
                </p:oleObj>
              </mc:Choice>
              <mc:Fallback>
                <p:oleObj name="Equation" r:id="rId9" imgW="281916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9771" y="5229261"/>
                        <a:ext cx="5303837" cy="1512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484462" y="4676825"/>
            <a:ext cx="5471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Idea: a </a:t>
            </a:r>
            <a:r>
              <a:rPr lang="en-US" altLang="zh-CN" sz="1600" dirty="0" err="1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stmt</a:t>
            </a:r>
            <a:r>
              <a:rPr lang="en-US" altLang="zh-CN" sz="16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between a then and an else must be matched</a:t>
            </a:r>
            <a:endParaRPr lang="zh-CN" altLang="en-US" sz="1600" dirty="0">
              <a:solidFill>
                <a:srgbClr val="00B05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0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Write Grammar for Top-Down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39732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Elimination of Left Recursion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/>
              <a:t>A grammar is </a:t>
            </a:r>
            <a:r>
              <a:rPr lang="en-US" altLang="zh-CN" sz="1600" i="1" dirty="0">
                <a:solidFill>
                  <a:srgbClr val="7030A0"/>
                </a:solidFill>
              </a:rPr>
              <a:t>left recursive </a:t>
            </a:r>
            <a:r>
              <a:rPr lang="en-US" altLang="zh-CN" sz="1600" dirty="0"/>
              <a:t>if it has a nonterminal A such that there is a derivation               for some string 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/>
              <a:t>Immediate left recursion has the form               .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Eliminating immediate left recursion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altLang="zh-CN" sz="1600" dirty="0"/>
          </a:p>
          <a:p>
            <a:pPr lvl="1">
              <a:lnSpc>
                <a:spcPct val="100000"/>
              </a:lnSpc>
            </a:pPr>
            <a:endParaRPr lang="en-US" altLang="zh-CN" sz="1600" dirty="0"/>
          </a:p>
          <a:p>
            <a:pPr lvl="1">
              <a:lnSpc>
                <a:spcPct val="100000"/>
              </a:lnSpc>
            </a:pPr>
            <a:endParaRPr lang="zh-CN" altLang="en-US" sz="1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708607"/>
              </p:ext>
            </p:extLst>
          </p:nvPr>
        </p:nvGraphicFramePr>
        <p:xfrm>
          <a:off x="2281238" y="2162855"/>
          <a:ext cx="92233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2" name="Equation" r:id="rId3" imgW="469800" imgH="164880" progId="Equation.DSMT4">
                  <p:embed/>
                </p:oleObj>
              </mc:Choice>
              <mc:Fallback>
                <p:oleObj name="Equation" r:id="rId3" imgW="4698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1238" y="2162855"/>
                        <a:ext cx="922337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54772" y="2171069"/>
                <a:ext cx="444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772" y="2171069"/>
                <a:ext cx="4449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520895"/>
              </p:ext>
            </p:extLst>
          </p:nvPr>
        </p:nvGraphicFramePr>
        <p:xfrm>
          <a:off x="1184275" y="3288393"/>
          <a:ext cx="10969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3" name="Equation" r:id="rId6" imgW="558720" imgH="152280" progId="Equation.DSMT4">
                  <p:embed/>
                </p:oleObj>
              </mc:Choice>
              <mc:Fallback>
                <p:oleObj name="Equation" r:id="rId6" imgW="558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4275" y="3288393"/>
                        <a:ext cx="1096963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599515"/>
              </p:ext>
            </p:extLst>
          </p:nvPr>
        </p:nvGraphicFramePr>
        <p:xfrm>
          <a:off x="5183188" y="2502312"/>
          <a:ext cx="8223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4" name="Equation" r:id="rId8" imgW="419040" imgH="139680" progId="Equation.DSMT4">
                  <p:embed/>
                </p:oleObj>
              </mc:Choice>
              <mc:Fallback>
                <p:oleObj name="Equation" r:id="rId8" imgW="4190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83188" y="2502312"/>
                        <a:ext cx="82232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768944"/>
              </p:ext>
            </p:extLst>
          </p:nvPr>
        </p:nvGraphicFramePr>
        <p:xfrm>
          <a:off x="3616325" y="3113088"/>
          <a:ext cx="11715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5" name="Equation" r:id="rId10" imgW="596880" imgH="330120" progId="Equation.DSMT4">
                  <p:embed/>
                </p:oleObj>
              </mc:Choice>
              <mc:Fallback>
                <p:oleObj name="Equation" r:id="rId10" imgW="596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16325" y="3113088"/>
                        <a:ext cx="117157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2636838" y="3361985"/>
            <a:ext cx="612775" cy="149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650437"/>
              </p:ext>
            </p:extLst>
          </p:nvPr>
        </p:nvGraphicFramePr>
        <p:xfrm>
          <a:off x="1146968" y="3985812"/>
          <a:ext cx="31908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6" name="Equation" r:id="rId12" imgW="1625400" imgH="177480" progId="Equation.DSMT4">
                  <p:embed/>
                </p:oleObj>
              </mc:Choice>
              <mc:Fallback>
                <p:oleObj name="Equation" r:id="rId12" imgW="1625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46968" y="3985812"/>
                        <a:ext cx="3190875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174930"/>
              </p:ext>
            </p:extLst>
          </p:nvPr>
        </p:nvGraphicFramePr>
        <p:xfrm>
          <a:off x="5746750" y="3824680"/>
          <a:ext cx="25685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7" name="Equation" r:id="rId14" imgW="1307880" imgH="342720" progId="Equation.DSMT4">
                  <p:embed/>
                </p:oleObj>
              </mc:Choice>
              <mc:Fallback>
                <p:oleObj name="Equation" r:id="rId14" imgW="13078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46750" y="3824680"/>
                        <a:ext cx="2568575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/>
        </p:nvSpPr>
        <p:spPr>
          <a:xfrm>
            <a:off x="4719517" y="4084689"/>
            <a:ext cx="612775" cy="149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183073"/>
              </p:ext>
            </p:extLst>
          </p:nvPr>
        </p:nvGraphicFramePr>
        <p:xfrm>
          <a:off x="1184275" y="4900069"/>
          <a:ext cx="1057729" cy="1259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8" name="Equation" r:id="rId16" imgW="533160" imgH="634680" progId="Equation.DSMT4">
                  <p:embed/>
                </p:oleObj>
              </mc:Choice>
              <mc:Fallback>
                <p:oleObj name="Equation" r:id="rId16" imgW="5331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84275" y="4900069"/>
                        <a:ext cx="1057729" cy="1259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箭头 13"/>
          <p:cNvSpPr/>
          <p:nvPr/>
        </p:nvSpPr>
        <p:spPr>
          <a:xfrm>
            <a:off x="2644776" y="5269504"/>
            <a:ext cx="89262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443362"/>
              </p:ext>
            </p:extLst>
          </p:nvPr>
        </p:nvGraphicFramePr>
        <p:xfrm>
          <a:off x="3810456" y="4966146"/>
          <a:ext cx="1348920" cy="985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9" name="Equation" r:id="rId18" imgW="660240" imgH="482400" progId="Equation.DSMT4">
                  <p:embed/>
                </p:oleObj>
              </mc:Choice>
              <mc:Fallback>
                <p:oleObj name="Equation" r:id="rId18" imgW="660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10456" y="4966146"/>
                        <a:ext cx="1348920" cy="985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右箭头 15"/>
          <p:cNvSpPr/>
          <p:nvPr/>
        </p:nvSpPr>
        <p:spPr>
          <a:xfrm>
            <a:off x="5432427" y="5269504"/>
            <a:ext cx="89262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032055"/>
              </p:ext>
            </p:extLst>
          </p:nvPr>
        </p:nvGraphicFramePr>
        <p:xfrm>
          <a:off x="6610350" y="4629150"/>
          <a:ext cx="132397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0" name="Equation" r:id="rId20" imgW="647640" imgH="812520" progId="Equation.DSMT4">
                  <p:embed/>
                </p:oleObj>
              </mc:Choice>
              <mc:Fallback>
                <p:oleObj name="Equation" r:id="rId20" imgW="6476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10350" y="4629150"/>
                        <a:ext cx="1323975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076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Write Grammar for Top-Down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03562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Eliminating left recursion involving derivations of two or more steps.</a:t>
            </a:r>
          </a:p>
          <a:p>
            <a:r>
              <a:rPr lang="en-US" altLang="zh-CN" sz="1600" dirty="0"/>
              <a:t>E.g., </a:t>
            </a:r>
            <a:r>
              <a:rPr lang="zh-CN" altLang="en-US" dirty="0"/>
              <a:t>                                  </a:t>
            </a:r>
            <a:r>
              <a:rPr lang="en-US" altLang="zh-CN" dirty="0"/>
              <a:t>we have </a:t>
            </a:r>
          </a:p>
          <a:p>
            <a:endParaRPr lang="en-US" altLang="zh-CN" sz="1600" dirty="0"/>
          </a:p>
          <a:p>
            <a:r>
              <a:rPr lang="en-US" altLang="zh-CN" sz="1600" dirty="0"/>
              <a:t>If the grammar has no cycles (derivations of the form            ) or</a:t>
            </a:r>
          </a:p>
          <a:p>
            <a:pPr marL="0" indent="0">
              <a:buNone/>
            </a:pPr>
            <a:r>
              <a:rPr lang="en-US" altLang="zh-CN" sz="1600" dirty="0"/>
              <a:t>the follow algorithm systematically eliminates left recursion.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820973"/>
              </p:ext>
            </p:extLst>
          </p:nvPr>
        </p:nvGraphicFramePr>
        <p:xfrm>
          <a:off x="1963738" y="1949450"/>
          <a:ext cx="11207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4" name="Equation" r:id="rId3" imgW="596880" imgH="330120" progId="Equation.DSMT4">
                  <p:embed/>
                </p:oleObj>
              </mc:Choice>
              <mc:Fallback>
                <p:oleObj name="Equation" r:id="rId3" imgW="596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3738" y="1949450"/>
                        <a:ext cx="112077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880552"/>
              </p:ext>
            </p:extLst>
          </p:nvPr>
        </p:nvGraphicFramePr>
        <p:xfrm>
          <a:off x="4077886" y="1915661"/>
          <a:ext cx="136048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5" name="Equation" r:id="rId5" imgW="723600" imgH="139680" progId="Equation.DSMT4">
                  <p:embed/>
                </p:oleObj>
              </mc:Choice>
              <mc:Fallback>
                <p:oleObj name="Equation" r:id="rId5" imgW="72360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7886" y="1915661"/>
                        <a:ext cx="1360487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570322"/>
              </p:ext>
            </p:extLst>
          </p:nvPr>
        </p:nvGraphicFramePr>
        <p:xfrm>
          <a:off x="5812970" y="2529605"/>
          <a:ext cx="7635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6" name="Equation" r:id="rId7" imgW="406080" imgH="164880" progId="Equation.DSMT4">
                  <p:embed/>
                </p:oleObj>
              </mc:Choice>
              <mc:Fallback>
                <p:oleObj name="Equation" r:id="rId7" imgW="4060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12970" y="2529605"/>
                        <a:ext cx="763588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512130"/>
              </p:ext>
            </p:extLst>
          </p:nvPr>
        </p:nvGraphicFramePr>
        <p:xfrm>
          <a:off x="6910614" y="2560642"/>
          <a:ext cx="1318532" cy="29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7" name="Equation" r:id="rId9" imgW="685800" imgH="152280" progId="Equation.DSMT4">
                  <p:embed/>
                </p:oleObj>
              </mc:Choice>
              <mc:Fallback>
                <p:oleObj name="Equation" r:id="rId9" imgW="6858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10614" y="2560642"/>
                        <a:ext cx="1318532" cy="293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14" y="3334582"/>
            <a:ext cx="5831630" cy="352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Write Grammar for Top-Down Parsing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457200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Left factoring</a:t>
            </a:r>
          </a:p>
          <a:p>
            <a:endParaRPr lang="en-US" altLang="zh-CN" sz="1600" dirty="0"/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endParaRPr lang="zh-CN" altLang="en-US" sz="20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847539"/>
              </p:ext>
            </p:extLst>
          </p:nvPr>
        </p:nvGraphicFramePr>
        <p:xfrm>
          <a:off x="999899" y="2035856"/>
          <a:ext cx="29146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3" name="Equation" r:id="rId3" imgW="1549080" imgH="330120" progId="Equation.DSMT4">
                  <p:embed/>
                </p:oleObj>
              </mc:Choice>
              <mc:Fallback>
                <p:oleObj name="Equation" r:id="rId3" imgW="1549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9899" y="2035856"/>
                        <a:ext cx="2914650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858292"/>
              </p:ext>
            </p:extLst>
          </p:nvPr>
        </p:nvGraphicFramePr>
        <p:xfrm>
          <a:off x="1090613" y="2810555"/>
          <a:ext cx="12207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4" name="Equation" r:id="rId5" imgW="622080" imgH="177480" progId="Equation.DSMT4">
                  <p:embed/>
                </p:oleObj>
              </mc:Choice>
              <mc:Fallback>
                <p:oleObj name="Equation" r:id="rId5" imgW="6220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0613" y="2810555"/>
                        <a:ext cx="122078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2645229" y="2985180"/>
            <a:ext cx="42454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069624"/>
              </p:ext>
            </p:extLst>
          </p:nvPr>
        </p:nvGraphicFramePr>
        <p:xfrm>
          <a:off x="3253014" y="2650218"/>
          <a:ext cx="11207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5" name="Equation" r:id="rId7" imgW="571320" imgH="330120" progId="Equation.DSMT4">
                  <p:embed/>
                </p:oleObj>
              </mc:Choice>
              <mc:Fallback>
                <p:oleObj name="Equation" r:id="rId7" imgW="5713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53014" y="2650218"/>
                        <a:ext cx="112077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117589"/>
              </p:ext>
            </p:extLst>
          </p:nvPr>
        </p:nvGraphicFramePr>
        <p:xfrm>
          <a:off x="1050699" y="3677489"/>
          <a:ext cx="22431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6" name="Equation" r:id="rId9" imgW="1143000" imgH="177480" progId="Equation.DSMT4">
                  <p:embed/>
                </p:oleObj>
              </mc:Choice>
              <mc:Fallback>
                <p:oleObj name="Equation" r:id="rId9" imgW="11430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0699" y="3677489"/>
                        <a:ext cx="2243138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3702278" y="3806052"/>
            <a:ext cx="42454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454503"/>
              </p:ext>
            </p:extLst>
          </p:nvPr>
        </p:nvGraphicFramePr>
        <p:xfrm>
          <a:off x="4373789" y="3527921"/>
          <a:ext cx="16192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7" name="Equation" r:id="rId11" imgW="825480" imgH="330120" progId="Equation.DSMT4">
                  <p:embed/>
                </p:oleObj>
              </mc:Choice>
              <mc:Fallback>
                <p:oleObj name="Equation" r:id="rId11" imgW="825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73789" y="3527921"/>
                        <a:ext cx="16192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885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035629"/>
          </a:xfrm>
        </p:spPr>
        <p:txBody>
          <a:bodyPr/>
          <a:lstStyle/>
          <a:p>
            <a:r>
              <a:rPr lang="en-US" altLang="zh-CN" dirty="0"/>
              <a:t>If all the following conditions are satisfied, we can construct a recursive-descent parser.</a:t>
            </a:r>
          </a:p>
          <a:p>
            <a:pPr lvl="1"/>
            <a:r>
              <a:rPr lang="en-US" altLang="zh-CN" dirty="0"/>
              <a:t>No Ambiguity</a:t>
            </a:r>
          </a:p>
          <a:p>
            <a:pPr lvl="1"/>
            <a:r>
              <a:rPr lang="en-US" altLang="zh-CN" dirty="0"/>
              <a:t>No left recursion</a:t>
            </a:r>
          </a:p>
          <a:p>
            <a:pPr lvl="1"/>
            <a:r>
              <a:rPr lang="en-US" altLang="zh-CN" dirty="0"/>
              <a:t>Left factoring completed</a:t>
            </a:r>
          </a:p>
          <a:p>
            <a:r>
              <a:rPr lang="en-US" altLang="zh-CN" dirty="0"/>
              <a:t>recursive-descent parsing construct a recursive procedure for each nonterminal.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38" y="3149333"/>
            <a:ext cx="7614762" cy="36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6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E.g.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20566"/>
              </p:ext>
            </p:extLst>
          </p:nvPr>
        </p:nvGraphicFramePr>
        <p:xfrm>
          <a:off x="1504950" y="1363663"/>
          <a:ext cx="1322388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3" imgW="647640" imgH="812520" progId="Equation.DSMT4">
                  <p:embed/>
                </p:oleObj>
              </mc:Choice>
              <mc:Fallback>
                <p:oleObj name="Equation" r:id="rId3" imgW="6476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1363663"/>
                        <a:ext cx="1322388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038" y="3315154"/>
            <a:ext cx="3317962" cy="25087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418" y="1363663"/>
            <a:ext cx="291162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E.g.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20566"/>
              </p:ext>
            </p:extLst>
          </p:nvPr>
        </p:nvGraphicFramePr>
        <p:xfrm>
          <a:off x="1504950" y="1363663"/>
          <a:ext cx="1322388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3" imgW="647640" imgH="812520" progId="Equation.DSMT4">
                  <p:embed/>
                </p:oleObj>
              </mc:Choice>
              <mc:Fallback>
                <p:oleObj name="Equation" r:id="rId3" imgW="6476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1363663"/>
                        <a:ext cx="1322388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50" y="1302436"/>
            <a:ext cx="5875564" cy="5555564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6052457" y="3024188"/>
            <a:ext cx="304800" cy="219755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6487885" y="3276601"/>
            <a:ext cx="304800" cy="219755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74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589" y="1534886"/>
            <a:ext cx="748665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If all the following conditions are satisfied, we can construct a recursive-descent parser.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No Ambiguity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No left recursion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Left factoring completed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My question is whether there exists backtracking during the parsing. We hope not.  (Pay attention recursive-descent parsing implicitly includes backtracking because it will try all productions of a nonterminal).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The ideal situation is </a:t>
            </a:r>
            <a:r>
              <a:rPr lang="en-US" altLang="zh-CN" dirty="0">
                <a:solidFill>
                  <a:srgbClr val="7030A0"/>
                </a:solidFill>
              </a:rPr>
              <a:t>when we see the input symbol a, we exactly know which production should be chosen, or the occurrence of a is a syntax error</a:t>
            </a:r>
            <a:r>
              <a:rPr lang="en-US" altLang="zh-CN" dirty="0"/>
              <a:t>.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Which kind of grammar that results in non-backtracking recursive-descent parser?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Do we have more efficient methods that do not involve recursive procedure?</a:t>
            </a:r>
          </a:p>
        </p:txBody>
      </p:sp>
    </p:spTree>
    <p:extLst>
      <p:ext uri="{BB962C8B-B14F-4D97-AF65-F5344CB8AC3E}">
        <p14:creationId xmlns:p14="http://schemas.microsoft.com/office/powerpoint/2010/main" val="145160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LL(1) Grammar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Predictive parsers, that is, recursive-descent parsers needing no backtracking, can be constructed for a class of grammars called LL(1) .The first "L" in LL(1) stands for scanning the input from left to right, the second "L" for producing a leftmost derivation, and the "I" for using one input symbol of </a:t>
            </a:r>
            <a:r>
              <a:rPr lang="en-US" altLang="zh-CN" sz="2000" dirty="0" err="1"/>
              <a:t>lookahead</a:t>
            </a:r>
            <a:r>
              <a:rPr lang="en-US" altLang="zh-CN" sz="2000" dirty="0"/>
              <a:t> at each step to make parsing action decisions.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467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LL(1) Grammar - FIRST and FOLLOW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Suppose                                  , when facing an input symbol a, if we know exactly which production of A should be designated to match a, we do not need backtracking. That is, the first terminals of                     should be different.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Formally,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  Specially, if                , we have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sometimes,     start with a nonterminal X, how to </a:t>
            </a:r>
            <a:r>
              <a:rPr lang="en-US" altLang="zh-CN" dirty="0" err="1"/>
              <a:t>comput</a:t>
            </a:r>
            <a:r>
              <a:rPr lang="en-US" altLang="zh-CN" dirty="0"/>
              <a:t> FIRST(X)?  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899602"/>
              </p:ext>
            </p:extLst>
          </p:nvPr>
        </p:nvGraphicFramePr>
        <p:xfrm>
          <a:off x="1938563" y="1600200"/>
          <a:ext cx="1770486" cy="359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7" name="Equation" r:id="rId3" imgW="876240" imgH="177480" progId="Equation.DSMT4">
                  <p:embed/>
                </p:oleObj>
              </mc:Choice>
              <mc:Fallback>
                <p:oleObj name="Equation" r:id="rId3" imgW="876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8563" y="1600200"/>
                        <a:ext cx="1770486" cy="359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694374"/>
              </p:ext>
            </p:extLst>
          </p:nvPr>
        </p:nvGraphicFramePr>
        <p:xfrm>
          <a:off x="5358931" y="2068286"/>
          <a:ext cx="11541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8" name="Equation" r:id="rId5" imgW="571320" imgH="177480" progId="Equation.DSMT4">
                  <p:embed/>
                </p:oleObj>
              </mc:Choice>
              <mc:Fallback>
                <p:oleObj name="Equation" r:id="rId5" imgW="571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8931" y="2068286"/>
                        <a:ext cx="1154112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595261"/>
              </p:ext>
            </p:extLst>
          </p:nvPr>
        </p:nvGraphicFramePr>
        <p:xfrm>
          <a:off x="2108231" y="2427061"/>
          <a:ext cx="3201636" cy="424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9" name="Equation" r:id="rId7" imgW="1434960" imgH="190440" progId="Equation.DSMT4">
                  <p:embed/>
                </p:oleObj>
              </mc:Choice>
              <mc:Fallback>
                <p:oleObj name="Equation" r:id="rId7" imgW="14349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08231" y="2427061"/>
                        <a:ext cx="3201636" cy="424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921750"/>
              </p:ext>
            </p:extLst>
          </p:nvPr>
        </p:nvGraphicFramePr>
        <p:xfrm>
          <a:off x="2427725" y="2852057"/>
          <a:ext cx="79216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0" name="Equation" r:id="rId9" imgW="355320" imgH="164880" progId="Equation.DSMT4">
                  <p:embed/>
                </p:oleObj>
              </mc:Choice>
              <mc:Fallback>
                <p:oleObj name="Equation" r:id="rId9" imgW="3553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7725" y="2852057"/>
                        <a:ext cx="792162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522779"/>
              </p:ext>
            </p:extLst>
          </p:nvPr>
        </p:nvGraphicFramePr>
        <p:xfrm>
          <a:off x="4242934" y="2894579"/>
          <a:ext cx="14160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1" name="Equation" r:id="rId11" imgW="634680" imgH="152280" progId="Equation.DSMT4">
                  <p:embed/>
                </p:oleObj>
              </mc:Choice>
              <mc:Fallback>
                <p:oleObj name="Equation" r:id="rId11" imgW="634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42934" y="2894579"/>
                        <a:ext cx="1416050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017928"/>
              </p:ext>
            </p:extLst>
          </p:nvPr>
        </p:nvGraphicFramePr>
        <p:xfrm>
          <a:off x="2086459" y="3350532"/>
          <a:ext cx="22701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2" name="Equation" r:id="rId13" imgW="101520" imgH="114120" progId="Equation.DSMT4">
                  <p:embed/>
                </p:oleObj>
              </mc:Choice>
              <mc:Fallback>
                <p:oleObj name="Equation" r:id="rId13" imgW="1015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86459" y="3350532"/>
                        <a:ext cx="227012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1" y="3736975"/>
            <a:ext cx="64008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4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Syntax Analysis – Top Down Method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LL(1) Grammar - FIRST and FOLLOW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Define FOLLOW(A), for nonterminal </a:t>
            </a:r>
            <a:r>
              <a:rPr lang="en-US" altLang="zh-CN" i="1" dirty="0"/>
              <a:t>A</a:t>
            </a:r>
            <a:r>
              <a:rPr lang="en-US" altLang="zh-CN" dirty="0"/>
              <a:t>, to be the set of terminals </a:t>
            </a:r>
            <a:r>
              <a:rPr lang="en-US" altLang="zh-CN" i="1" dirty="0"/>
              <a:t>a</a:t>
            </a:r>
            <a:r>
              <a:rPr lang="en-US" altLang="zh-CN" dirty="0"/>
              <a:t> that can appear immediately to the right of </a:t>
            </a:r>
            <a:r>
              <a:rPr lang="en-US" altLang="zh-CN" i="1" dirty="0"/>
              <a:t>A</a:t>
            </a:r>
            <a:r>
              <a:rPr lang="en-US" altLang="zh-CN" dirty="0"/>
              <a:t> in some sentential form.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Specially, if                     we have                               , where      is the right </a:t>
            </a:r>
            <a:r>
              <a:rPr lang="en-US" altLang="zh-CN" dirty="0" err="1"/>
              <a:t>endmarker</a:t>
            </a:r>
            <a:r>
              <a:rPr lang="en-US" altLang="zh-CN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To compute FOLLOW(A) for all </a:t>
            </a:r>
            <a:r>
              <a:rPr lang="en-US" altLang="zh-CN" dirty="0" err="1"/>
              <a:t>nonterminals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, apply the following rules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until nothing can be added to any FOLLOW set.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122150"/>
              </p:ext>
            </p:extLst>
          </p:nvPr>
        </p:nvGraphicFramePr>
        <p:xfrm>
          <a:off x="2329542" y="2247673"/>
          <a:ext cx="3815144" cy="38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0" name="Equation" r:id="rId3" imgW="1879560" imgH="190440" progId="Equation.DSMT4">
                  <p:embed/>
                </p:oleObj>
              </mc:Choice>
              <mc:Fallback>
                <p:oleObj name="Equation" r:id="rId3" imgW="18795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9542" y="2247673"/>
                        <a:ext cx="3815144" cy="38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360865"/>
              </p:ext>
            </p:extLst>
          </p:nvPr>
        </p:nvGraphicFramePr>
        <p:xfrm>
          <a:off x="2157186" y="2634343"/>
          <a:ext cx="97948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1" name="Equation" r:id="rId5" imgW="482400" imgH="164880" progId="Equation.DSMT4">
                  <p:embed/>
                </p:oleObj>
              </mc:Choice>
              <mc:Fallback>
                <p:oleObj name="Equation" r:id="rId5" imgW="4824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7186" y="2634343"/>
                        <a:ext cx="979488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27399"/>
              </p:ext>
            </p:extLst>
          </p:nvPr>
        </p:nvGraphicFramePr>
        <p:xfrm>
          <a:off x="4076587" y="2634343"/>
          <a:ext cx="164941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2" name="Equation" r:id="rId7" imgW="812520" imgH="164880" progId="Equation.DSMT4">
                  <p:embed/>
                </p:oleObj>
              </mc:Choice>
              <mc:Fallback>
                <p:oleObj name="Equation" r:id="rId7" imgW="8125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6587" y="2634343"/>
                        <a:ext cx="1649412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484370"/>
              </p:ext>
            </p:extLst>
          </p:nvPr>
        </p:nvGraphicFramePr>
        <p:xfrm>
          <a:off x="6459537" y="2634343"/>
          <a:ext cx="2063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3" name="Equation" r:id="rId9" imgW="101520" imgH="152280" progId="Equation.DSMT4">
                  <p:embed/>
                </p:oleObj>
              </mc:Choice>
              <mc:Fallback>
                <p:oleObj name="Equation" r:id="rId9" imgW="1015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59537" y="2634343"/>
                        <a:ext cx="206375" cy="3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7619" y="3935790"/>
            <a:ext cx="6133333" cy="60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9047" y="4535790"/>
            <a:ext cx="6190476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6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LL(1) Grammar -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grammar G is LL(1) if the follow conditions are satisfied:</a:t>
            </a:r>
          </a:p>
          <a:p>
            <a:pPr marL="0" indent="0">
              <a:buNone/>
            </a:pPr>
            <a:r>
              <a:rPr lang="en-US" altLang="zh-CN" dirty="0"/>
              <a:t>   (1) no left recursive production</a:t>
            </a:r>
          </a:p>
          <a:p>
            <a:pPr marL="0" indent="0">
              <a:buNone/>
            </a:pPr>
            <a:r>
              <a:rPr lang="en-US" altLang="zh-CN" dirty="0"/>
              <a:t>   (2) For each nonterminal A in the grammar, if A has the form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then </a:t>
            </a:r>
          </a:p>
          <a:p>
            <a:pPr marL="0" indent="0">
              <a:buNone/>
            </a:pPr>
            <a:r>
              <a:rPr lang="en-US" altLang="zh-CN" dirty="0"/>
              <a:t>   (3) For each nonterminal A in the grammar, if         </a:t>
            </a:r>
          </a:p>
          <a:p>
            <a:pPr marL="0" indent="0">
              <a:buNone/>
            </a:pPr>
            <a:r>
              <a:rPr lang="en-US" altLang="zh-CN" dirty="0"/>
              <a:t>        then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377463"/>
              </p:ext>
            </p:extLst>
          </p:nvPr>
        </p:nvGraphicFramePr>
        <p:xfrm>
          <a:off x="2776764" y="2667680"/>
          <a:ext cx="1817007" cy="36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2" name="Equation" r:id="rId3" imgW="876240" imgH="177480" progId="Equation.DSMT4">
                  <p:embed/>
                </p:oleObj>
              </mc:Choice>
              <mc:Fallback>
                <p:oleObj name="Equation" r:id="rId3" imgW="876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6764" y="2667680"/>
                        <a:ext cx="1817007" cy="368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269541"/>
              </p:ext>
            </p:extLst>
          </p:nvPr>
        </p:nvGraphicFramePr>
        <p:xfrm>
          <a:off x="1931534" y="3123389"/>
          <a:ext cx="3288860" cy="370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3" name="Equation" r:id="rId5" imgW="1688760" imgH="190440" progId="Equation.DSMT4">
                  <p:embed/>
                </p:oleObj>
              </mc:Choice>
              <mc:Fallback>
                <p:oleObj name="Equation" r:id="rId5" imgW="16887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1534" y="3123389"/>
                        <a:ext cx="3288860" cy="370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65868"/>
              </p:ext>
            </p:extLst>
          </p:nvPr>
        </p:nvGraphicFramePr>
        <p:xfrm>
          <a:off x="5192713" y="3494088"/>
          <a:ext cx="14716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4" name="Equation" r:id="rId7" imgW="660240" imgH="152280" progId="Equation.DSMT4">
                  <p:embed/>
                </p:oleObj>
              </mc:Choice>
              <mc:Fallback>
                <p:oleObj name="Equation" r:id="rId7" imgW="6602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92713" y="3494088"/>
                        <a:ext cx="1471612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37827"/>
              </p:ext>
            </p:extLst>
          </p:nvPr>
        </p:nvGraphicFramePr>
        <p:xfrm>
          <a:off x="1931534" y="3886200"/>
          <a:ext cx="26955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5" name="Equation" r:id="rId9" imgW="1384200" imgH="152280" progId="Equation.DSMT4">
                  <p:embed/>
                </p:oleObj>
              </mc:Choice>
              <mc:Fallback>
                <p:oleObj name="Equation" r:id="rId9" imgW="13842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31534" y="3886200"/>
                        <a:ext cx="2695575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9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LL(1) Grammar – Top-Down Parsing (Framework)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Suppose that we use a nonterminal </a:t>
            </a:r>
            <a:r>
              <a:rPr lang="en-US" altLang="zh-CN" i="1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to match input symbol </a:t>
            </a:r>
            <a:r>
              <a:rPr lang="en-US" altLang="zh-CN" i="1" dirty="0"/>
              <a:t>a</a:t>
            </a:r>
            <a:r>
              <a:rPr lang="en-US" altLang="zh-CN" dirty="0"/>
              <a:t> , if the production of </a:t>
            </a:r>
            <a:r>
              <a:rPr lang="en-US" altLang="zh-CN" i="1" dirty="0"/>
              <a:t>A</a:t>
            </a:r>
            <a:r>
              <a:rPr lang="en-US" altLang="zh-CN" dirty="0"/>
              <a:t> 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(1) if                           then we use      to match input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(2) if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     if                           and                               then let A match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     otherwise, the occurrence of a is an error.</a:t>
            </a:r>
          </a:p>
          <a:p>
            <a:pPr marL="685800" lvl="2" indent="0">
              <a:lnSpc>
                <a:spcPct val="100000"/>
              </a:lnSpc>
              <a:buNone/>
            </a:pPr>
            <a:endParaRPr lang="en-US" altLang="zh-CN" sz="1600" dirty="0"/>
          </a:p>
          <a:p>
            <a:pPr marL="0" lvl="2" indent="0">
              <a:lnSpc>
                <a:spcPct val="100000"/>
              </a:lnSpc>
              <a:buNone/>
            </a:pPr>
            <a:r>
              <a:rPr lang="en-US" altLang="zh-CN" sz="1600" dirty="0"/>
              <a:t>According to LL(1) Grammar, each step is deterministic. It will result in a Recursive-Descent Parsing without Backtracking.</a:t>
            </a:r>
          </a:p>
          <a:p>
            <a:pPr marL="0" lvl="2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403492"/>
              </p:ext>
            </p:extLst>
          </p:nvPr>
        </p:nvGraphicFramePr>
        <p:xfrm>
          <a:off x="2754424" y="1818594"/>
          <a:ext cx="1817007" cy="36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8" name="Equation" r:id="rId3" imgW="876240" imgH="177480" progId="Equation.DSMT4">
                  <p:embed/>
                </p:oleObj>
              </mc:Choice>
              <mc:Fallback>
                <p:oleObj name="Equation" r:id="rId3" imgW="876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4424" y="1818594"/>
                        <a:ext cx="1817007" cy="368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474536"/>
              </p:ext>
            </p:extLst>
          </p:nvPr>
        </p:nvGraphicFramePr>
        <p:xfrm>
          <a:off x="1492704" y="2221506"/>
          <a:ext cx="1422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9" name="Equation" r:id="rId5" imgW="685800" imgH="177480" progId="Equation.DSMT4">
                  <p:embed/>
                </p:oleObj>
              </mc:Choice>
              <mc:Fallback>
                <p:oleObj name="Equation" r:id="rId5" imgW="685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2704" y="2221506"/>
                        <a:ext cx="1422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791103"/>
              </p:ext>
            </p:extLst>
          </p:nvPr>
        </p:nvGraphicFramePr>
        <p:xfrm>
          <a:off x="4093709" y="2202370"/>
          <a:ext cx="2905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0" name="Equation" r:id="rId7" imgW="139680" imgH="177480" progId="Equation.DSMT4">
                  <p:embed/>
                </p:oleObj>
              </mc:Choice>
              <mc:Fallback>
                <p:oleObj name="Equation" r:id="rId7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93709" y="2202370"/>
                        <a:ext cx="290512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069207"/>
              </p:ext>
            </p:extLst>
          </p:nvPr>
        </p:nvGraphicFramePr>
        <p:xfrm>
          <a:off x="1492704" y="2624050"/>
          <a:ext cx="45037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1" name="Equation" r:id="rId9" imgW="2171520" imgH="177480" progId="Equation.DSMT4">
                  <p:embed/>
                </p:oleObj>
              </mc:Choice>
              <mc:Fallback>
                <p:oleObj name="Equation" r:id="rId9" imgW="217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92704" y="2624050"/>
                        <a:ext cx="4503738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289046"/>
              </p:ext>
            </p:extLst>
          </p:nvPr>
        </p:nvGraphicFramePr>
        <p:xfrm>
          <a:off x="2244725" y="2898775"/>
          <a:ext cx="15287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2" name="Equation" r:id="rId11" imgW="685800" imgH="177480" progId="Equation.DSMT4">
                  <p:embed/>
                </p:oleObj>
              </mc:Choice>
              <mc:Fallback>
                <p:oleObj name="Equation" r:id="rId11" imgW="685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44725" y="2898775"/>
                        <a:ext cx="152876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648458"/>
              </p:ext>
            </p:extLst>
          </p:nvPr>
        </p:nvGraphicFramePr>
        <p:xfrm>
          <a:off x="4238965" y="2963635"/>
          <a:ext cx="16859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3" name="Equation" r:id="rId13" imgW="812520" imgH="152280" progId="Equation.DSMT4">
                  <p:embed/>
                </p:oleObj>
              </mc:Choice>
              <mc:Fallback>
                <p:oleObj name="Equation" r:id="rId13" imgW="8125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38965" y="2963635"/>
                        <a:ext cx="1685925" cy="31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189382"/>
              </p:ext>
            </p:extLst>
          </p:nvPr>
        </p:nvGraphicFramePr>
        <p:xfrm>
          <a:off x="7639731" y="2973257"/>
          <a:ext cx="227012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4" name="Equation" r:id="rId15" imgW="101520" imgH="114120" progId="Equation.DSMT4">
                  <p:embed/>
                </p:oleObj>
              </mc:Choice>
              <mc:Fallback>
                <p:oleObj name="Equation" r:id="rId15" imgW="1015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39731" y="2973257"/>
                        <a:ext cx="227012" cy="255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03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Predictive Parsing for LL(1) Grammar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Weakness of Recursive-Descent Parsing</a:t>
            </a:r>
          </a:p>
          <a:p>
            <a:pPr lvl="1"/>
            <a:r>
              <a:rPr lang="en-US" altLang="zh-CN" sz="1600" dirty="0"/>
              <a:t>At least we need a programming language that supports recursion</a:t>
            </a:r>
          </a:p>
          <a:p>
            <a:pPr lvl="1"/>
            <a:r>
              <a:rPr lang="en-US" altLang="zh-CN" sz="1600" dirty="0"/>
              <a:t>The efficiency of a recursive programming is not good</a:t>
            </a:r>
          </a:p>
          <a:p>
            <a:pPr lvl="1"/>
            <a:r>
              <a:rPr lang="en-US" altLang="zh-CN" sz="1600" dirty="0"/>
              <a:t>Error handling is not easy</a:t>
            </a:r>
          </a:p>
          <a:p>
            <a:r>
              <a:rPr lang="en-US" altLang="zh-CN" sz="1900" dirty="0"/>
              <a:t>A </a:t>
            </a:r>
            <a:r>
              <a:rPr lang="en-US" altLang="zh-CN" sz="1900" dirty="0" err="1"/>
              <a:t>nonrecursive</a:t>
            </a:r>
            <a:r>
              <a:rPr lang="en-US" altLang="zh-CN" sz="1900" dirty="0"/>
              <a:t> predictive parser can be built by maintaining a stack explicitly, rather than implicitly via recursive calls.</a:t>
            </a:r>
          </a:p>
          <a:p>
            <a:pPr marL="0" indent="0">
              <a:buNone/>
            </a:pPr>
            <a:endParaRPr lang="en-US" altLang="zh-CN" sz="1900" dirty="0"/>
          </a:p>
          <a:p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2489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Predictive Parsing for LL(1) Grammar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1121229"/>
          </a:xfrm>
        </p:spPr>
        <p:txBody>
          <a:bodyPr/>
          <a:lstStyle/>
          <a:p>
            <a:r>
              <a:rPr lang="en-US" altLang="zh-CN" dirty="0" smtClean="0"/>
              <a:t>Predictive </a:t>
            </a:r>
            <a:r>
              <a:rPr lang="en-US" altLang="zh-CN" dirty="0"/>
              <a:t>parsing table </a:t>
            </a:r>
            <a:r>
              <a:rPr lang="en-US" altLang="zh-CN" i="1" dirty="0"/>
              <a:t>M [A, a] </a:t>
            </a:r>
            <a:r>
              <a:rPr lang="en-US" altLang="zh-CN" dirty="0"/>
              <a:t>, a two-dimensional array, where </a:t>
            </a:r>
            <a:r>
              <a:rPr lang="en-US" altLang="zh-CN" i="1" dirty="0"/>
              <a:t>A</a:t>
            </a:r>
            <a:r>
              <a:rPr lang="en-US" altLang="zh-CN" dirty="0"/>
              <a:t> is </a:t>
            </a:r>
            <a:r>
              <a:rPr lang="en-US" altLang="zh-CN" dirty="0" smtClean="0"/>
              <a:t>a nonterminal</a:t>
            </a:r>
            <a:r>
              <a:rPr lang="en-US" altLang="zh-CN" dirty="0"/>
              <a:t>, and </a:t>
            </a:r>
            <a:r>
              <a:rPr lang="en-US" altLang="zh-CN" i="1" dirty="0"/>
              <a:t>a</a:t>
            </a:r>
            <a:r>
              <a:rPr lang="en-US" altLang="zh-CN" dirty="0"/>
              <a:t> is a terminal or the symbol $, the input </a:t>
            </a:r>
            <a:r>
              <a:rPr lang="en-US" altLang="zh-CN" dirty="0" err="1"/>
              <a:t>endmarker</a:t>
            </a:r>
            <a:r>
              <a:rPr lang="en-US" altLang="zh-CN" dirty="0" smtClean="0"/>
              <a:t>. The element of </a:t>
            </a:r>
            <a:r>
              <a:rPr lang="en-US" altLang="zh-CN" i="1" dirty="0" smtClean="0"/>
              <a:t>M[A, a] </a:t>
            </a:r>
            <a:r>
              <a:rPr lang="en-US" altLang="zh-CN" dirty="0" smtClean="0"/>
              <a:t>is an A-production, indicating that when</a:t>
            </a:r>
            <a:r>
              <a:rPr lang="en-US" altLang="zh-CN" i="1" dirty="0" smtClean="0"/>
              <a:t> A </a:t>
            </a:r>
            <a:r>
              <a:rPr lang="en-US" altLang="zh-CN" dirty="0" smtClean="0"/>
              <a:t>facing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, which production should use. </a:t>
            </a:r>
            <a:r>
              <a:rPr lang="en-US" altLang="zh-CN" i="1" dirty="0"/>
              <a:t>M[A, a] 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also can store error signs.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68" y="2721429"/>
            <a:ext cx="6701704" cy="219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4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Predictive Parsing for LL(1) Grammar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566057"/>
          </a:xfrm>
        </p:spPr>
        <p:txBody>
          <a:bodyPr/>
          <a:lstStyle/>
          <a:p>
            <a:r>
              <a:rPr lang="en-US" altLang="zh-CN" dirty="0" smtClean="0"/>
              <a:t>Construction </a:t>
            </a:r>
            <a:r>
              <a:rPr lang="en-US" altLang="zh-CN" dirty="0"/>
              <a:t>of a predictive parsing </a:t>
            </a:r>
            <a:r>
              <a:rPr lang="en-US" altLang="zh-CN" dirty="0" smtClean="0"/>
              <a:t>table M.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166257"/>
            <a:ext cx="7895238" cy="29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00" y="4987924"/>
            <a:ext cx="8085714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6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Predictive Parsing for LL(1) Grammar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480553"/>
            <a:ext cx="5539468" cy="1066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31" y="2547118"/>
            <a:ext cx="6023610" cy="3886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40" y="3442102"/>
            <a:ext cx="3255309" cy="19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7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 Handling in LL(1)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predictive parsing, error occurs when</a:t>
            </a:r>
          </a:p>
          <a:p>
            <a:r>
              <a:rPr lang="en-US" altLang="zh-CN" dirty="0" smtClean="0"/>
              <a:t>(1) The terminal on the top of the stack does not match the input symbol.</a:t>
            </a:r>
          </a:p>
          <a:p>
            <a:r>
              <a:rPr lang="en-US" altLang="zh-CN" dirty="0" smtClean="0"/>
              <a:t>(2) Nonterminal A is on the top of the stack and faces the input symbol a, but the element M[A, a] in predictive table is empty.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Error Recovery Method</a:t>
            </a:r>
          </a:p>
          <a:p>
            <a:r>
              <a:rPr lang="en-US" altLang="zh-CN" dirty="0" smtClean="0"/>
              <a:t>(1) panic mode</a:t>
            </a:r>
          </a:p>
          <a:p>
            <a:r>
              <a:rPr lang="en-US" altLang="zh-CN" dirty="0"/>
              <a:t>(2) Phrase-level Recovery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824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Consider Grammar G:</a:t>
            </a:r>
          </a:p>
          <a:p>
            <a:r>
              <a:rPr lang="en-US" altLang="zh-CN" dirty="0" smtClean="0"/>
              <a:t>(1)Compute FIRST and FOLLOW for each nonterminal</a:t>
            </a:r>
          </a:p>
          <a:p>
            <a:r>
              <a:rPr lang="en-US" altLang="zh-CN" dirty="0" smtClean="0"/>
              <a:t>(2) Proof G is an LL(1) grammar</a:t>
            </a:r>
          </a:p>
          <a:p>
            <a:r>
              <a:rPr lang="en-US" altLang="zh-CN" dirty="0" smtClean="0"/>
              <a:t>(3) Construct its predictive Table</a:t>
            </a:r>
          </a:p>
          <a:p>
            <a:r>
              <a:rPr lang="en-US" altLang="zh-CN" dirty="0" smtClean="0"/>
              <a:t>(4) Construct its recursive-descent parser.</a:t>
            </a:r>
          </a:p>
          <a:p>
            <a:endParaRPr lang="en-US" altLang="zh-CN" dirty="0"/>
          </a:p>
          <a:p>
            <a:r>
              <a:rPr lang="en-US" altLang="zh-CN" dirty="0" smtClean="0"/>
              <a:t>2. Which of the following grammars are LL(1) grammars.</a:t>
            </a:r>
          </a:p>
          <a:p>
            <a:r>
              <a:rPr lang="en-US" altLang="zh-CN" dirty="0" smtClean="0"/>
              <a:t>G1</a:t>
            </a:r>
            <a:r>
              <a:rPr lang="zh-CN" altLang="en-US" dirty="0" smtClean="0"/>
              <a:t>：                </a:t>
            </a:r>
            <a:r>
              <a:rPr lang="en-US" altLang="zh-CN" dirty="0" smtClean="0"/>
              <a:t>G2</a:t>
            </a:r>
            <a:r>
              <a:rPr lang="zh-CN" altLang="en-US" dirty="0" smtClean="0"/>
              <a:t>：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G3</a:t>
            </a:r>
            <a:r>
              <a:rPr lang="zh-CN" altLang="en-US" dirty="0" smtClean="0"/>
              <a:t>：                 </a:t>
            </a:r>
            <a:r>
              <a:rPr lang="en-US" altLang="zh-CN" dirty="0" smtClean="0"/>
              <a:t>G4: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797856"/>
              </p:ext>
            </p:extLst>
          </p:nvPr>
        </p:nvGraphicFramePr>
        <p:xfrm>
          <a:off x="6097813" y="1368650"/>
          <a:ext cx="1434350" cy="2082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Equation" r:id="rId3" imgW="787320" imgH="1143000" progId="Equation.DSMT4">
                  <p:embed/>
                </p:oleObj>
              </mc:Choice>
              <mc:Fallback>
                <p:oleObj name="Equation" r:id="rId3" imgW="78732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7813" y="1368650"/>
                        <a:ext cx="1434350" cy="2082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504583"/>
              </p:ext>
            </p:extLst>
          </p:nvPr>
        </p:nvGraphicFramePr>
        <p:xfrm>
          <a:off x="1396999" y="4321629"/>
          <a:ext cx="747485" cy="757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Equation" r:id="rId5" imgW="457200" imgH="482400" progId="Equation.DSMT4">
                  <p:embed/>
                </p:oleObj>
              </mc:Choice>
              <mc:Fallback>
                <p:oleObj name="Equation" r:id="rId5" imgW="457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6999" y="4321629"/>
                        <a:ext cx="747485" cy="757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898615"/>
              </p:ext>
            </p:extLst>
          </p:nvPr>
        </p:nvGraphicFramePr>
        <p:xfrm>
          <a:off x="2817360" y="4321427"/>
          <a:ext cx="976312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7" imgW="596880" imgH="482400" progId="Equation.DSMT4">
                  <p:embed/>
                </p:oleObj>
              </mc:Choice>
              <mc:Fallback>
                <p:oleObj name="Equation" r:id="rId7" imgW="596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7360" y="4321427"/>
                        <a:ext cx="976312" cy="75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196520"/>
              </p:ext>
            </p:extLst>
          </p:nvPr>
        </p:nvGraphicFramePr>
        <p:xfrm>
          <a:off x="1404254" y="5457283"/>
          <a:ext cx="8921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tion" r:id="rId9" imgW="545760" imgH="482400" progId="Equation.DSMT4">
                  <p:embed/>
                </p:oleObj>
              </mc:Choice>
              <mc:Fallback>
                <p:oleObj name="Equation" r:id="rId9" imgW="545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4254" y="5457283"/>
                        <a:ext cx="892175" cy="757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912872"/>
              </p:ext>
            </p:extLst>
          </p:nvPr>
        </p:nvGraphicFramePr>
        <p:xfrm>
          <a:off x="2882900" y="5457825"/>
          <a:ext cx="95408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Equation" r:id="rId11" imgW="583920" imgH="482400" progId="Equation.DSMT4">
                  <p:embed/>
                </p:oleObj>
              </mc:Choice>
              <mc:Fallback>
                <p:oleObj name="Equation" r:id="rId11" imgW="583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82900" y="5457825"/>
                        <a:ext cx="954088" cy="75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1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 Consider Grammar: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(1) Construct LL(1) predictive table for the grammar.</a:t>
            </a:r>
          </a:p>
          <a:p>
            <a:r>
              <a:rPr lang="en-US" altLang="zh-CN" dirty="0" smtClean="0"/>
              <a:t>(2) Show the analysis steps for sentence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4. Can we change the following grammar to the LL(1) type? If yes, please write its LL(1) form. 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192480"/>
              </p:ext>
            </p:extLst>
          </p:nvPr>
        </p:nvGraphicFramePr>
        <p:xfrm>
          <a:off x="3331482" y="1600200"/>
          <a:ext cx="1273175" cy="119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3" imgW="647640" imgH="634680" progId="Equation.DSMT4">
                  <p:embed/>
                </p:oleObj>
              </mc:Choice>
              <mc:Fallback>
                <p:oleObj name="Equation" r:id="rId3" imgW="64764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1482" y="1600200"/>
                        <a:ext cx="1273175" cy="1198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101733"/>
              </p:ext>
            </p:extLst>
          </p:nvPr>
        </p:nvGraphicFramePr>
        <p:xfrm>
          <a:off x="4769984" y="3144610"/>
          <a:ext cx="89852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5" imgW="457200" imgH="152280" progId="Equation.DSMT4">
                  <p:embed/>
                </p:oleObj>
              </mc:Choice>
              <mc:Fallback>
                <p:oleObj name="Equation" r:id="rId5" imgW="4572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9984" y="3144610"/>
                        <a:ext cx="898525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832091"/>
              </p:ext>
            </p:extLst>
          </p:nvPr>
        </p:nvGraphicFramePr>
        <p:xfrm>
          <a:off x="1570038" y="4567238"/>
          <a:ext cx="2471737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7" imgW="1257120" imgH="965160" progId="Equation.DSMT4">
                  <p:embed/>
                </p:oleObj>
              </mc:Choice>
              <mc:Fallback>
                <p:oleObj name="Equation" r:id="rId7" imgW="125712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0038" y="4567238"/>
                        <a:ext cx="2471737" cy="182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339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Context-free Grammar – review</a:t>
            </a:r>
          </a:p>
          <a:p>
            <a:r>
              <a:rPr lang="en-US" altLang="zh-CN" dirty="0"/>
              <a:t>Top-Down Parsing</a:t>
            </a:r>
          </a:p>
          <a:p>
            <a:r>
              <a:rPr lang="en-US" altLang="zh-CN" dirty="0"/>
              <a:t>Write Grammar for Top-Down Parsing</a:t>
            </a:r>
          </a:p>
          <a:p>
            <a:r>
              <a:rPr lang="en-US" altLang="zh-CN" dirty="0"/>
              <a:t>Recursive-Descent Parsing</a:t>
            </a:r>
          </a:p>
          <a:p>
            <a:r>
              <a:rPr lang="en-US" altLang="zh-CN" dirty="0"/>
              <a:t>LL(1) Grammar</a:t>
            </a:r>
          </a:p>
          <a:p>
            <a:r>
              <a:rPr lang="en-US" altLang="zh-CN" dirty="0"/>
              <a:t>Predictive Parsing for LL(1) Grammar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7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Context-free Grammar - review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352287"/>
              </p:ext>
            </p:extLst>
          </p:nvPr>
        </p:nvGraphicFramePr>
        <p:xfrm>
          <a:off x="692150" y="1911350"/>
          <a:ext cx="7759700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Visio" r:id="rId3" imgW="9303798" imgH="3634662" progId="Visio.Drawing.15">
                  <p:embed/>
                </p:oleObj>
              </mc:Choice>
              <mc:Fallback>
                <p:oleObj name="Visio" r:id="rId3" imgW="9303798" imgH="363466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150" y="1911350"/>
                        <a:ext cx="7759700" cy="303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18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Context-free Grammar -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A </a:t>
            </a:r>
            <a:r>
              <a:rPr lang="en-US" altLang="zh-CN" sz="2000" i="1" dirty="0">
                <a:solidFill>
                  <a:srgbClr val="FF0000"/>
                </a:solidFill>
              </a:rPr>
              <a:t>grammar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is a set of </a:t>
            </a:r>
            <a:r>
              <a:rPr lang="en-US" altLang="zh-CN" sz="2000" i="1" dirty="0">
                <a:solidFill>
                  <a:srgbClr val="FF0000"/>
                </a:solidFill>
              </a:rPr>
              <a:t>formal regulations </a:t>
            </a:r>
            <a:r>
              <a:rPr lang="en-US" altLang="zh-CN" sz="2000" dirty="0"/>
              <a:t>that describes the syntax structures of a language.</a:t>
            </a:r>
          </a:p>
          <a:p>
            <a:r>
              <a:rPr lang="en-US" altLang="zh-CN" sz="2000" dirty="0"/>
              <a:t>A </a:t>
            </a:r>
            <a:r>
              <a:rPr lang="en-US" altLang="zh-CN" sz="2000" i="1" dirty="0">
                <a:solidFill>
                  <a:srgbClr val="FF0000"/>
                </a:solidFill>
              </a:rPr>
              <a:t>context-free </a:t>
            </a:r>
            <a:r>
              <a:rPr lang="en-US" altLang="zh-CN" sz="2000" dirty="0"/>
              <a:t>grammar has four components</a:t>
            </a:r>
          </a:p>
          <a:p>
            <a:pPr lvl="1"/>
            <a:r>
              <a:rPr lang="en-US" altLang="zh-CN" sz="1700" dirty="0"/>
              <a:t>(1) A set of terminal symbols, sometimes referred to as "tokens." The </a:t>
            </a:r>
            <a:r>
              <a:rPr lang="en-US" altLang="zh-CN" sz="1700" b="1" dirty="0">
                <a:solidFill>
                  <a:srgbClr val="7030A0"/>
                </a:solidFill>
              </a:rPr>
              <a:t>terminals</a:t>
            </a:r>
            <a:r>
              <a:rPr lang="en-US" altLang="zh-CN" sz="1700" dirty="0"/>
              <a:t> are the elementary symbols of the language defined by the grammar.</a:t>
            </a:r>
          </a:p>
          <a:p>
            <a:pPr lvl="1"/>
            <a:r>
              <a:rPr lang="en-US" altLang="zh-CN" sz="1700" dirty="0"/>
              <a:t>(2) A set of </a:t>
            </a:r>
            <a:r>
              <a:rPr lang="en-US" altLang="zh-CN" sz="1700" b="1" dirty="0" err="1">
                <a:solidFill>
                  <a:srgbClr val="7030A0"/>
                </a:solidFill>
              </a:rPr>
              <a:t>nonterminals</a:t>
            </a:r>
            <a:r>
              <a:rPr lang="en-US" altLang="zh-CN" sz="1700" dirty="0"/>
              <a:t>, sometimes called "syntactic variables." Each nonterminal represents </a:t>
            </a:r>
            <a:r>
              <a:rPr lang="en-US" altLang="zh-CN" sz="1700" i="1" dirty="0">
                <a:solidFill>
                  <a:srgbClr val="FF0000"/>
                </a:solidFill>
              </a:rPr>
              <a:t>a set of strings of terminals</a:t>
            </a:r>
            <a:r>
              <a:rPr lang="en-US" altLang="zh-CN" sz="1700" dirty="0"/>
              <a:t>.</a:t>
            </a:r>
          </a:p>
          <a:p>
            <a:pPr lvl="1"/>
            <a:r>
              <a:rPr lang="en-US" altLang="zh-CN" sz="1700" dirty="0"/>
              <a:t>(3) A set of productions, where each production consists of a nonterminal, called the </a:t>
            </a:r>
            <a:r>
              <a:rPr lang="en-US" altLang="zh-CN" sz="1700" i="1" dirty="0"/>
              <a:t>head</a:t>
            </a:r>
            <a:r>
              <a:rPr lang="en-US" altLang="zh-CN" sz="1700" dirty="0"/>
              <a:t> or </a:t>
            </a:r>
            <a:r>
              <a:rPr lang="en-US" altLang="zh-CN" sz="1700" i="1" dirty="0"/>
              <a:t>left</a:t>
            </a:r>
            <a:r>
              <a:rPr lang="en-US" altLang="zh-CN" sz="1700" dirty="0"/>
              <a:t> </a:t>
            </a:r>
            <a:r>
              <a:rPr lang="en-US" altLang="zh-CN" sz="1700" i="1" dirty="0"/>
              <a:t>side</a:t>
            </a:r>
            <a:r>
              <a:rPr lang="en-US" altLang="zh-CN" sz="1700" dirty="0"/>
              <a:t> of the production, an arrow, and a sequence of terminals and/or </a:t>
            </a:r>
            <a:r>
              <a:rPr lang="en-US" altLang="zh-CN" sz="1700" dirty="0" err="1"/>
              <a:t>nonterminals</a:t>
            </a:r>
            <a:r>
              <a:rPr lang="en-US" altLang="zh-CN" sz="1700" dirty="0"/>
              <a:t> , called the </a:t>
            </a:r>
            <a:r>
              <a:rPr lang="en-US" altLang="zh-CN" sz="1700" i="1" dirty="0"/>
              <a:t>body</a:t>
            </a:r>
            <a:r>
              <a:rPr lang="en-US" altLang="zh-CN" sz="1700" dirty="0"/>
              <a:t> or </a:t>
            </a:r>
            <a:r>
              <a:rPr lang="en-US" altLang="zh-CN" sz="1700" i="1" dirty="0"/>
              <a:t>right</a:t>
            </a:r>
            <a:r>
              <a:rPr lang="en-US" altLang="zh-CN" sz="1700" dirty="0"/>
              <a:t> side of the production. The intuitive intent of a production is to specify one of the written forms of a construct; if the head nonterminal represents a construct, then the body represents a written form of the construct .</a:t>
            </a:r>
          </a:p>
          <a:p>
            <a:pPr lvl="1"/>
            <a:endParaRPr lang="en-US" altLang="zh-CN" sz="1700" dirty="0"/>
          </a:p>
          <a:p>
            <a:pPr lvl="1"/>
            <a:r>
              <a:rPr lang="en-US" altLang="zh-CN" sz="1700" dirty="0"/>
              <a:t>(4) A designation of one of the </a:t>
            </a:r>
            <a:r>
              <a:rPr lang="en-US" altLang="zh-CN" sz="1700" dirty="0" err="1"/>
              <a:t>nonterminals</a:t>
            </a:r>
            <a:r>
              <a:rPr lang="en-US" altLang="zh-CN" sz="1700" dirty="0"/>
              <a:t> as the </a:t>
            </a:r>
            <a:r>
              <a:rPr lang="en-US" altLang="zh-CN" sz="1700" i="1" dirty="0">
                <a:solidFill>
                  <a:srgbClr val="7030A0"/>
                </a:solidFill>
              </a:rPr>
              <a:t>start</a:t>
            </a:r>
            <a:r>
              <a:rPr lang="en-US" altLang="zh-CN" sz="1700" dirty="0">
                <a:solidFill>
                  <a:srgbClr val="7030A0"/>
                </a:solidFill>
              </a:rPr>
              <a:t> </a:t>
            </a:r>
            <a:r>
              <a:rPr lang="en-US" altLang="zh-CN" sz="1700" dirty="0"/>
              <a:t>symbol</a:t>
            </a:r>
            <a:endParaRPr lang="zh-CN" altLang="en-US" sz="17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593705"/>
              </p:ext>
            </p:extLst>
          </p:nvPr>
        </p:nvGraphicFramePr>
        <p:xfrm>
          <a:off x="1961286" y="5220947"/>
          <a:ext cx="4751242" cy="30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Equation" r:id="rId3" imgW="3022560" imgH="190440" progId="Equation.DSMT4">
                  <p:embed/>
                </p:oleObj>
              </mc:Choice>
              <mc:Fallback>
                <p:oleObj name="Equation" r:id="rId3" imgW="30225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1286" y="5220947"/>
                        <a:ext cx="4751242" cy="30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79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Context-free Grammar -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57694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The context-free grammar G is a 4-tuple</a:t>
            </a:r>
          </a:p>
          <a:p>
            <a:pPr lvl="1"/>
            <a:r>
              <a:rPr lang="en-US" altLang="zh-CN" sz="1700" i="1" dirty="0"/>
              <a:t>V</a:t>
            </a:r>
            <a:r>
              <a:rPr lang="en-US" altLang="zh-CN" sz="1700" i="1" baseline="-25000" dirty="0"/>
              <a:t>T </a:t>
            </a:r>
            <a:r>
              <a:rPr lang="en-US" altLang="zh-CN" sz="1700" dirty="0"/>
              <a:t>is a non-empty finite set, where each element is a terminal.</a:t>
            </a:r>
          </a:p>
          <a:p>
            <a:pPr lvl="1"/>
            <a:r>
              <a:rPr lang="en-US" altLang="zh-CN" sz="1700" i="1" dirty="0"/>
              <a:t>V</a:t>
            </a:r>
            <a:r>
              <a:rPr lang="en-US" altLang="zh-CN" sz="1700" i="1" baseline="-25000" dirty="0"/>
              <a:t>N </a:t>
            </a:r>
            <a:r>
              <a:rPr lang="en-US" altLang="zh-CN" sz="1700" dirty="0"/>
              <a:t>is a non-empty finite set, where each element is a nonterminal,</a:t>
            </a:r>
          </a:p>
          <a:p>
            <a:pPr lvl="1"/>
            <a:endParaRPr lang="en-US" altLang="zh-CN" sz="1700" baseline="-25000" dirty="0"/>
          </a:p>
          <a:p>
            <a:pPr lvl="1"/>
            <a:r>
              <a:rPr lang="en-US" altLang="zh-CN" sz="1700" i="1" dirty="0"/>
              <a:t>S</a:t>
            </a:r>
            <a:r>
              <a:rPr lang="en-US" altLang="zh-CN" sz="1700" dirty="0"/>
              <a:t> is a nonterminal, called start symbol</a:t>
            </a:r>
          </a:p>
          <a:p>
            <a:pPr lvl="1"/>
            <a:r>
              <a:rPr lang="en-US" altLang="zh-CN" sz="1700" dirty="0"/>
              <a:t>     is as finite set of productions, where each production has the form             .                                  . </a:t>
            </a:r>
            <a:r>
              <a:rPr lang="en-US" altLang="zh-CN" sz="1700" i="1" dirty="0"/>
              <a:t>S</a:t>
            </a:r>
            <a:r>
              <a:rPr lang="en-US" altLang="zh-CN" sz="1700" dirty="0"/>
              <a:t> must appear in the left part of a production at least once. </a:t>
            </a:r>
          </a:p>
          <a:p>
            <a:pPr lvl="1"/>
            <a:endParaRPr lang="en-US" altLang="zh-CN" sz="17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328855"/>
              </p:ext>
            </p:extLst>
          </p:nvPr>
        </p:nvGraphicFramePr>
        <p:xfrm>
          <a:off x="5962651" y="1600199"/>
          <a:ext cx="1392382" cy="37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7" name="Equation" r:id="rId3" imgW="850680" imgH="228600" progId="Equation.DSMT4">
                  <p:embed/>
                </p:oleObj>
              </mc:Choice>
              <mc:Fallback>
                <p:oleObj name="Equation" r:id="rId3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2651" y="1600199"/>
                        <a:ext cx="1392382" cy="374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932787"/>
              </p:ext>
            </p:extLst>
          </p:nvPr>
        </p:nvGraphicFramePr>
        <p:xfrm>
          <a:off x="1344901" y="3040206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8" name="Equation" r:id="rId5" imgW="177480" imgH="177480" progId="Equation.DSMT4">
                  <p:embed/>
                </p:oleObj>
              </mc:Choice>
              <mc:Fallback>
                <p:oleObj name="Equation" r:id="rId5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4901" y="3040206"/>
                        <a:ext cx="292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966328"/>
              </p:ext>
            </p:extLst>
          </p:nvPr>
        </p:nvGraphicFramePr>
        <p:xfrm>
          <a:off x="1966190" y="3294350"/>
          <a:ext cx="740096" cy="280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9" name="Equation" r:id="rId7" imgW="469800" imgH="177480" progId="Equation.DSMT4">
                  <p:embed/>
                </p:oleObj>
              </mc:Choice>
              <mc:Fallback>
                <p:oleObj name="Equation" r:id="rId7" imgW="469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66190" y="3294350"/>
                        <a:ext cx="740096" cy="280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154359"/>
              </p:ext>
            </p:extLst>
          </p:nvPr>
        </p:nvGraphicFramePr>
        <p:xfrm>
          <a:off x="2792319" y="3294350"/>
          <a:ext cx="2102963" cy="36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0" name="Equation" r:id="rId9" imgW="1384200" imgH="241200" progId="Equation.DSMT4">
                  <p:embed/>
                </p:oleObj>
              </mc:Choice>
              <mc:Fallback>
                <p:oleObj name="Equation" r:id="rId9" imgW="1384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92319" y="3294350"/>
                        <a:ext cx="2102963" cy="36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384996"/>
              </p:ext>
            </p:extLst>
          </p:nvPr>
        </p:nvGraphicFramePr>
        <p:xfrm>
          <a:off x="1490951" y="2479024"/>
          <a:ext cx="108108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1" name="Equation" r:id="rId11" imgW="711000" imgH="228600" progId="Equation.DSMT4">
                  <p:embed/>
                </p:oleObj>
              </mc:Choice>
              <mc:Fallback>
                <p:oleObj name="Equation" r:id="rId11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90951" y="2479024"/>
                        <a:ext cx="1081087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 txBox="1">
            <a:spLocks/>
          </p:cNvSpPr>
          <p:nvPr/>
        </p:nvSpPr>
        <p:spPr>
          <a:xfrm>
            <a:off x="828675" y="3995882"/>
            <a:ext cx="7486650" cy="25769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lvl="1"/>
            <a:endParaRPr lang="en-US" altLang="zh-CN" sz="17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723767"/>
              </p:ext>
            </p:extLst>
          </p:nvPr>
        </p:nvGraphicFramePr>
        <p:xfrm>
          <a:off x="1557946" y="4163753"/>
          <a:ext cx="1210541" cy="211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2" name="Equation" r:id="rId13" imgW="520560" imgH="914400" progId="Equation.DSMT4">
                  <p:embed/>
                </p:oleObj>
              </mc:Choice>
              <mc:Fallback>
                <p:oleObj name="Equation" r:id="rId13" imgW="5205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57946" y="4163753"/>
                        <a:ext cx="1210541" cy="2117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3335482" y="5143500"/>
            <a:ext cx="768927" cy="40524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457314"/>
              </p:ext>
            </p:extLst>
          </p:nvPr>
        </p:nvGraphicFramePr>
        <p:xfrm>
          <a:off x="4273550" y="5110163"/>
          <a:ext cx="25368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3" name="Equation" r:id="rId15" imgW="1091880" imgH="228600" progId="Equation.DSMT4">
                  <p:embed/>
                </p:oleObj>
              </mc:Choice>
              <mc:Fallback>
                <p:oleObj name="Equation" r:id="rId15" imgW="1091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73550" y="5110163"/>
                        <a:ext cx="253682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431682"/>
              </p:ext>
            </p:extLst>
          </p:nvPr>
        </p:nvGraphicFramePr>
        <p:xfrm>
          <a:off x="4273550" y="5817898"/>
          <a:ext cx="3759200" cy="398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4" name="Equation" r:id="rId17" imgW="2145960" imgH="228600" progId="Equation.DSMT4">
                  <p:embed/>
                </p:oleObj>
              </mc:Choice>
              <mc:Fallback>
                <p:oleObj name="Equation" r:id="rId17" imgW="2145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73550" y="5817898"/>
                        <a:ext cx="3759200" cy="398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5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Context-free Grammar -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997527"/>
          </a:xfrm>
        </p:spPr>
        <p:txBody>
          <a:bodyPr/>
          <a:lstStyle/>
          <a:p>
            <a:r>
              <a:rPr lang="en-US" altLang="zh-CN" dirty="0"/>
              <a:t>A parse tree pictorially shows how the start symbol of a grammar derives a string in the language. If nonterminal </a:t>
            </a:r>
            <a:r>
              <a:rPr lang="en-US" altLang="zh-CN" i="1" dirty="0"/>
              <a:t>A</a:t>
            </a:r>
            <a:r>
              <a:rPr lang="en-US" altLang="zh-CN" dirty="0"/>
              <a:t> has a production              , then a parse tree may have an interior node labeled A with three children labeled X, Y, and Z, from left to right: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159955"/>
              </p:ext>
            </p:extLst>
          </p:nvPr>
        </p:nvGraphicFramePr>
        <p:xfrm>
          <a:off x="6192982" y="1839638"/>
          <a:ext cx="755424" cy="207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1" name="Equation" r:id="rId3" imgW="647640" imgH="177480" progId="Equation.DSMT4">
                  <p:embed/>
                </p:oleObj>
              </mc:Choice>
              <mc:Fallback>
                <p:oleObj name="Equation" r:id="rId3" imgW="647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92982" y="1839638"/>
                        <a:ext cx="755424" cy="207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1431" y="23067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21159" y="28162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1282" y="27895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21554" y="28014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5" idx="2"/>
          </p:cNvCxnSpPr>
          <p:nvPr/>
        </p:nvCxnSpPr>
        <p:spPr>
          <a:xfrm flipH="1">
            <a:off x="4271200" y="2676114"/>
            <a:ext cx="450272" cy="2058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721472" y="2697254"/>
            <a:ext cx="0" cy="18466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21323" y="2676114"/>
            <a:ext cx="450272" cy="226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28675" y="3444905"/>
            <a:ext cx="7485512" cy="232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root is labeled by the start symbol</a:t>
            </a:r>
          </a:p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leaf is labeled by a terminal or by   </a:t>
            </a:r>
            <a:r>
              <a:rPr lang="en-US" altLang="zh-CN" sz="1600" dirty="0"/>
              <a:t>.</a:t>
            </a:r>
          </a:p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interior node is labeled by a nonterminal</a:t>
            </a:r>
          </a:p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A is the nonterminal labeling some interior node and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• • • , </a:t>
            </a:r>
            <a:r>
              <a:rPr lang="en-US" altLang="zh-CN" sz="15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 the labels of the children of that node from left to right, then there must be a production                            . Here,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 . . , </a:t>
            </a:r>
            <a:r>
              <a:rPr lang="en-US" altLang="zh-CN" sz="15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stand for 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symbol that is either a terminal or a nonterminal . As a special case,  if             is a production, then a node labeled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may have a single child labeled      .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933993"/>
              </p:ext>
            </p:extLst>
          </p:nvPr>
        </p:nvGraphicFramePr>
        <p:xfrm>
          <a:off x="4623645" y="3898651"/>
          <a:ext cx="195355" cy="21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2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3645" y="3898651"/>
                        <a:ext cx="195355" cy="21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46350"/>
              </p:ext>
            </p:extLst>
          </p:nvPr>
        </p:nvGraphicFramePr>
        <p:xfrm>
          <a:off x="2157846" y="5007142"/>
          <a:ext cx="156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3" name="Equation" r:id="rId7" imgW="1041120" imgH="228600" progId="Equation.DSMT4">
                  <p:embed/>
                </p:oleObj>
              </mc:Choice>
              <mc:Fallback>
                <p:oleObj name="Equation" r:id="rId7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7846" y="5007142"/>
                        <a:ext cx="1562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650621"/>
              </p:ext>
            </p:extLst>
          </p:nvPr>
        </p:nvGraphicFramePr>
        <p:xfrm>
          <a:off x="6747597" y="5237474"/>
          <a:ext cx="6667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4" name="Equation" r:id="rId9" imgW="444240" imgH="177480" progId="Equation.DSMT4">
                  <p:embed/>
                </p:oleObj>
              </mc:Choice>
              <mc:Fallback>
                <p:oleObj name="Equation" r:id="rId9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47597" y="5237474"/>
                        <a:ext cx="66675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609913"/>
              </p:ext>
            </p:extLst>
          </p:nvPr>
        </p:nvGraphicFramePr>
        <p:xfrm>
          <a:off x="7223847" y="550116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5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23847" y="550116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1014651" y="5765540"/>
            <a:ext cx="6963369" cy="10156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left to right , the leaves of a parse tree form the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the tree , which is the string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generated</a:t>
            </a:r>
            <a:r>
              <a:rPr lang="en-US" altLang="zh-CN" sz="15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derived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the nonterminal at the root of the parse tree. The process of finding a parse tree for a given string of terminals is called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parsing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that string.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53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163286"/>
            <a:ext cx="7485512" cy="1096962"/>
          </a:xfrm>
        </p:spPr>
        <p:txBody>
          <a:bodyPr/>
          <a:lstStyle/>
          <a:p>
            <a:r>
              <a:rPr lang="en-US" altLang="zh-CN" dirty="0"/>
              <a:t>3.2 Top-Down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Top-down parsing can be viewed as the problem of constructing a parse tree for the input string, starting from the root and creating the nodes of the parse tree in preorder (depth-first) . Equivalently, top-down parsing can be viewed as finding a leftmost derivation for an input string.</a:t>
            </a:r>
          </a:p>
          <a:p>
            <a:r>
              <a:rPr lang="en-US" altLang="zh-CN" sz="1800" dirty="0"/>
              <a:t>Consider the grammar</a:t>
            </a:r>
          </a:p>
          <a:p>
            <a:pPr marL="0" indent="0">
              <a:buNone/>
            </a:pPr>
            <a:r>
              <a:rPr lang="en-US" altLang="zh-CN" sz="1800" dirty="0"/>
              <a:t>            S-&gt;c A d</a:t>
            </a:r>
          </a:p>
          <a:p>
            <a:pPr marL="0" indent="0">
              <a:buNone/>
            </a:pPr>
            <a:r>
              <a:rPr lang="en-US" altLang="zh-CN" sz="1800" dirty="0"/>
              <a:t>            A-&gt;ab | a</a:t>
            </a:r>
          </a:p>
          <a:p>
            <a:pPr marL="0" indent="0">
              <a:buNone/>
            </a:pPr>
            <a:r>
              <a:rPr lang="en-US" altLang="zh-CN" sz="1800" dirty="0"/>
              <a:t>Input string w=cad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138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Top-Down Parsing -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351608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1. Left Recursion</a:t>
            </a:r>
          </a:p>
          <a:p>
            <a:endParaRPr lang="en-US" altLang="zh-CN" sz="2000" dirty="0"/>
          </a:p>
          <a:p>
            <a:r>
              <a:rPr lang="en-US" altLang="zh-CN" sz="2000" dirty="0"/>
              <a:t>2. Backtracking is very time consuming. It will retract a lot tokens, reset the information in symbol table and discard also results in semantic analysis and code generation.</a:t>
            </a:r>
          </a:p>
          <a:p>
            <a:endParaRPr lang="en-US" altLang="zh-CN" sz="2000" dirty="0"/>
          </a:p>
          <a:p>
            <a:r>
              <a:rPr lang="en-US" altLang="zh-CN" sz="2000" dirty="0"/>
              <a:t>3. Ambiguity</a:t>
            </a:r>
          </a:p>
          <a:p>
            <a:pPr lvl="1"/>
            <a:r>
              <a:rPr lang="en-US" altLang="zh-CN" sz="1700" dirty="0"/>
              <a:t>Multiple choices are right. The results of the program is not deterministic.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542641"/>
              </p:ext>
            </p:extLst>
          </p:nvPr>
        </p:nvGraphicFramePr>
        <p:xfrm>
          <a:off x="1227364" y="1912031"/>
          <a:ext cx="949779" cy="333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Equation" r:id="rId3" imgW="469800" imgH="164880" progId="Equation.DSMT4">
                  <p:embed/>
                </p:oleObj>
              </mc:Choice>
              <mc:Fallback>
                <p:oleObj name="Equation" r:id="rId3" imgW="4698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7364" y="1912031"/>
                        <a:ext cx="949779" cy="333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02253" y="5220158"/>
            <a:ext cx="558437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must make some changes to the grammar in case it is suitable for Top-Down Parsing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514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purl.org/dc/dcmitype/"/>
    <ds:schemaRef ds:uri="http://purl.org/dc/elements/1.1/"/>
    <ds:schemaRef ds:uri="4873beb7-5857-4685-be1f-d57550cc96cc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1674</Words>
  <Application>Microsoft Office PowerPoint</Application>
  <PresentationFormat>全屏显示(4:3)</PresentationFormat>
  <Paragraphs>182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 Unicode MS</vt:lpstr>
      <vt:lpstr>Euphemia</vt:lpstr>
      <vt:lpstr>微软雅黑</vt:lpstr>
      <vt:lpstr>Arial</vt:lpstr>
      <vt:lpstr>Cambria Math</vt:lpstr>
      <vt:lpstr>Wingdings</vt:lpstr>
      <vt:lpstr>学术文献 16x9</vt:lpstr>
      <vt:lpstr>Visio</vt:lpstr>
      <vt:lpstr>Equation</vt:lpstr>
      <vt:lpstr>MathType 6.0 Equation</vt:lpstr>
      <vt:lpstr>Compilers</vt:lpstr>
      <vt:lpstr>Syntax Analysis – Top Down Method</vt:lpstr>
      <vt:lpstr>Outlines</vt:lpstr>
      <vt:lpstr>3.1 Context-free Grammar - review</vt:lpstr>
      <vt:lpstr>3.1 Context-free Grammar - review</vt:lpstr>
      <vt:lpstr>3.1 Context-free Grammar - review</vt:lpstr>
      <vt:lpstr>3.1 Context-free Grammar - review</vt:lpstr>
      <vt:lpstr>3.2 Top-Down Parsing</vt:lpstr>
      <vt:lpstr>3.2 Top-Down Parsing - Problems</vt:lpstr>
      <vt:lpstr>3.3 Write Grammar for Top-Down Parsing</vt:lpstr>
      <vt:lpstr>3.3 Write Grammar for Top-Down Parsing</vt:lpstr>
      <vt:lpstr>3.3 Write Grammar for Top-Down Parsing</vt:lpstr>
      <vt:lpstr>3.3 Write Grammar for Top-Down Parsing</vt:lpstr>
      <vt:lpstr>3.4 Recursive-Descent Parsing</vt:lpstr>
      <vt:lpstr>3.4 Recursive-Descent Parsing</vt:lpstr>
      <vt:lpstr>3.4 Recursive-Descent Parsing</vt:lpstr>
      <vt:lpstr>3.4 Recursive-Descent Parsing</vt:lpstr>
      <vt:lpstr>3.5 LL(1) Grammar</vt:lpstr>
      <vt:lpstr>3.5 LL(1) Grammar - FIRST and FOLLOW</vt:lpstr>
      <vt:lpstr>3.5 LL(1) Grammar - FIRST and FOLLOW</vt:lpstr>
      <vt:lpstr>3.5 LL(1) Grammar - definition</vt:lpstr>
      <vt:lpstr>3.5 LL(1) Grammar – Top-Down Parsing (Framework)</vt:lpstr>
      <vt:lpstr>3.6 Predictive Parsing for LL(1) Grammar</vt:lpstr>
      <vt:lpstr>3.6 Predictive Parsing for LL(1) Grammar</vt:lpstr>
      <vt:lpstr>3.6 Predictive Parsing for LL(1) Grammar</vt:lpstr>
      <vt:lpstr>3.6 Predictive Parsing for LL(1) Grammar</vt:lpstr>
      <vt:lpstr>Error Handling in LL(1)</vt:lpstr>
      <vt:lpstr>Homework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2017-04-09T02:54:44Z</dcterms:created>
  <dcterms:modified xsi:type="dcterms:W3CDTF">2017-05-06T12:00:05Z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