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1" r:id="rId6"/>
    <p:sldId id="278" r:id="rId7"/>
    <p:sldId id="289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6" r:id="rId32"/>
    <p:sldId id="297" r:id="rId33"/>
    <p:sldId id="298" r:id="rId34"/>
    <p:sldId id="294" r:id="rId35"/>
    <p:sldId id="295" r:id="rId36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58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2017/5/21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2017/5/21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2017/5/21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9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png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1.png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Eliminating Ambiguity</a:t>
            </a:r>
          </a:p>
          <a:p>
            <a:pPr marL="457200" indent="-457200">
              <a:buAutoNum type="arabicParenBoth"/>
            </a:pPr>
            <a:r>
              <a:rPr lang="en-US" altLang="zh-CN" sz="1600" dirty="0"/>
              <a:t>Expressions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r>
              <a:rPr lang="en-US" altLang="zh-CN" sz="1600" dirty="0"/>
              <a:t>If … then … else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15586"/>
              </p:ext>
            </p:extLst>
          </p:nvPr>
        </p:nvGraphicFramePr>
        <p:xfrm>
          <a:off x="1239156" y="2406422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" name="Equation" r:id="rId3" imgW="533160" imgH="634680" progId="Equation.DSMT4">
                  <p:embed/>
                </p:oleObj>
              </mc:Choice>
              <mc:Fallback>
                <p:oleObj name="Equation" r:id="rId3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156" y="2406422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699657" y="2775857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75994"/>
              </p:ext>
            </p:extLst>
          </p:nvPr>
        </p:nvGraphicFramePr>
        <p:xfrm>
          <a:off x="3865337" y="2472499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" name="Equation" r:id="rId5" imgW="660240" imgH="482400" progId="Equation.DSMT4">
                  <p:embed/>
                </p:oleObj>
              </mc:Choice>
              <mc:Fallback>
                <p:oleObj name="Equation" r:id="rId5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337" y="2472499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90537"/>
              </p:ext>
            </p:extLst>
          </p:nvPr>
        </p:nvGraphicFramePr>
        <p:xfrm>
          <a:off x="1239157" y="4027865"/>
          <a:ext cx="2914650" cy="8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1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9157" y="4027865"/>
                        <a:ext cx="2914650" cy="89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2868781" y="4735550"/>
            <a:ext cx="554378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58796"/>
              </p:ext>
            </p:extLst>
          </p:nvPr>
        </p:nvGraphicFramePr>
        <p:xfrm>
          <a:off x="1059771" y="5229261"/>
          <a:ext cx="530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2" name="Equation" r:id="rId9" imgW="2819160" imgH="812520" progId="Equation.DSMT4">
                  <p:embed/>
                </p:oleObj>
              </mc:Choice>
              <mc:Fallback>
                <p:oleObj name="Equation" r:id="rId9" imgW="28191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9771" y="5229261"/>
                        <a:ext cx="530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84462" y="4676825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Idea: a </a:t>
            </a:r>
            <a:r>
              <a:rPr lang="en-US" altLang="zh-CN" sz="1600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stmt</a:t>
            </a:r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between a then and an else must be matched</a:t>
            </a:r>
            <a:endParaRPr lang="zh-CN" altLang="en-US" sz="1600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9732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Elimination of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A grammar is </a:t>
            </a:r>
            <a:r>
              <a:rPr lang="en-US" altLang="zh-CN" sz="1600" i="1" dirty="0">
                <a:solidFill>
                  <a:srgbClr val="7030A0"/>
                </a:solidFill>
              </a:rPr>
              <a:t>left recursive </a:t>
            </a:r>
            <a:r>
              <a:rPr lang="en-US" altLang="zh-CN" sz="1600" dirty="0"/>
              <a:t>if it has a nonterminal A such that there is a derivation               for some string 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Immediate left recursion has the form               .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Eliminating immediate left recursion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08607"/>
              </p:ext>
            </p:extLst>
          </p:nvPr>
        </p:nvGraphicFramePr>
        <p:xfrm>
          <a:off x="2281238" y="2162855"/>
          <a:ext cx="9223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0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238" y="2162855"/>
                        <a:ext cx="92233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20895"/>
              </p:ext>
            </p:extLst>
          </p:nvPr>
        </p:nvGraphicFramePr>
        <p:xfrm>
          <a:off x="1184275" y="3288393"/>
          <a:ext cx="10969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1" name="Equation" r:id="rId6" imgW="558720" imgH="152280" progId="Equation.DSMT4">
                  <p:embed/>
                </p:oleObj>
              </mc:Choice>
              <mc:Fallback>
                <p:oleObj name="Equation" r:id="rId6" imgW="558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3288393"/>
                        <a:ext cx="10969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9515"/>
              </p:ext>
            </p:extLst>
          </p:nvPr>
        </p:nvGraphicFramePr>
        <p:xfrm>
          <a:off x="5183188" y="2502312"/>
          <a:ext cx="822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2" name="Equation" r:id="rId8" imgW="419040" imgH="139680" progId="Equation.DSMT4">
                  <p:embed/>
                </p:oleObj>
              </mc:Choice>
              <mc:Fallback>
                <p:oleObj name="Equation" r:id="rId8" imgW="419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3188" y="2502312"/>
                        <a:ext cx="8223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68944"/>
              </p:ext>
            </p:extLst>
          </p:nvPr>
        </p:nvGraphicFramePr>
        <p:xfrm>
          <a:off x="3616325" y="3113088"/>
          <a:ext cx="1171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" name="Equation" r:id="rId10" imgW="596880" imgH="330120" progId="Equation.DSMT4">
                  <p:embed/>
                </p:oleObj>
              </mc:Choice>
              <mc:Fallback>
                <p:oleObj name="Equation" r:id="rId10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6325" y="3113088"/>
                        <a:ext cx="11715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2636838" y="3361985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50437"/>
              </p:ext>
            </p:extLst>
          </p:nvPr>
        </p:nvGraphicFramePr>
        <p:xfrm>
          <a:off x="1146968" y="3985812"/>
          <a:ext cx="3190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" name="Equation" r:id="rId12" imgW="1625400" imgH="177480" progId="Equation.DSMT4">
                  <p:embed/>
                </p:oleObj>
              </mc:Choice>
              <mc:Fallback>
                <p:oleObj name="Equation" r:id="rId12" imgW="1625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6968" y="3985812"/>
                        <a:ext cx="31908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4930"/>
              </p:ext>
            </p:extLst>
          </p:nvPr>
        </p:nvGraphicFramePr>
        <p:xfrm>
          <a:off x="5746750" y="3824680"/>
          <a:ext cx="2568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5" name="Equation" r:id="rId14" imgW="1307880" imgH="342720" progId="Equation.DSMT4">
                  <p:embed/>
                </p:oleObj>
              </mc:Choice>
              <mc:Fallback>
                <p:oleObj name="Equation" r:id="rId14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6750" y="3824680"/>
                        <a:ext cx="25685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4719517" y="4084689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83073"/>
              </p:ext>
            </p:extLst>
          </p:nvPr>
        </p:nvGraphicFramePr>
        <p:xfrm>
          <a:off x="1184275" y="4900069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" name="Equation" r:id="rId16" imgW="533160" imgH="634680" progId="Equation.DSMT4">
                  <p:embed/>
                </p:oleObj>
              </mc:Choice>
              <mc:Fallback>
                <p:oleObj name="Equation" r:id="rId16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275" y="4900069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644776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43362"/>
              </p:ext>
            </p:extLst>
          </p:nvPr>
        </p:nvGraphicFramePr>
        <p:xfrm>
          <a:off x="3810456" y="4966146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7" name="Equation" r:id="rId18" imgW="660240" imgH="482400" progId="Equation.DSMT4">
                  <p:embed/>
                </p:oleObj>
              </mc:Choice>
              <mc:Fallback>
                <p:oleObj name="Equation" r:id="rId18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456" y="4966146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432427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32055"/>
              </p:ext>
            </p:extLst>
          </p:nvPr>
        </p:nvGraphicFramePr>
        <p:xfrm>
          <a:off x="6610350" y="4629150"/>
          <a:ext cx="132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8" name="Equation" r:id="rId20" imgW="647640" imgH="812520" progId="Equation.DSMT4">
                  <p:embed/>
                </p:oleObj>
              </mc:Choice>
              <mc:Fallback>
                <p:oleObj name="Equation" r:id="rId20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10350" y="4629150"/>
                        <a:ext cx="132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Eliminating left recursion involving derivations of two or more steps.</a:t>
            </a:r>
          </a:p>
          <a:p>
            <a:r>
              <a:rPr lang="en-US" altLang="zh-CN" sz="1600" dirty="0"/>
              <a:t>E.g.,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we have </a:t>
            </a:r>
          </a:p>
          <a:p>
            <a:endParaRPr lang="en-US" altLang="zh-CN" sz="1600" dirty="0"/>
          </a:p>
          <a:p>
            <a:r>
              <a:rPr lang="en-US" altLang="zh-CN" sz="1600" dirty="0"/>
              <a:t>If the grammar has no cycles (derivations of the form            ) or</a:t>
            </a:r>
          </a:p>
          <a:p>
            <a:pPr marL="0" indent="0">
              <a:buNone/>
            </a:pPr>
            <a:r>
              <a:rPr lang="en-US" altLang="zh-CN" sz="1600" dirty="0"/>
              <a:t>the follow algorithm systematically eliminates left recursion.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20973"/>
              </p:ext>
            </p:extLst>
          </p:nvPr>
        </p:nvGraphicFramePr>
        <p:xfrm>
          <a:off x="1963738" y="1949450"/>
          <a:ext cx="1120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3" imgW="596880" imgH="330120" progId="Equation.DSMT4">
                  <p:embed/>
                </p:oleObj>
              </mc:Choice>
              <mc:Fallback>
                <p:oleObj name="Equation" r:id="rId3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38" y="1949450"/>
                        <a:ext cx="11207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80552"/>
              </p:ext>
            </p:extLst>
          </p:nvPr>
        </p:nvGraphicFramePr>
        <p:xfrm>
          <a:off x="4077886" y="1915661"/>
          <a:ext cx="13604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5" imgW="723600" imgH="139680" progId="Equation.DSMT4">
                  <p:embed/>
                </p:oleObj>
              </mc:Choice>
              <mc:Fallback>
                <p:oleObj name="Equation" r:id="rId5" imgW="7236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7886" y="1915661"/>
                        <a:ext cx="136048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70322"/>
              </p:ext>
            </p:extLst>
          </p:nvPr>
        </p:nvGraphicFramePr>
        <p:xfrm>
          <a:off x="5812970" y="2529605"/>
          <a:ext cx="7635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Equation" r:id="rId7" imgW="406080" imgH="164880" progId="Equation.DSMT4">
                  <p:embed/>
                </p:oleObj>
              </mc:Choice>
              <mc:Fallback>
                <p:oleObj name="Equation" r:id="rId7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2970" y="2529605"/>
                        <a:ext cx="7635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2130"/>
              </p:ext>
            </p:extLst>
          </p:nvPr>
        </p:nvGraphicFramePr>
        <p:xfrm>
          <a:off x="6910614" y="2560642"/>
          <a:ext cx="1318532" cy="2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5" name="Equation" r:id="rId9" imgW="685800" imgH="152280" progId="Equation.DSMT4">
                  <p:embed/>
                </p:oleObj>
              </mc:Choice>
              <mc:Fallback>
                <p:oleObj name="Equation" r:id="rId9" imgW="685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0614" y="2560642"/>
                        <a:ext cx="1318532" cy="29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4" y="3334582"/>
            <a:ext cx="5831630" cy="3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Left factoring</a:t>
            </a:r>
          </a:p>
          <a:p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7539"/>
              </p:ext>
            </p:extLst>
          </p:nvPr>
        </p:nvGraphicFramePr>
        <p:xfrm>
          <a:off x="999899" y="2035856"/>
          <a:ext cx="2914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99" y="2035856"/>
                        <a:ext cx="29146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8292"/>
              </p:ext>
            </p:extLst>
          </p:nvPr>
        </p:nvGraphicFramePr>
        <p:xfrm>
          <a:off x="1090613" y="2810555"/>
          <a:ext cx="1220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" name="Equation" r:id="rId5" imgW="622080" imgH="177480" progId="Equation.DSMT4">
                  <p:embed/>
                </p:oleObj>
              </mc:Choice>
              <mc:Fallback>
                <p:oleObj name="Equation" r:id="rId5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2810555"/>
                        <a:ext cx="12207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2645229" y="2985180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9624"/>
              </p:ext>
            </p:extLst>
          </p:nvPr>
        </p:nvGraphicFramePr>
        <p:xfrm>
          <a:off x="3253014" y="2650218"/>
          <a:ext cx="112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5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3014" y="2650218"/>
                        <a:ext cx="11207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17589"/>
              </p:ext>
            </p:extLst>
          </p:nvPr>
        </p:nvGraphicFramePr>
        <p:xfrm>
          <a:off x="1050699" y="3677489"/>
          <a:ext cx="2243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0699" y="3677489"/>
                        <a:ext cx="22431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702278" y="3806052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54503"/>
              </p:ext>
            </p:extLst>
          </p:nvPr>
        </p:nvGraphicFramePr>
        <p:xfrm>
          <a:off x="4373789" y="3527921"/>
          <a:ext cx="1619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" name="Equation" r:id="rId11" imgW="825480" imgH="330120" progId="Equation.DSMT4">
                  <p:embed/>
                </p:oleObj>
              </mc:Choice>
              <mc:Fallback>
                <p:oleObj name="Equation" r:id="rId11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3789" y="3527921"/>
                        <a:ext cx="16192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/>
          <a:lstStyle/>
          <a:p>
            <a:r>
              <a:rPr lang="en-US" altLang="zh-CN" dirty="0"/>
              <a:t>If all the following conditions are satisfied, we can construct a recursive-descent parser.</a:t>
            </a:r>
          </a:p>
          <a:p>
            <a:pPr lvl="1"/>
            <a:r>
              <a:rPr lang="en-US" altLang="zh-CN" dirty="0"/>
              <a:t>No Ambiguity</a:t>
            </a:r>
          </a:p>
          <a:p>
            <a:pPr lvl="1"/>
            <a:r>
              <a:rPr lang="en-US" altLang="zh-CN" dirty="0"/>
              <a:t>No left recursion</a:t>
            </a:r>
          </a:p>
          <a:p>
            <a:pPr lvl="1"/>
            <a:r>
              <a:rPr lang="en-US" altLang="zh-CN" dirty="0"/>
              <a:t>Left factoring completed</a:t>
            </a:r>
          </a:p>
          <a:p>
            <a:r>
              <a:rPr lang="en-US" altLang="zh-CN" dirty="0"/>
              <a:t>recursive-descent parsing construct a recursive procedure for each nonterminal.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38" y="3149333"/>
            <a:ext cx="7614762" cy="36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038" y="3315154"/>
            <a:ext cx="3317962" cy="2508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418" y="1363663"/>
            <a:ext cx="2911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02436"/>
            <a:ext cx="5875564" cy="55555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52457" y="3024188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487885" y="3276601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589" y="1534886"/>
            <a:ext cx="748665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If all the following conditions are satisfied, we can construct a recursive-descent parser.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Ambiguity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Left factoring completed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My question is whether there exists backtracking during the parsing. We hope not.  (Pay attention recursive-descent parsing implicitly includes backtracking because it will try all productions of a nonterminal).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The ideal situation is </a:t>
            </a:r>
            <a:r>
              <a:rPr lang="en-US" altLang="zh-CN" dirty="0">
                <a:solidFill>
                  <a:srgbClr val="7030A0"/>
                </a:solidFill>
              </a:rPr>
              <a:t>when we see the input symbol a, we exactly know which production should be chosen, or the occurrence of a is a syntax error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Which kind of grammar that results in non-backtracking recursive-descent parser?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Do we have more efficient methods that do not involve recursive procedure?</a:t>
            </a:r>
          </a:p>
        </p:txBody>
      </p:sp>
    </p:spTree>
    <p:extLst>
      <p:ext uri="{BB962C8B-B14F-4D97-AF65-F5344CB8AC3E}">
        <p14:creationId xmlns:p14="http://schemas.microsoft.com/office/powerpoint/2010/main" val="14516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Predictive parsers, that is, recursive-descent parsers needing no backtracking, can be constructed for a class of grammars called LL(1) .The first "L" in LL(1) stands for scanning the input from left to right, the second "L" for producing a leftmost derivation, and the "I" for using one input symbol of </a:t>
            </a:r>
            <a:r>
              <a:rPr lang="en-US" altLang="zh-CN" sz="2000" dirty="0" err="1"/>
              <a:t>lookahead</a:t>
            </a:r>
            <a:r>
              <a:rPr lang="en-US" altLang="zh-CN" sz="2000" dirty="0"/>
              <a:t> at each step to make parsing action decisions.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                                 , when facing an input symbol a, if we know exactly which production of A should be designated to match a, we do not need backtracking. That is, the first terminals of                     should be different.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Formally,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Specially, if                , we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sometimes,     start with a nonterminal X, how to </a:t>
            </a:r>
            <a:r>
              <a:rPr lang="en-US" altLang="zh-CN" dirty="0" smtClean="0"/>
              <a:t>compute </a:t>
            </a:r>
            <a:r>
              <a:rPr lang="en-US" altLang="zh-CN" dirty="0"/>
              <a:t>FIRST(X)?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99602"/>
              </p:ext>
            </p:extLst>
          </p:nvPr>
        </p:nvGraphicFramePr>
        <p:xfrm>
          <a:off x="1938563" y="1600200"/>
          <a:ext cx="1770486" cy="35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563" y="1600200"/>
                        <a:ext cx="1770486" cy="35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94374"/>
              </p:ext>
            </p:extLst>
          </p:nvPr>
        </p:nvGraphicFramePr>
        <p:xfrm>
          <a:off x="5358931" y="2068286"/>
          <a:ext cx="1154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" name="Equation" r:id="rId5" imgW="571320" imgH="177480" progId="Equation.DSMT4">
                  <p:embed/>
                </p:oleObj>
              </mc:Choice>
              <mc:Fallback>
                <p:oleObj name="Equation" r:id="rId5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931" y="2068286"/>
                        <a:ext cx="11541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95261"/>
              </p:ext>
            </p:extLst>
          </p:nvPr>
        </p:nvGraphicFramePr>
        <p:xfrm>
          <a:off x="2108231" y="2427061"/>
          <a:ext cx="3201636" cy="4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" name="Equation" r:id="rId7" imgW="1434960" imgH="190440" progId="Equation.DSMT4">
                  <p:embed/>
                </p:oleObj>
              </mc:Choice>
              <mc:Fallback>
                <p:oleObj name="Equation" r:id="rId7" imgW="1434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8231" y="2427061"/>
                        <a:ext cx="3201636" cy="42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21750"/>
              </p:ext>
            </p:extLst>
          </p:nvPr>
        </p:nvGraphicFramePr>
        <p:xfrm>
          <a:off x="2427725" y="2852057"/>
          <a:ext cx="7921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725" y="2852057"/>
                        <a:ext cx="79216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2779"/>
              </p:ext>
            </p:extLst>
          </p:nvPr>
        </p:nvGraphicFramePr>
        <p:xfrm>
          <a:off x="4242934" y="2894579"/>
          <a:ext cx="1416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" name="Equation" r:id="rId11" imgW="634680" imgH="152280" progId="Equation.DSMT4">
                  <p:embed/>
                </p:oleObj>
              </mc:Choice>
              <mc:Fallback>
                <p:oleObj name="Equation" r:id="rId11" imgW="634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2934" y="2894579"/>
                        <a:ext cx="141605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17928"/>
              </p:ext>
            </p:extLst>
          </p:nvPr>
        </p:nvGraphicFramePr>
        <p:xfrm>
          <a:off x="2086459" y="3350532"/>
          <a:ext cx="2270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" name="Equation" r:id="rId13" imgW="101520" imgH="114120" progId="Equation.DSMT4">
                  <p:embed/>
                </p:oleObj>
              </mc:Choice>
              <mc:Fallback>
                <p:oleObj name="Equation" r:id="rId13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6459" y="3350532"/>
                        <a:ext cx="22701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1" y="3736975"/>
            <a:ext cx="6400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Syntax Analysis – Top Down Method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Define FOLLOW(A), for nonterminal </a:t>
            </a:r>
            <a:r>
              <a:rPr lang="en-US" altLang="zh-CN" i="1" dirty="0"/>
              <a:t>A</a:t>
            </a:r>
            <a:r>
              <a:rPr lang="en-US" altLang="zh-CN" dirty="0"/>
              <a:t>, to be the set of terminals </a:t>
            </a:r>
            <a:r>
              <a:rPr lang="en-US" altLang="zh-CN" i="1" dirty="0"/>
              <a:t>a</a:t>
            </a:r>
            <a:r>
              <a:rPr lang="en-US" altLang="zh-CN" dirty="0"/>
              <a:t> that can appear immediately to the right of </a:t>
            </a:r>
            <a:r>
              <a:rPr lang="en-US" altLang="zh-CN" i="1" dirty="0"/>
              <a:t>A</a:t>
            </a:r>
            <a:r>
              <a:rPr lang="en-US" altLang="zh-CN" dirty="0"/>
              <a:t> in some sentential form.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Specially, if                     we have                               , where      is the right </a:t>
            </a:r>
            <a:r>
              <a:rPr lang="en-US" altLang="zh-CN" dirty="0" err="1"/>
              <a:t>endmarker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To compute FOLLOW(A) for all </a:t>
            </a:r>
            <a:r>
              <a:rPr lang="en-US" altLang="zh-CN" dirty="0" err="1"/>
              <a:t>nonterminals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, apply the following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until nothing can be added to any FOLLOW set.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22150"/>
              </p:ext>
            </p:extLst>
          </p:nvPr>
        </p:nvGraphicFramePr>
        <p:xfrm>
          <a:off x="2329542" y="2247673"/>
          <a:ext cx="3815144" cy="38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Equation" r:id="rId3" imgW="1879560" imgH="190440" progId="Equation.DSMT4">
                  <p:embed/>
                </p:oleObj>
              </mc:Choice>
              <mc:Fallback>
                <p:oleObj name="Equation" r:id="rId3" imgW="1879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542" y="2247673"/>
                        <a:ext cx="3815144" cy="38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60865"/>
              </p:ext>
            </p:extLst>
          </p:nvPr>
        </p:nvGraphicFramePr>
        <p:xfrm>
          <a:off x="2157186" y="2634343"/>
          <a:ext cx="9794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7186" y="2634343"/>
                        <a:ext cx="979488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7399"/>
              </p:ext>
            </p:extLst>
          </p:nvPr>
        </p:nvGraphicFramePr>
        <p:xfrm>
          <a:off x="4076587" y="2634343"/>
          <a:ext cx="16494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" name="Equation" r:id="rId7" imgW="812520" imgH="164880" progId="Equation.DSMT4">
                  <p:embed/>
                </p:oleObj>
              </mc:Choice>
              <mc:Fallback>
                <p:oleObj name="Equation" r:id="rId7" imgW="812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6587" y="2634343"/>
                        <a:ext cx="1649412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84370"/>
              </p:ext>
            </p:extLst>
          </p:nvPr>
        </p:nvGraphicFramePr>
        <p:xfrm>
          <a:off x="6459537" y="2634343"/>
          <a:ext cx="206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name="Equation" r:id="rId9" imgW="101520" imgH="152280" progId="Equation.DSMT4">
                  <p:embed/>
                </p:oleObj>
              </mc:Choice>
              <mc:Fallback>
                <p:oleObj name="Equation" r:id="rId9" imgW="101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9537" y="2634343"/>
                        <a:ext cx="20637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619" y="3935790"/>
            <a:ext cx="6133333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9047" y="4535790"/>
            <a:ext cx="619047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-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grammar G is LL(1) if the follow conditions are satisfied:</a:t>
            </a:r>
          </a:p>
          <a:p>
            <a:pPr marL="0" indent="0">
              <a:buNone/>
            </a:pPr>
            <a:r>
              <a:rPr lang="en-US" altLang="zh-CN" dirty="0"/>
              <a:t>   (1) no left recursive production</a:t>
            </a:r>
          </a:p>
          <a:p>
            <a:pPr marL="0" indent="0">
              <a:buNone/>
            </a:pPr>
            <a:r>
              <a:rPr lang="en-US" altLang="zh-CN" dirty="0"/>
              <a:t>   (2) For each nonterminal A in the grammar, if A has the form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then </a:t>
            </a:r>
          </a:p>
          <a:p>
            <a:pPr marL="0" indent="0">
              <a:buNone/>
            </a:pPr>
            <a:r>
              <a:rPr lang="en-US" altLang="zh-CN" dirty="0"/>
              <a:t>   (3) For each nonterminal A in the grammar, if         </a:t>
            </a:r>
          </a:p>
          <a:p>
            <a:pPr marL="0" indent="0">
              <a:buNone/>
            </a:pPr>
            <a:r>
              <a:rPr lang="en-US" altLang="zh-CN" dirty="0"/>
              <a:t>        then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77463"/>
              </p:ext>
            </p:extLst>
          </p:nvPr>
        </p:nvGraphicFramePr>
        <p:xfrm>
          <a:off x="2776764" y="2667680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764" y="2667680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69541"/>
              </p:ext>
            </p:extLst>
          </p:nvPr>
        </p:nvGraphicFramePr>
        <p:xfrm>
          <a:off x="1931534" y="3123389"/>
          <a:ext cx="3288860" cy="37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" name="Equation" r:id="rId5" imgW="1688760" imgH="190440" progId="Equation.DSMT4">
                  <p:embed/>
                </p:oleObj>
              </mc:Choice>
              <mc:Fallback>
                <p:oleObj name="Equation" r:id="rId5" imgW="1688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534" y="3123389"/>
                        <a:ext cx="3288860" cy="370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5868"/>
              </p:ext>
            </p:extLst>
          </p:nvPr>
        </p:nvGraphicFramePr>
        <p:xfrm>
          <a:off x="5192713" y="3494088"/>
          <a:ext cx="1471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Equation" r:id="rId7" imgW="660240" imgH="152280" progId="Equation.DSMT4">
                  <p:embed/>
                </p:oleObj>
              </mc:Choice>
              <mc:Fallback>
                <p:oleObj name="Equation" r:id="rId7" imgW="6602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2713" y="3494088"/>
                        <a:ext cx="147161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7827"/>
              </p:ext>
            </p:extLst>
          </p:nvPr>
        </p:nvGraphicFramePr>
        <p:xfrm>
          <a:off x="1931534" y="3886200"/>
          <a:ext cx="2695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9" imgW="1384200" imgH="152280" progId="Equation.DSMT4">
                  <p:embed/>
                </p:oleObj>
              </mc:Choice>
              <mc:Fallback>
                <p:oleObj name="Equation" r:id="rId9" imgW="1384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1534" y="3886200"/>
                        <a:ext cx="26955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– Top-Down Parsing (Framework)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that we use a nonterminal </a:t>
            </a:r>
            <a:r>
              <a:rPr lang="en-US" altLang="zh-CN" i="1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 match input symbol </a:t>
            </a:r>
            <a:r>
              <a:rPr lang="en-US" altLang="zh-CN" i="1" dirty="0"/>
              <a:t>a</a:t>
            </a:r>
            <a:r>
              <a:rPr lang="en-US" altLang="zh-CN" dirty="0"/>
              <a:t> , if the production of </a:t>
            </a:r>
            <a:r>
              <a:rPr lang="en-US" altLang="zh-CN" i="1" dirty="0"/>
              <a:t>A</a:t>
            </a:r>
            <a:r>
              <a:rPr lang="en-US" altLang="zh-CN" dirty="0"/>
              <a:t>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(1) if                           then we use      to match input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(2) if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if                           and                               then let A match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otherwise, the occurrence of a is an error.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sz="1600" dirty="0"/>
              <a:t>According to LL(1) Grammar, each step is deterministic. It will result in a Recursive-Descent Parsing without Backtracking.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03492"/>
              </p:ext>
            </p:extLst>
          </p:nvPr>
        </p:nvGraphicFramePr>
        <p:xfrm>
          <a:off x="2754424" y="1818594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424" y="1818594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4536"/>
              </p:ext>
            </p:extLst>
          </p:nvPr>
        </p:nvGraphicFramePr>
        <p:xfrm>
          <a:off x="1492704" y="2221506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2704" y="2221506"/>
                        <a:ext cx="1422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91103"/>
              </p:ext>
            </p:extLst>
          </p:nvPr>
        </p:nvGraphicFramePr>
        <p:xfrm>
          <a:off x="4093709" y="2202370"/>
          <a:ext cx="29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3709" y="2202370"/>
                        <a:ext cx="2905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69207"/>
              </p:ext>
            </p:extLst>
          </p:nvPr>
        </p:nvGraphicFramePr>
        <p:xfrm>
          <a:off x="1492704" y="2624050"/>
          <a:ext cx="4503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Equation" r:id="rId9" imgW="2171520" imgH="177480" progId="Equation.DSMT4">
                  <p:embed/>
                </p:oleObj>
              </mc:Choice>
              <mc:Fallback>
                <p:oleObj name="Equation" r:id="rId9" imgW="217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2704" y="2624050"/>
                        <a:ext cx="45037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89046"/>
              </p:ext>
            </p:extLst>
          </p:nvPr>
        </p:nvGraphicFramePr>
        <p:xfrm>
          <a:off x="2244725" y="2898775"/>
          <a:ext cx="152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" name="Equation" r:id="rId11" imgW="685800" imgH="177480" progId="Equation.DSMT4">
                  <p:embed/>
                </p:oleObj>
              </mc:Choice>
              <mc:Fallback>
                <p:oleObj name="Equation" r:id="rId11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4725" y="2898775"/>
                        <a:ext cx="15287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48458"/>
              </p:ext>
            </p:extLst>
          </p:nvPr>
        </p:nvGraphicFramePr>
        <p:xfrm>
          <a:off x="4238965" y="2963635"/>
          <a:ext cx="16859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7" name="Equation" r:id="rId13" imgW="812520" imgH="152280" progId="Equation.DSMT4">
                  <p:embed/>
                </p:oleObj>
              </mc:Choice>
              <mc:Fallback>
                <p:oleObj name="Equation" r:id="rId13" imgW="812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8965" y="2963635"/>
                        <a:ext cx="16859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89382"/>
              </p:ext>
            </p:extLst>
          </p:nvPr>
        </p:nvGraphicFramePr>
        <p:xfrm>
          <a:off x="7639731" y="2973257"/>
          <a:ext cx="2270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" name="Equation" r:id="rId15" imgW="101520" imgH="114120" progId="Equation.DSMT4">
                  <p:embed/>
                </p:oleObj>
              </mc:Choice>
              <mc:Fallback>
                <p:oleObj name="Equation" r:id="rId15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39731" y="2973257"/>
                        <a:ext cx="227012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Weakness of Recursive-Descent Parsing</a:t>
            </a:r>
          </a:p>
          <a:p>
            <a:pPr lvl="1"/>
            <a:r>
              <a:rPr lang="en-US" altLang="zh-CN" sz="1600" dirty="0"/>
              <a:t>At least we need a programming language that supports recursion</a:t>
            </a:r>
          </a:p>
          <a:p>
            <a:pPr lvl="1"/>
            <a:r>
              <a:rPr lang="en-US" altLang="zh-CN" sz="1600" dirty="0"/>
              <a:t>The efficiency of a recursive programming is not good</a:t>
            </a:r>
          </a:p>
          <a:p>
            <a:pPr lvl="1"/>
            <a:r>
              <a:rPr lang="en-US" altLang="zh-CN" sz="1600" dirty="0"/>
              <a:t>Error handling is not easy</a:t>
            </a:r>
          </a:p>
          <a:p>
            <a:r>
              <a:rPr lang="en-US" altLang="zh-CN" sz="1900" dirty="0"/>
              <a:t>A </a:t>
            </a:r>
            <a:r>
              <a:rPr lang="en-US" altLang="zh-CN" sz="1900" dirty="0" err="1"/>
              <a:t>nonrecursive</a:t>
            </a:r>
            <a:r>
              <a:rPr lang="en-US" altLang="zh-CN" sz="1900" dirty="0"/>
              <a:t> predictive parser can be built by maintaining a stack explicitly, rather than implicitly via recursive calls.</a:t>
            </a:r>
          </a:p>
          <a:p>
            <a:pPr marL="0" indent="0">
              <a:buNone/>
            </a:pPr>
            <a:endParaRPr lang="en-US" altLang="zh-CN" sz="1900" dirty="0"/>
          </a:p>
          <a:p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2489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121229"/>
          </a:xfrm>
        </p:spPr>
        <p:txBody>
          <a:bodyPr/>
          <a:lstStyle/>
          <a:p>
            <a:r>
              <a:rPr lang="en-US" altLang="zh-CN" dirty="0" smtClean="0"/>
              <a:t>Predictive </a:t>
            </a:r>
            <a:r>
              <a:rPr lang="en-US" altLang="zh-CN" dirty="0"/>
              <a:t>parsing table </a:t>
            </a:r>
            <a:r>
              <a:rPr lang="en-US" altLang="zh-CN" i="1" dirty="0"/>
              <a:t>M [A, a] </a:t>
            </a:r>
            <a:r>
              <a:rPr lang="en-US" altLang="zh-CN" dirty="0"/>
              <a:t>, a two-dimensional array, where </a:t>
            </a:r>
            <a:r>
              <a:rPr lang="en-US" altLang="zh-CN" i="1" dirty="0"/>
              <a:t>A</a:t>
            </a:r>
            <a:r>
              <a:rPr lang="en-US" altLang="zh-CN" dirty="0"/>
              <a:t> is </a:t>
            </a:r>
            <a:r>
              <a:rPr lang="en-US" altLang="zh-CN" dirty="0" smtClean="0"/>
              <a:t>a nonterminal</a:t>
            </a:r>
            <a:r>
              <a:rPr lang="en-US" altLang="zh-CN" dirty="0"/>
              <a:t>, and </a:t>
            </a:r>
            <a:r>
              <a:rPr lang="en-US" altLang="zh-CN" i="1" dirty="0"/>
              <a:t>a</a:t>
            </a:r>
            <a:r>
              <a:rPr lang="en-US" altLang="zh-CN" dirty="0"/>
              <a:t> is a terminal or the symbol $, the input </a:t>
            </a:r>
            <a:r>
              <a:rPr lang="en-US" altLang="zh-CN" dirty="0" err="1"/>
              <a:t>endmarker</a:t>
            </a:r>
            <a:r>
              <a:rPr lang="en-US" altLang="zh-CN" dirty="0" smtClean="0"/>
              <a:t>. The element of </a:t>
            </a:r>
            <a:r>
              <a:rPr lang="en-US" altLang="zh-CN" i="1" dirty="0" smtClean="0"/>
              <a:t>M[A, a] </a:t>
            </a:r>
            <a:r>
              <a:rPr lang="en-US" altLang="zh-CN" dirty="0" smtClean="0"/>
              <a:t>is an A-production, indicating that when</a:t>
            </a:r>
            <a:r>
              <a:rPr lang="en-US" altLang="zh-CN" i="1" dirty="0" smtClean="0"/>
              <a:t> A </a:t>
            </a:r>
            <a:r>
              <a:rPr lang="en-US" altLang="zh-CN" dirty="0" smtClean="0"/>
              <a:t>facing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, which production should use. </a:t>
            </a:r>
            <a:r>
              <a:rPr lang="en-US" altLang="zh-CN" i="1" dirty="0"/>
              <a:t>M[A, a]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also can store error signs.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8" y="2721429"/>
            <a:ext cx="6701704" cy="21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66057"/>
          </a:xfrm>
        </p:spPr>
        <p:txBody>
          <a:bodyPr/>
          <a:lstStyle/>
          <a:p>
            <a:r>
              <a:rPr lang="en-US" altLang="zh-CN" dirty="0" smtClean="0"/>
              <a:t>Construction </a:t>
            </a:r>
            <a:r>
              <a:rPr lang="en-US" altLang="zh-CN" dirty="0"/>
              <a:t>of a predictive parsing </a:t>
            </a:r>
            <a:r>
              <a:rPr lang="en-US" altLang="zh-CN" dirty="0" smtClean="0"/>
              <a:t>table 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66257"/>
            <a:ext cx="7895238" cy="2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0" y="4987924"/>
            <a:ext cx="8085714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80553"/>
            <a:ext cx="5539468" cy="1066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31" y="2547118"/>
            <a:ext cx="6023610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40" y="3442102"/>
            <a:ext cx="3255309" cy="19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Error </a:t>
            </a:r>
            <a:r>
              <a:rPr lang="en-US" altLang="zh-CN" dirty="0"/>
              <a:t>Recovery in Predictive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predictive parsing, error occurs when</a:t>
            </a:r>
          </a:p>
          <a:p>
            <a:r>
              <a:rPr lang="en-US" altLang="zh-CN" dirty="0" smtClean="0"/>
              <a:t>(1) The terminal on the top of the stack does not match the input symbol.</a:t>
            </a:r>
          </a:p>
          <a:p>
            <a:r>
              <a:rPr lang="en-US" altLang="zh-CN" dirty="0" smtClean="0"/>
              <a:t>(2) Nonterminal A is on the top of the stack and faces the input symbol a, but the element M[A, a] in predictive table is empty.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Error Recovery Method</a:t>
            </a:r>
          </a:p>
          <a:p>
            <a:pPr lvl="1"/>
            <a:r>
              <a:rPr lang="en-US" altLang="zh-CN" sz="1400" b="1" dirty="0" smtClean="0">
                <a:solidFill>
                  <a:srgbClr val="7030A0"/>
                </a:solidFill>
              </a:rPr>
              <a:t>panic mode</a:t>
            </a:r>
          </a:p>
          <a:p>
            <a:pPr marL="342900" lvl="1" indent="0">
              <a:buNone/>
            </a:pPr>
            <a:r>
              <a:rPr lang="en-US" altLang="zh-CN" sz="1600" dirty="0"/>
              <a:t>Panic-mode error recovery is based on the idea of skipping symbols on </a:t>
            </a:r>
            <a:r>
              <a:rPr lang="en-US" altLang="zh-CN" sz="1600" dirty="0" smtClean="0"/>
              <a:t>the input </a:t>
            </a:r>
            <a:r>
              <a:rPr lang="en-US" altLang="zh-CN" sz="1600" dirty="0"/>
              <a:t>until a token in a selected set of synchronizing tokens appears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>Its effectiveness depends on the choice of synchronizing set. The sets should </a:t>
            </a:r>
            <a:r>
              <a:rPr lang="en-US" altLang="zh-CN" sz="1600" dirty="0" smtClean="0"/>
              <a:t>be chosen </a:t>
            </a:r>
            <a:r>
              <a:rPr lang="en-US" altLang="zh-CN" sz="1600" dirty="0"/>
              <a:t>so that the parser recovers quickly from errors that are likely to </a:t>
            </a:r>
            <a:r>
              <a:rPr lang="en-US" altLang="zh-CN" sz="1600" dirty="0" smtClean="0"/>
              <a:t>occur in </a:t>
            </a:r>
            <a:r>
              <a:rPr lang="en-US" altLang="zh-CN" sz="1600" dirty="0"/>
              <a:t>practice. Some heuristics are as follows</a:t>
            </a:r>
            <a:r>
              <a:rPr lang="en-US" altLang="zh-CN" sz="1600" dirty="0" smtClean="0"/>
              <a:t>:</a:t>
            </a:r>
          </a:p>
          <a:p>
            <a:pPr marL="3429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116362"/>
            <a:ext cx="7761905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Error </a:t>
            </a:r>
            <a:r>
              <a:rPr lang="en-US" altLang="zh-CN" dirty="0"/>
              <a:t>Recovery in Predictive Parsing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7" y="1407686"/>
            <a:ext cx="7238095" cy="4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7686" y="183625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20 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ouble r = 40;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801979" y="2070780"/>
            <a:ext cx="539935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41914" y="1836257"/>
            <a:ext cx="2764972" cy="4905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Missing semicolon results in the skip for next keywords</a:t>
            </a:r>
            <a:endParaRPr lang="zh-CN" altLang="en-US" sz="12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6" y="2561283"/>
            <a:ext cx="7520171" cy="9084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8" y="3548393"/>
            <a:ext cx="77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Error Recovery in Predictive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37" y="3751695"/>
            <a:ext cx="7486650" cy="1722720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If the parser looks up </a:t>
            </a:r>
            <a:r>
              <a:rPr lang="en-US" altLang="zh-CN" sz="1600" dirty="0" smtClean="0"/>
              <a:t>entry M[A</a:t>
            </a:r>
            <a:r>
              <a:rPr lang="en-US" altLang="zh-CN" sz="1600" dirty="0"/>
              <a:t>, a] and finds that it is blank, then the input symbol </a:t>
            </a:r>
            <a:r>
              <a:rPr lang="en-US" altLang="zh-CN" sz="1600" i="1" dirty="0"/>
              <a:t>a</a:t>
            </a:r>
            <a:r>
              <a:rPr lang="en-US" altLang="zh-CN" sz="1600" dirty="0"/>
              <a:t> is skipped. If </a:t>
            </a:r>
            <a:r>
              <a:rPr lang="en-US" altLang="zh-CN" sz="1600" dirty="0" smtClean="0"/>
              <a:t>the entry </a:t>
            </a:r>
            <a:r>
              <a:rPr lang="en-US" altLang="zh-CN" sz="1600" dirty="0"/>
              <a:t>is "synch," then the nonterminal on top of the stack is </a:t>
            </a:r>
            <a:r>
              <a:rPr lang="en-US" altLang="zh-CN" sz="1600" b="1" dirty="0"/>
              <a:t>popped</a:t>
            </a:r>
            <a:r>
              <a:rPr lang="en-US" altLang="zh-CN" sz="1600" dirty="0"/>
              <a:t> in </a:t>
            </a:r>
            <a:r>
              <a:rPr lang="en-US" altLang="zh-CN" sz="1600" dirty="0" smtClean="0"/>
              <a:t>an attempt </a:t>
            </a:r>
            <a:r>
              <a:rPr lang="en-US" altLang="zh-CN" sz="1600" dirty="0"/>
              <a:t>to resume parsing. If a token on top of the stack does not match </a:t>
            </a:r>
            <a:r>
              <a:rPr lang="en-US" altLang="zh-CN" sz="1600" dirty="0" smtClean="0"/>
              <a:t>the input </a:t>
            </a:r>
            <a:r>
              <a:rPr lang="en-US" altLang="zh-CN" sz="1600" dirty="0"/>
              <a:t>symbol, then we </a:t>
            </a:r>
            <a:r>
              <a:rPr lang="en-US" altLang="zh-CN" sz="1600" b="1" dirty="0"/>
              <a:t>pop</a:t>
            </a:r>
            <a:r>
              <a:rPr lang="en-US" altLang="zh-CN" sz="1600" dirty="0"/>
              <a:t> the token from the </a:t>
            </a:r>
            <a:r>
              <a:rPr lang="en-US" altLang="zh-CN" sz="1600" dirty="0" smtClean="0"/>
              <a:t>stack.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317172"/>
            <a:ext cx="6701704" cy="21907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600" y="1888860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9400" y="1900483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7143" y="2450117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9400" y="2461740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2586" y="3045505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5729" y="3044031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5714" y="2461740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65714" y="3052385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42707" y="3060739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Context-free Grammar – review</a:t>
            </a:r>
          </a:p>
          <a:p>
            <a:r>
              <a:rPr lang="en-US" altLang="zh-CN" dirty="0"/>
              <a:t>Top-Down Parsing</a:t>
            </a:r>
          </a:p>
          <a:p>
            <a:r>
              <a:rPr lang="en-US" altLang="zh-CN" dirty="0"/>
              <a:t>Write Grammar for Top-Down Parsing</a:t>
            </a:r>
          </a:p>
          <a:p>
            <a:r>
              <a:rPr lang="en-US" altLang="zh-CN" dirty="0"/>
              <a:t>Recursive-Descent Parsing</a:t>
            </a:r>
          </a:p>
          <a:p>
            <a:r>
              <a:rPr lang="en-US" altLang="zh-CN" dirty="0"/>
              <a:t>LL(1) Grammar</a:t>
            </a:r>
          </a:p>
          <a:p>
            <a:r>
              <a:rPr lang="en-US" altLang="zh-CN" dirty="0"/>
              <a:t>Predictive Parsing for LL(1) </a:t>
            </a:r>
            <a:r>
              <a:rPr lang="en-US" altLang="zh-CN" dirty="0" smtClean="0"/>
              <a:t>Grammar</a:t>
            </a:r>
          </a:p>
          <a:p>
            <a:r>
              <a:rPr lang="en-US" altLang="zh-CN" dirty="0"/>
              <a:t>Error Recovery in Predictive Parsing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Error Recovery in Predictive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4143" y="1600200"/>
            <a:ext cx="3471182" cy="4572000"/>
          </a:xfrm>
        </p:spPr>
        <p:txBody>
          <a:bodyPr/>
          <a:lstStyle/>
          <a:p>
            <a:r>
              <a:rPr lang="en-US" altLang="zh-CN" sz="1600" b="1" dirty="0" smtClean="0">
                <a:solidFill>
                  <a:srgbClr val="7030A0"/>
                </a:solidFill>
              </a:rPr>
              <a:t>Phrase-level Recovery</a:t>
            </a:r>
          </a:p>
          <a:p>
            <a:pPr marL="342900" lvl="1" indent="0">
              <a:buNone/>
            </a:pPr>
            <a:r>
              <a:rPr lang="en-US" altLang="zh-CN" sz="1300" b="1" dirty="0"/>
              <a:t>Phrase-level error recovery is implemented by filling in the blank entries </a:t>
            </a:r>
            <a:r>
              <a:rPr lang="en-US" altLang="zh-CN" sz="1300" b="1" dirty="0" smtClean="0"/>
              <a:t>in the </a:t>
            </a:r>
            <a:r>
              <a:rPr lang="en-US" altLang="zh-CN" sz="1300" b="1" dirty="0"/>
              <a:t>predictive parsing table with pointers to error routines. These </a:t>
            </a:r>
            <a:r>
              <a:rPr lang="en-US" altLang="zh-CN" sz="1300" b="1" dirty="0" smtClean="0"/>
              <a:t>routines may </a:t>
            </a:r>
            <a:r>
              <a:rPr lang="en-US" altLang="zh-CN" sz="1300" b="1" dirty="0"/>
              <a:t>change, insert, or delete symbols on the input and issue appropriate </a:t>
            </a:r>
            <a:r>
              <a:rPr lang="en-US" altLang="zh-CN" sz="1300" b="1" dirty="0" smtClean="0"/>
              <a:t>error messages</a:t>
            </a:r>
            <a:r>
              <a:rPr lang="en-US" altLang="zh-CN" sz="1300" b="1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376343"/>
            <a:ext cx="3895726" cy="47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Consider Grammar G:</a:t>
            </a:r>
          </a:p>
          <a:p>
            <a:r>
              <a:rPr lang="en-US" altLang="zh-CN" dirty="0" smtClean="0"/>
              <a:t>(1)Compute FIRST and FOLLOW for each nonterminal</a:t>
            </a:r>
          </a:p>
          <a:p>
            <a:r>
              <a:rPr lang="en-US" altLang="zh-CN" dirty="0" smtClean="0"/>
              <a:t>(2) Proof G is an LL(1) grammar</a:t>
            </a:r>
          </a:p>
          <a:p>
            <a:r>
              <a:rPr lang="en-US" altLang="zh-CN" dirty="0" smtClean="0"/>
              <a:t>(3) Construct its predictive Table</a:t>
            </a:r>
          </a:p>
          <a:p>
            <a:r>
              <a:rPr lang="en-US" altLang="zh-CN" dirty="0" smtClean="0"/>
              <a:t>(4) Construct its recursive-descent parser.</a:t>
            </a:r>
          </a:p>
          <a:p>
            <a:endParaRPr lang="en-US" altLang="zh-CN" dirty="0"/>
          </a:p>
          <a:p>
            <a:r>
              <a:rPr lang="en-US" altLang="zh-CN" dirty="0" smtClean="0"/>
              <a:t>2. Which of the following grammars are LL(1) grammars.</a:t>
            </a:r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：                </a:t>
            </a:r>
            <a:r>
              <a:rPr lang="en-US" altLang="zh-CN" dirty="0" smtClean="0"/>
              <a:t>G2</a:t>
            </a:r>
            <a:r>
              <a:rPr lang="zh-CN" altLang="en-US" dirty="0" smtClean="0"/>
              <a:t>：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G3</a:t>
            </a:r>
            <a:r>
              <a:rPr lang="zh-CN" altLang="en-US" dirty="0" smtClean="0"/>
              <a:t>：                 </a:t>
            </a:r>
            <a:r>
              <a:rPr lang="en-US" altLang="zh-CN" dirty="0" smtClean="0"/>
              <a:t>G4: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97856"/>
              </p:ext>
            </p:extLst>
          </p:nvPr>
        </p:nvGraphicFramePr>
        <p:xfrm>
          <a:off x="6097813" y="1368650"/>
          <a:ext cx="1434350" cy="208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3" imgW="787320" imgH="1143000" progId="Equation.DSMT4">
                  <p:embed/>
                </p:oleObj>
              </mc:Choice>
              <mc:Fallback>
                <p:oleObj name="Equation" r:id="rId3" imgW="7873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813" y="1368650"/>
                        <a:ext cx="1434350" cy="208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12370"/>
              </p:ext>
            </p:extLst>
          </p:nvPr>
        </p:nvGraphicFramePr>
        <p:xfrm>
          <a:off x="1396999" y="4321629"/>
          <a:ext cx="747485" cy="75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5" imgW="457200" imgH="482400" progId="Equation.DSMT4">
                  <p:embed/>
                </p:oleObj>
              </mc:Choice>
              <mc:Fallback>
                <p:oleObj name="Equation" r:id="rId5" imgW="457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99" y="4321629"/>
                        <a:ext cx="747485" cy="75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98615"/>
              </p:ext>
            </p:extLst>
          </p:nvPr>
        </p:nvGraphicFramePr>
        <p:xfrm>
          <a:off x="2817360" y="4321427"/>
          <a:ext cx="9763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name="Equation" r:id="rId7" imgW="596880" imgH="482400" progId="Equation.DSMT4">
                  <p:embed/>
                </p:oleObj>
              </mc:Choice>
              <mc:Fallback>
                <p:oleObj name="Equation" r:id="rId7" imgW="596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7360" y="4321427"/>
                        <a:ext cx="976312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96520"/>
              </p:ext>
            </p:extLst>
          </p:nvPr>
        </p:nvGraphicFramePr>
        <p:xfrm>
          <a:off x="1404254" y="5457283"/>
          <a:ext cx="8921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" name="Equation" r:id="rId9" imgW="545760" imgH="482400" progId="Equation.DSMT4">
                  <p:embed/>
                </p:oleObj>
              </mc:Choice>
              <mc:Fallback>
                <p:oleObj name="Equation" r:id="rId9" imgW="545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4254" y="5457283"/>
                        <a:ext cx="892175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12872"/>
              </p:ext>
            </p:extLst>
          </p:nvPr>
        </p:nvGraphicFramePr>
        <p:xfrm>
          <a:off x="2882900" y="5457825"/>
          <a:ext cx="9540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11" imgW="583920" imgH="482400" progId="Equation.DSMT4">
                  <p:embed/>
                </p:oleObj>
              </mc:Choice>
              <mc:Fallback>
                <p:oleObj name="Equation" r:id="rId11" imgW="583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2900" y="5457825"/>
                        <a:ext cx="954088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Consider Grammar: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(1) Construct LL(1) predictive table for the grammar.</a:t>
            </a:r>
          </a:p>
          <a:p>
            <a:r>
              <a:rPr lang="en-US" altLang="zh-CN" dirty="0" smtClean="0"/>
              <a:t>(2) Show the analysis steps for sentence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Can we change the following grammar to the LL(1) type? If yes, please write its LL(1) form. 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92480"/>
              </p:ext>
            </p:extLst>
          </p:nvPr>
        </p:nvGraphicFramePr>
        <p:xfrm>
          <a:off x="3331482" y="1600200"/>
          <a:ext cx="1273175" cy="119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3" imgW="647640" imgH="634680" progId="Equation.DSMT4">
                  <p:embed/>
                </p:oleObj>
              </mc:Choice>
              <mc:Fallback>
                <p:oleObj name="Equation" r:id="rId3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482" y="1600200"/>
                        <a:ext cx="1273175" cy="119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01733"/>
              </p:ext>
            </p:extLst>
          </p:nvPr>
        </p:nvGraphicFramePr>
        <p:xfrm>
          <a:off x="4769984" y="3144610"/>
          <a:ext cx="8985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5" imgW="457200" imgH="152280" progId="Equation.DSMT4">
                  <p:embed/>
                </p:oleObj>
              </mc:Choice>
              <mc:Fallback>
                <p:oleObj name="Equation" r:id="rId5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9984" y="3144610"/>
                        <a:ext cx="898525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32091"/>
              </p:ext>
            </p:extLst>
          </p:nvPr>
        </p:nvGraphicFramePr>
        <p:xfrm>
          <a:off x="1570038" y="4567238"/>
          <a:ext cx="2471737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7" imgW="1257120" imgH="965160" progId="Equation.DSMT4">
                  <p:embed/>
                </p:oleObj>
              </mc:Choice>
              <mc:Fallback>
                <p:oleObj name="Equation" r:id="rId7" imgW="12571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0038" y="4567238"/>
                        <a:ext cx="2471737" cy="182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52287"/>
              </p:ext>
            </p:extLst>
          </p:nvPr>
        </p:nvGraphicFramePr>
        <p:xfrm>
          <a:off x="692150" y="1911350"/>
          <a:ext cx="77597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Visio" r:id="rId3" imgW="9303798" imgH="3634662" progId="Visio.Drawing.15">
                  <p:embed/>
                </p:oleObj>
              </mc:Choice>
              <mc:Fallback>
                <p:oleObj name="Visio" r:id="rId3" imgW="9303798" imgH="36346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1911350"/>
                        <a:ext cx="775970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1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grammar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is a set of </a:t>
            </a:r>
            <a:r>
              <a:rPr lang="en-US" altLang="zh-CN" sz="2000" i="1" dirty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components</a:t>
            </a:r>
          </a:p>
          <a:p>
            <a:pPr lvl="1"/>
            <a:r>
              <a:rPr lang="en-US" altLang="zh-CN" sz="1700" dirty="0"/>
              <a:t>(1) A set of terminal symbols, sometimes referred to as "tokens." The </a:t>
            </a:r>
            <a:r>
              <a:rPr lang="en-US" altLang="zh-CN" sz="1700" b="1" dirty="0">
                <a:solidFill>
                  <a:srgbClr val="7030A0"/>
                </a:solidFill>
              </a:rPr>
              <a:t>terminals</a:t>
            </a:r>
            <a:r>
              <a:rPr lang="en-US" altLang="zh-CN" sz="1700" dirty="0"/>
              <a:t> are the elementary symbols of the language defined by the grammar.</a:t>
            </a:r>
          </a:p>
          <a:p>
            <a:pPr lvl="1"/>
            <a:r>
              <a:rPr lang="en-US" altLang="zh-CN" sz="1700" dirty="0"/>
              <a:t>(2)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terminals</a:t>
            </a:r>
            <a:r>
              <a:rPr lang="en-US" altLang="zh-CN" sz="1700" dirty="0"/>
              <a:t>.</a:t>
            </a:r>
          </a:p>
          <a:p>
            <a:pPr lvl="1"/>
            <a:r>
              <a:rPr lang="en-US" altLang="zh-CN" sz="1700" dirty="0"/>
              <a:t>(3) A set of productions, where each production consists of a nonterminal, called 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of terminals 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production. The intuitive intent of a production is to specify one of the written forms of a construct; if the head nonterminal represents a construct, then the body represents a written form of the construct .</a:t>
            </a:r>
          </a:p>
          <a:p>
            <a:pPr lvl="1"/>
            <a:endParaRPr lang="en-US" altLang="zh-CN" sz="1700" dirty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context-free grammar G is a 4-tuple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T </a:t>
            </a:r>
            <a:r>
              <a:rPr lang="en-US" altLang="zh-CN" sz="1700" dirty="0"/>
              <a:t>is a non-empty finite set, where each element is a terminal.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N </a:t>
            </a:r>
            <a:r>
              <a:rPr lang="en-US" altLang="zh-CN" sz="1700" dirty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/>
              <a:t>S</a:t>
            </a:r>
            <a:r>
              <a:rPr lang="en-US" altLang="zh-CN" sz="1700" dirty="0"/>
              <a:t> is a nonterminal, called start symbol</a:t>
            </a:r>
          </a:p>
          <a:p>
            <a:pPr lvl="1"/>
            <a:r>
              <a:rPr lang="en-US" altLang="zh-CN" sz="1700" dirty="0"/>
              <a:t>     is as finite set of productions, where each production has the form             .                                  . </a:t>
            </a:r>
            <a:r>
              <a:rPr lang="en-US" altLang="zh-CN" sz="1700" i="1" dirty="0"/>
              <a:t>S</a:t>
            </a:r>
            <a:r>
              <a:rPr lang="en-US" altLang="zh-CN" sz="1700" dirty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3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4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5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6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7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8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9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97527"/>
          </a:xfrm>
        </p:spPr>
        <p:txBody>
          <a:bodyPr/>
          <a:lstStyle/>
          <a:p>
            <a:r>
              <a:rPr lang="en-US" altLang="zh-CN" dirty="0"/>
              <a:t>A parse tree pictorially shows how the start symbol of a grammar derives a string in the language. If nonterminal </a:t>
            </a:r>
            <a:r>
              <a:rPr lang="en-US" altLang="zh-CN" i="1" dirty="0"/>
              <a:t>A</a:t>
            </a:r>
            <a:r>
              <a:rPr lang="en-US" altLang="zh-CN" dirty="0"/>
              <a:t> has a production              , then a parse tree may have an interior node labeled A with three children labeled X, Y, and Z, from left to right: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59955"/>
              </p:ext>
            </p:extLst>
          </p:nvPr>
        </p:nvGraphicFramePr>
        <p:xfrm>
          <a:off x="6192982" y="1839638"/>
          <a:ext cx="755424" cy="20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2982" y="1839638"/>
                        <a:ext cx="755424" cy="20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1431" y="230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159" y="281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1282" y="2789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1554" y="2801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flipH="1">
            <a:off x="4271200" y="2676114"/>
            <a:ext cx="450272" cy="2058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472" y="2697254"/>
            <a:ext cx="0" cy="1846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1323" y="2676114"/>
            <a:ext cx="450272" cy="226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675" y="3444905"/>
            <a:ext cx="7485512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root is labeled by the start symbol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leaf is labeled by a terminal or by   </a:t>
            </a:r>
            <a:r>
              <a:rPr lang="en-US" altLang="zh-CN" sz="1600" dirty="0"/>
              <a:t>.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interior node is labeled by a nonterminal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 is the nonterminal labeling some interior node and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• • •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the labels of the children of that node from left to right, then there must be a production                            . Here,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stand for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symbol that is either a terminal or a nonterminal . As a special case,  if             is a production, then a node labeled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may have a single child labeled      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993"/>
              </p:ext>
            </p:extLst>
          </p:nvPr>
        </p:nvGraphicFramePr>
        <p:xfrm>
          <a:off x="4623645" y="3898651"/>
          <a:ext cx="195355" cy="2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645" y="3898651"/>
                        <a:ext cx="195355" cy="2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6350"/>
              </p:ext>
            </p:extLst>
          </p:nvPr>
        </p:nvGraphicFramePr>
        <p:xfrm>
          <a:off x="2157846" y="5007142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46" y="5007142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50621"/>
              </p:ext>
            </p:extLst>
          </p:nvPr>
        </p:nvGraphicFramePr>
        <p:xfrm>
          <a:off x="6747597" y="5237474"/>
          <a:ext cx="666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597" y="5237474"/>
                        <a:ext cx="6667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9913"/>
              </p:ext>
            </p:extLst>
          </p:nvPr>
        </p:nvGraphicFramePr>
        <p:xfrm>
          <a:off x="7223847" y="550116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3847" y="550116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14651" y="5765540"/>
            <a:ext cx="696336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left to right , the leaves of a parse tree form the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the tree , which is the string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r>
              <a:rPr lang="en-US" altLang="zh-CN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nonterminal at the root of the parse tree. The process of finding a parse tree for a given string of terminals is called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string.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5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163286"/>
            <a:ext cx="7485512" cy="1096962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Top-down parsing can be viewed as the problem of constructing a parse tree for the input string, starting from the root and creating the nodes of the parse tree in preorder (depth-first) . Equivalently, top-down parsing can be viewed as finding a leftmost derivation for an input string.</a:t>
            </a:r>
          </a:p>
          <a:p>
            <a:r>
              <a:rPr lang="en-US" altLang="zh-CN" sz="1800" dirty="0"/>
              <a:t>Consider the grammar</a:t>
            </a:r>
          </a:p>
          <a:p>
            <a:pPr marL="0" indent="0">
              <a:buNone/>
            </a:pPr>
            <a:r>
              <a:rPr lang="en-US" altLang="zh-CN" sz="1800" dirty="0"/>
              <a:t>            S-&gt;c A d</a:t>
            </a:r>
          </a:p>
          <a:p>
            <a:pPr marL="0" indent="0">
              <a:buNone/>
            </a:pPr>
            <a:r>
              <a:rPr lang="en-US" altLang="zh-CN" sz="1800" dirty="0"/>
              <a:t>            A-&gt;ab | a</a:t>
            </a:r>
          </a:p>
          <a:p>
            <a:pPr marL="0" indent="0">
              <a:buNone/>
            </a:pPr>
            <a:r>
              <a:rPr lang="en-US" altLang="zh-CN" sz="1800" dirty="0"/>
              <a:t>Input string w=cad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38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Top-Down Parsing -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51608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Left Recursion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Backtracking is very time consuming. It will retract a lot tokens, reset the information in symbol table and discard also results in semantic analysis and code generation.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 Ambiguity</a:t>
            </a:r>
          </a:p>
          <a:p>
            <a:pPr lvl="1"/>
            <a:r>
              <a:rPr lang="en-US" altLang="zh-CN" sz="1700" dirty="0"/>
              <a:t>Multiple choices are right. The results of the program is not deterministic.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42641"/>
              </p:ext>
            </p:extLst>
          </p:nvPr>
        </p:nvGraphicFramePr>
        <p:xfrm>
          <a:off x="1227364" y="1912031"/>
          <a:ext cx="949779" cy="3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364" y="1912031"/>
                        <a:ext cx="949779" cy="3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2253" y="5220158"/>
            <a:ext cx="55843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must make some changes to the grammar in case it is suitable for Top-Down Parsing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1898</Words>
  <Application>Microsoft Office PowerPoint</Application>
  <PresentationFormat>全屏显示(4:3)</PresentationFormat>
  <Paragraphs>201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 Unicode MS</vt:lpstr>
      <vt:lpstr>Euphemia</vt:lpstr>
      <vt:lpstr>微软雅黑</vt:lpstr>
      <vt:lpstr>Arial</vt:lpstr>
      <vt:lpstr>Cambria Math</vt:lpstr>
      <vt:lpstr>Times New Roman</vt:lpstr>
      <vt:lpstr>Wingdings</vt:lpstr>
      <vt:lpstr>学术文献 16x9</vt:lpstr>
      <vt:lpstr>Equation</vt:lpstr>
      <vt:lpstr>Visio</vt:lpstr>
      <vt:lpstr>MathType 6.0 Equation</vt:lpstr>
      <vt:lpstr>Compilers</vt:lpstr>
      <vt:lpstr>Syntax Analysis – Top Down Method</vt:lpstr>
      <vt:lpstr>Outlines</vt:lpstr>
      <vt:lpstr>4.1 Context-free Grammar - review</vt:lpstr>
      <vt:lpstr>4.1 Context-free Grammar - review</vt:lpstr>
      <vt:lpstr>4.1 Context-free Grammar - review</vt:lpstr>
      <vt:lpstr>4.1 Context-free Grammar - review</vt:lpstr>
      <vt:lpstr>4.2 Top-Down Parsing</vt:lpstr>
      <vt:lpstr>4.2 Top-Down Parsing - Problems</vt:lpstr>
      <vt:lpstr>4.3 Write Grammar for Top-Down Parsing</vt:lpstr>
      <vt:lpstr>4.3 Write Grammar for Top-Down Parsing</vt:lpstr>
      <vt:lpstr>4.3 Write Grammar for Top-Down Parsing</vt:lpstr>
      <vt:lpstr>4.3 Write Grammar for Top-Down Parsing</vt:lpstr>
      <vt:lpstr>4.4 Recursive-Descent Parsing</vt:lpstr>
      <vt:lpstr>4.4 Recursive-Descent Parsing</vt:lpstr>
      <vt:lpstr>4.4 Recursive-Descent Parsing</vt:lpstr>
      <vt:lpstr>4.4 Recursive-Descent Parsing</vt:lpstr>
      <vt:lpstr>4.5 LL(1) Grammar</vt:lpstr>
      <vt:lpstr>4.5 LL(1) Grammar - FIRST and FOLLOW</vt:lpstr>
      <vt:lpstr>4.5 LL(1) Grammar - FIRST and FOLLOW</vt:lpstr>
      <vt:lpstr>4.5 LL(1) Grammar - definition</vt:lpstr>
      <vt:lpstr>4.5 LL(1) Grammar – Top-Down Parsing (Framework)</vt:lpstr>
      <vt:lpstr>4.6 Predictive Parsing for LL(1) Grammar</vt:lpstr>
      <vt:lpstr>4.6 Predictive Parsing for LL(1) Grammar</vt:lpstr>
      <vt:lpstr>4.6 Predictive Parsing for LL(1) Grammar</vt:lpstr>
      <vt:lpstr>4.6 Predictive Parsing for LL(1) Grammar</vt:lpstr>
      <vt:lpstr>4.7 Error Recovery in Predictive Parsing</vt:lpstr>
      <vt:lpstr>4.7 Error Recovery in Predictive Parsing</vt:lpstr>
      <vt:lpstr>4.7 Error Recovery in Predictive Parsing</vt:lpstr>
      <vt:lpstr>4.7 Error Recovery in Predictive Parsing</vt:lpstr>
      <vt:lpstr>Homework 4</vt:lpstr>
      <vt:lpstr>Homework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2017-05-21T10:07:18Z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