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42"/>
  </p:notesMasterIdLst>
  <p:sldIdLst>
    <p:sldId id="256" r:id="rId3"/>
    <p:sldId id="258" r:id="rId4"/>
    <p:sldId id="288" r:id="rId5"/>
    <p:sldId id="289" r:id="rId6"/>
    <p:sldId id="290"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20" r:id="rId27"/>
    <p:sldId id="321" r:id="rId28"/>
    <p:sldId id="322" r:id="rId29"/>
    <p:sldId id="323" r:id="rId30"/>
    <p:sldId id="324" r:id="rId31"/>
    <p:sldId id="325" r:id="rId32"/>
    <p:sldId id="326" r:id="rId33"/>
    <p:sldId id="327" r:id="rId34"/>
    <p:sldId id="328" r:id="rId35"/>
    <p:sldId id="329" r:id="rId36"/>
    <p:sldId id="330" r:id="rId37"/>
    <p:sldId id="332" r:id="rId38"/>
    <p:sldId id="331" r:id="rId39"/>
    <p:sldId id="333" r:id="rId40"/>
    <p:sldId id="31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varScale="1">
        <p:scale>
          <a:sx n="92" d="100"/>
          <a:sy n="92" d="100"/>
        </p:scale>
        <p:origin x="137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DB960-2B76-49A4-B4DC-4E752D1B98C4}" type="datetimeFigureOut">
              <a:rPr lang="en-US" smtClean="0"/>
              <a:pPr/>
              <a:t>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0730A-D9D0-4B64-B15A-CC5DED520116}" type="slidenum">
              <a:rPr lang="en-US" smtClean="0"/>
              <a:pPr/>
              <a:t>‹#›</a:t>
            </a:fld>
            <a:endParaRPr lang="en-US"/>
          </a:p>
        </p:txBody>
      </p:sp>
    </p:spTree>
    <p:extLst>
      <p:ext uri="{BB962C8B-B14F-4D97-AF65-F5344CB8AC3E}">
        <p14:creationId xmlns:p14="http://schemas.microsoft.com/office/powerpoint/2010/main" val="3324266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4038599"/>
            <a:ext cx="9144000" cy="1930879"/>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4111751"/>
            <a:ext cx="1371600" cy="1776953"/>
          </a:xfrm>
          <a:prstGeom prst="rect">
            <a:avLst/>
          </a:prstGeom>
          <a:gradFill flip="none" rotWithShape="1">
            <a:gsLst>
              <a:gs pos="0">
                <a:schemeClr val="accent4">
                  <a:lumMod val="60000"/>
                  <a:lumOff val="40000"/>
                </a:schemeClr>
              </a:gs>
              <a:gs pos="50000">
                <a:schemeClr val="accent4">
                  <a:lumMod val="20000"/>
                  <a:lumOff val="80000"/>
                </a:schemeClr>
              </a:gs>
              <a:gs pos="100000">
                <a:schemeClr val="tx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1371600" y="4111751"/>
            <a:ext cx="7772400" cy="1776953"/>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1371600" y="4191000"/>
            <a:ext cx="7467600" cy="1066800"/>
          </a:xfrm>
        </p:spPr>
        <p:txBody>
          <a:bodyPr anchor="b">
            <a:normAutofit/>
          </a:bodyPr>
          <a:lstStyle>
            <a:lvl1pPr>
              <a:defRPr sz="4400" cap="none" baseline="0">
                <a:solidFill>
                  <a:schemeClr val="tx1"/>
                </a:solidFill>
              </a:defRPr>
            </a:lvl1pPr>
          </a:lstStyle>
          <a:p>
            <a:r>
              <a:rPr kumimoji="0" lang="zh-CN" altLang="en-US" smtClean="0"/>
              <a:t>单击此处编辑母版标题样式</a:t>
            </a:r>
            <a:endParaRPr kumimoji="0" lang="en-US"/>
          </a:p>
        </p:txBody>
      </p:sp>
      <p:sp>
        <p:nvSpPr>
          <p:cNvPr id="9" name="Subtitle 8"/>
          <p:cNvSpPr>
            <a:spLocks noGrp="1"/>
          </p:cNvSpPr>
          <p:nvPr>
            <p:ph type="subTitle" idx="1"/>
          </p:nvPr>
        </p:nvSpPr>
        <p:spPr>
          <a:xfrm>
            <a:off x="1371600" y="5257800"/>
            <a:ext cx="7467600" cy="609600"/>
          </a:xfrm>
        </p:spPr>
        <p:txBody>
          <a:bodyPr anchor="t" anchorCtr="0">
            <a:normAutofit/>
          </a:bodyPr>
          <a:lstStyle>
            <a:lvl1pPr marL="0" indent="0" algn="l">
              <a:buNone/>
              <a:defRPr sz="2400">
                <a:solidFill>
                  <a:schemeClr val="accent3">
                    <a:lumMod val="60000"/>
                    <a:lumOff val="4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Date Placeholder 27"/>
          <p:cNvSpPr>
            <a:spLocks noGrp="1"/>
          </p:cNvSpPr>
          <p:nvPr>
            <p:ph type="dt" sz="half" idx="10"/>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1/4/2017</a:t>
            </a:fld>
            <a:endParaRPr lang="en-US"/>
          </a:p>
        </p:txBody>
      </p:sp>
      <p:sp>
        <p:nvSpPr>
          <p:cNvPr id="17" name="Footer Placeholder 16"/>
          <p:cNvSpPr>
            <a:spLocks noGrp="1"/>
          </p:cNvSpPr>
          <p:nvPr>
            <p:ph type="ftr" sz="quarter" idx="11"/>
          </p:nvPr>
        </p:nvSpPr>
        <p:spPr>
          <a:xfrm>
            <a:off x="3200399" y="6233160"/>
            <a:ext cx="4752393" cy="320040"/>
          </a:xfrm>
          <a:prstGeom prst="rect">
            <a:avLst/>
          </a:prstGeom>
        </p:spPr>
        <p:txBody>
          <a:bodyPr anchor="b" anchorCtr="0"/>
          <a:lstStyle>
            <a:lvl1pPr algn="r">
              <a:defRPr>
                <a:solidFill>
                  <a:schemeClr val="bg2"/>
                </a:solidFill>
              </a:defRPr>
            </a:lvl1pPr>
          </a:lstStyle>
          <a:p>
            <a:endParaRPr lang="en-US"/>
          </a:p>
        </p:txBody>
      </p:sp>
      <p:sp>
        <p:nvSpPr>
          <p:cNvPr id="29" name="Slide Number Placeholder 28"/>
          <p:cNvSpPr>
            <a:spLocks noGrp="1"/>
          </p:cNvSpPr>
          <p:nvPr>
            <p:ph type="sldNum" sz="quarter" idx="12"/>
          </p:nvPr>
        </p:nvSpPr>
        <p:spPr>
          <a:xfrm>
            <a:off x="8001000" y="6233160"/>
            <a:ext cx="838200" cy="320040"/>
          </a:xfrm>
          <a:prstGeom prst="rect">
            <a:avLst/>
          </a:prstGeom>
        </p:spPr>
        <p:txBody>
          <a:bodyPr anchor="b" anchorCtr="0"/>
          <a:lstStyle>
            <a:lvl1pPr>
              <a:defRPr>
                <a:solidFill>
                  <a:schemeClr val="bg2"/>
                </a:solidFill>
              </a:defRPr>
            </a:lvl1pPr>
          </a:lstStyle>
          <a:p>
            <a:fld id="{4024F9E6-8BD1-4849-86DE-3CD23B63DC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DA480A42-1B47-4A74-9A1D-F67E9D003F15}" type="datetimeFigureOut">
              <a:rPr lang="en-US" smtClean="0"/>
              <a:pPr/>
              <a:t>1/4/2017</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gradFill flip="none" rotWithShape="1">
          <a:gsLst>
            <a:gs pos="0">
              <a:schemeClr val="accent3">
                <a:lumMod val="60000"/>
                <a:lumOff val="40000"/>
              </a:schemeClr>
            </a:gs>
            <a:gs pos="50000">
              <a:schemeClr val="accent3">
                <a:lumMod val="20000"/>
                <a:lumOff val="80000"/>
              </a:schemeClr>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609600"/>
            <a:ext cx="60198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Rectangle 6"/>
          <p:cNvSpPr/>
          <p:nvPr/>
        </p:nvSpPr>
        <p:spPr bwMode="white">
          <a:xfrm>
            <a:off x="8823960"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915400" y="533400"/>
            <a:ext cx="228600" cy="6324600"/>
          </a:xfrm>
          <a:prstGeom prst="rect">
            <a:avLst/>
          </a:prstGeom>
          <a:solidFill>
            <a:schemeClr val="tx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0" y="0"/>
            <a:ext cx="9144000" cy="533400"/>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1/4/2017</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762000" y="1600200"/>
            <a:ext cx="8004048"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Title 10"/>
          <p:cNvSpPr>
            <a:spLocks noGrp="1"/>
          </p:cNvSpPr>
          <p:nvPr>
            <p:ph type="title"/>
          </p:nvPr>
        </p:nvSpPr>
        <p:spPr/>
        <p:txBody>
          <a:bodyPr/>
          <a:lstStyle/>
          <a:p>
            <a:r>
              <a:rPr lang="zh-CN" altLang="en-US" smtClean="0"/>
              <a:t>单击此处编辑母版标题样式</a:t>
            </a:r>
            <a:endParaRPr lang="en-US"/>
          </a:p>
        </p:txBody>
      </p:sp>
      <p:sp>
        <p:nvSpPr>
          <p:cNvPr id="12" name="Date Placeholder 11"/>
          <p:cNvSpPr>
            <a:spLocks noGrp="1"/>
          </p:cNvSpPr>
          <p:nvPr>
            <p:ph type="dt" sz="half" idx="10"/>
          </p:nvPr>
        </p:nvSpPr>
        <p:spPr/>
        <p:txBody>
          <a:bodyPr/>
          <a:lstStyle/>
          <a:p>
            <a:fld id="{DA480A42-1B47-4A74-9A1D-F67E9D003F15}" type="datetimeFigureOut">
              <a:rPr lang="en-US" smtClean="0"/>
              <a:pPr/>
              <a:t>1/4/2017</a:t>
            </a:fld>
            <a:endParaRPr lang="en-US"/>
          </a:p>
        </p:txBody>
      </p:sp>
      <p:sp>
        <p:nvSpPr>
          <p:cNvPr id="13" name="Slide Number Placeholder 12"/>
          <p:cNvSpPr>
            <a:spLocks noGrp="1"/>
          </p:cNvSpPr>
          <p:nvPr>
            <p:ph type="sldNum" sz="quarter" idx="11"/>
          </p:nvPr>
        </p:nvSpPr>
        <p:spPr/>
        <p:txBody>
          <a:bodyPr/>
          <a:lstStyle/>
          <a:p>
            <a:fld id="{4024F9E6-8BD1-4849-86DE-3CD23B63DC4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620000"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371600" cy="9906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nchor="ctr" anchorCtr="0"/>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1/4/2017</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7620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Content Placeholder 10"/>
          <p:cNvSpPr>
            <a:spLocks noGrp="1"/>
          </p:cNvSpPr>
          <p:nvPr>
            <p:ph sz="quarter" idx="2"/>
          </p:nvPr>
        </p:nvSpPr>
        <p:spPr>
          <a:xfrm>
            <a:off x="48768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Title 12"/>
          <p:cNvSpPr>
            <a:spLocks noGrp="1"/>
          </p:cNvSpPr>
          <p:nvPr>
            <p:ph type="title"/>
          </p:nvPr>
        </p:nvSpPr>
        <p:spPr/>
        <p:txBody>
          <a:bodyPr/>
          <a:lstStyle/>
          <a:p>
            <a:r>
              <a:rPr lang="zh-CN" altLang="en-US" smtClean="0"/>
              <a:t>单击此处编辑母版标题样式</a:t>
            </a:r>
            <a:endParaRPr lang="en-US"/>
          </a:p>
        </p:txBody>
      </p:sp>
      <p:sp>
        <p:nvSpPr>
          <p:cNvPr id="14" name="Date Placeholder 13"/>
          <p:cNvSpPr>
            <a:spLocks noGrp="1"/>
          </p:cNvSpPr>
          <p:nvPr>
            <p:ph type="dt" sz="half" idx="10"/>
          </p:nvPr>
        </p:nvSpPr>
        <p:spPr/>
        <p:txBody>
          <a:bodyPr/>
          <a:lstStyle/>
          <a:p>
            <a:fld id="{DA480A42-1B47-4A74-9A1D-F67E9D003F15}" type="datetimeFigureOut">
              <a:rPr lang="en-US" smtClean="0"/>
              <a:pPr/>
              <a:t>1/4/2017</a:t>
            </a:fld>
            <a:endParaRPr lang="en-US"/>
          </a:p>
        </p:txBody>
      </p:sp>
      <p:sp>
        <p:nvSpPr>
          <p:cNvPr id="15" name="Slide Number Placeholder 14"/>
          <p:cNvSpPr>
            <a:spLocks noGrp="1"/>
          </p:cNvSpPr>
          <p:nvPr>
            <p:ph type="sldNum" sz="quarter" idx="11"/>
          </p:nvPr>
        </p:nvSpPr>
        <p:spPr/>
        <p:txBody>
          <a:bodyPr/>
          <a:lstStyle/>
          <a:p>
            <a:fld id="{4024F9E6-8BD1-4849-86DE-3CD23B63DC4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7620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Content Placeholder 12"/>
          <p:cNvSpPr>
            <a:spLocks noGrp="1"/>
          </p:cNvSpPr>
          <p:nvPr>
            <p:ph sz="quarter" idx="4"/>
          </p:nvPr>
        </p:nvSpPr>
        <p:spPr>
          <a:xfrm>
            <a:off x="48768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6" name="Text Placeholder 15"/>
          <p:cNvSpPr>
            <a:spLocks noGrp="1"/>
          </p:cNvSpPr>
          <p:nvPr>
            <p:ph type="body" sz="quarter" idx="1"/>
          </p:nvPr>
        </p:nvSpPr>
        <p:spPr>
          <a:xfrm>
            <a:off x="7620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zh-CN" altLang="en-US" smtClean="0"/>
              <a:t>单击此处编辑母版文本样式</a:t>
            </a:r>
          </a:p>
        </p:txBody>
      </p:sp>
      <p:sp>
        <p:nvSpPr>
          <p:cNvPr id="15" name="Text Placeholder 14"/>
          <p:cNvSpPr>
            <a:spLocks noGrp="1"/>
          </p:cNvSpPr>
          <p:nvPr>
            <p:ph type="body" sz="quarter" idx="3"/>
          </p:nvPr>
        </p:nvSpPr>
        <p:spPr>
          <a:xfrm>
            <a:off x="48768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zh-CN" altLang="en-US" smtClean="0"/>
              <a:t>单击此处编辑母版文本样式</a:t>
            </a:r>
          </a:p>
        </p:txBody>
      </p:sp>
      <p:sp>
        <p:nvSpPr>
          <p:cNvPr id="17" name="Title 16"/>
          <p:cNvSpPr>
            <a:spLocks noGrp="1"/>
          </p:cNvSpPr>
          <p:nvPr>
            <p:ph type="title"/>
          </p:nvPr>
        </p:nvSpPr>
        <p:spPr/>
        <p:txBody>
          <a:bodyPr/>
          <a:lstStyle/>
          <a:p>
            <a:r>
              <a:rPr lang="zh-CN" altLang="en-US" smtClean="0"/>
              <a:t>单击此处编辑母版标题样式</a:t>
            </a:r>
            <a:endParaRPr lang="en-US"/>
          </a:p>
        </p:txBody>
      </p:sp>
      <p:sp>
        <p:nvSpPr>
          <p:cNvPr id="18" name="Date Placeholder 17"/>
          <p:cNvSpPr>
            <a:spLocks noGrp="1"/>
          </p:cNvSpPr>
          <p:nvPr>
            <p:ph type="dt" sz="half" idx="10"/>
          </p:nvPr>
        </p:nvSpPr>
        <p:spPr/>
        <p:txBody>
          <a:bodyPr/>
          <a:lstStyle/>
          <a:p>
            <a:fld id="{DA480A42-1B47-4A74-9A1D-F67E9D003F15}" type="datetimeFigureOut">
              <a:rPr lang="en-US" smtClean="0"/>
              <a:pPr/>
              <a:t>1/4/2017</a:t>
            </a:fld>
            <a:endParaRPr lang="en-US"/>
          </a:p>
        </p:txBody>
      </p:sp>
      <p:sp>
        <p:nvSpPr>
          <p:cNvPr id="19" name="Slide Number Placeholder 18"/>
          <p:cNvSpPr>
            <a:spLocks noGrp="1"/>
          </p:cNvSpPr>
          <p:nvPr>
            <p:ph type="sldNum" sz="quarter" idx="11"/>
          </p:nvPr>
        </p:nvSpPr>
        <p:spPr/>
        <p:txBody>
          <a:bodyPr/>
          <a:lstStyle/>
          <a:p>
            <a:fld id="{4024F9E6-8BD1-4849-86DE-3CD23B63DC4B}" type="slidenum">
              <a:rPr lang="en-US" smtClean="0"/>
              <a:pPr/>
              <a:t>‹#›</a:t>
            </a:fld>
            <a:endParaRPr lang="en-US"/>
          </a:p>
        </p:txBody>
      </p:sp>
      <p:sp>
        <p:nvSpPr>
          <p:cNvPr id="20" name="Footer Placeholder 19"/>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a:p>
        </p:txBody>
      </p:sp>
      <p:sp>
        <p:nvSpPr>
          <p:cNvPr id="7" name="Date Placeholder 6"/>
          <p:cNvSpPr>
            <a:spLocks noGrp="1"/>
          </p:cNvSpPr>
          <p:nvPr>
            <p:ph type="dt" sz="half" idx="10"/>
          </p:nvPr>
        </p:nvSpPr>
        <p:spPr/>
        <p:txBody>
          <a:bodyPr/>
          <a:lstStyle/>
          <a:p>
            <a:fld id="{DA480A42-1B47-4A74-9A1D-F67E9D003F15}" type="datetimeFigureOut">
              <a:rPr lang="en-US" smtClean="0"/>
              <a:pPr/>
              <a:t>1/4/2017</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A480A42-1B47-4A74-9A1D-F67E9D003F15}" type="datetimeFigureOut">
              <a:rPr lang="en-US" smtClean="0"/>
              <a:pPr/>
              <a:t>1/4/2017</a:t>
            </a:fld>
            <a:endParaRPr lang="en-US"/>
          </a:p>
        </p:txBody>
      </p:sp>
      <p:sp>
        <p:nvSpPr>
          <p:cNvPr id="6" name="Slide Number Placeholder 5"/>
          <p:cNvSpPr>
            <a:spLocks noGrp="1"/>
          </p:cNvSpPr>
          <p:nvPr>
            <p:ph type="sldNum" sz="quarter" idx="11"/>
          </p:nvPr>
        </p:nvSpPr>
        <p:spPr/>
        <p:txBody>
          <a:bodyPr/>
          <a:lstStyle/>
          <a:p>
            <a:fld id="{4024F9E6-8BD1-4849-86DE-3CD23B63DC4B}"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762000" y="1600200"/>
            <a:ext cx="1600200" cy="4495800"/>
          </a:xfrm>
          <a:solidFill>
            <a:schemeClr val="accent3"/>
          </a:solidFill>
          <a:ln w="50800" cap="sq" cmpd="dbl" algn="ctr">
            <a:no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Content Placeholder 8"/>
          <p:cNvSpPr>
            <a:spLocks noGrp="1"/>
          </p:cNvSpPr>
          <p:nvPr>
            <p:ph sz="quarter" idx="1"/>
          </p:nvPr>
        </p:nvSpPr>
        <p:spPr>
          <a:xfrm>
            <a:off x="2438400" y="1600200"/>
            <a:ext cx="6324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Date Placeholder 9"/>
          <p:cNvSpPr>
            <a:spLocks noGrp="1"/>
          </p:cNvSpPr>
          <p:nvPr>
            <p:ph type="dt" sz="half" idx="10"/>
          </p:nvPr>
        </p:nvSpPr>
        <p:spPr/>
        <p:txBody>
          <a:bodyPr/>
          <a:lstStyle/>
          <a:p>
            <a:fld id="{DA480A42-1B47-4A74-9A1D-F67E9D003F15}" type="datetimeFigureOut">
              <a:rPr lang="en-US" smtClean="0"/>
              <a:pPr/>
              <a:t>1/4/2017</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371600" y="5486400"/>
            <a:ext cx="7543800" cy="685800"/>
          </a:xfrm>
        </p:spPr>
        <p:txBody>
          <a:bodyPr/>
          <a:lstStyle>
            <a:lvl1pPr marL="0" indent="0">
              <a:buFontTx/>
              <a:buNone/>
              <a:defRPr sz="1700">
                <a:solidFill>
                  <a:schemeClr val="tx2"/>
                </a:solidFill>
              </a:defRPr>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Rectangle 7"/>
          <p:cNvSpPr/>
          <p:nvPr/>
        </p:nvSpPr>
        <p:spPr bwMode="white">
          <a:xfrm>
            <a:off x="0"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0" y="4658868"/>
            <a:ext cx="1371600" cy="713232"/>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371600" y="4658868"/>
            <a:ext cx="7772400" cy="713232"/>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4675516"/>
            <a:ext cx="7543800" cy="658483"/>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3" name="Picture Placeholder 2"/>
          <p:cNvSpPr>
            <a:spLocks noGrp="1"/>
          </p:cNvSpPr>
          <p:nvPr>
            <p:ph type="pic" idx="1"/>
          </p:nvPr>
        </p:nvSpPr>
        <p:spPr>
          <a:xfrm>
            <a:off x="1371600" y="0"/>
            <a:ext cx="7772400" cy="4568952"/>
          </a:xfrm>
          <a:solidFill>
            <a:schemeClr val="accent3">
              <a:lumMod val="20000"/>
              <a:lumOff val="80000"/>
            </a:schemeClr>
          </a:solidFill>
          <a:ln>
            <a:noFill/>
          </a:ln>
        </p:spPr>
        <p:txBody>
          <a:bodyPr>
            <a:normAutofit/>
          </a:bodyPr>
          <a:lstStyle>
            <a:lvl1pPr marL="0" indent="0">
              <a:buNone/>
              <a:defRPr sz="2400">
                <a:solidFill>
                  <a:schemeClr val="tx2"/>
                </a:solidFill>
              </a:defRPr>
            </a:lvl1pPr>
          </a:lstStyle>
          <a:p>
            <a:r>
              <a:rPr kumimoji="0" lang="zh-CN" altLang="en-US" smtClean="0"/>
              <a:t>单击图标添加图片</a:t>
            </a:r>
            <a:endParaRPr kumimoji="0" lang="en-US"/>
          </a:p>
        </p:txBody>
      </p:sp>
      <p:sp>
        <p:nvSpPr>
          <p:cNvPr id="15" name="Date Placeholder 14"/>
          <p:cNvSpPr>
            <a:spLocks noGrp="1"/>
          </p:cNvSpPr>
          <p:nvPr>
            <p:ph type="dt" sz="half" idx="10"/>
          </p:nvPr>
        </p:nvSpPr>
        <p:spPr/>
        <p:txBody>
          <a:bodyPr/>
          <a:lstStyle/>
          <a:p>
            <a:fld id="{DA480A42-1B47-4A74-9A1D-F67E9D003F15}" type="datetimeFigureOut">
              <a:rPr lang="en-US" smtClean="0"/>
              <a:pPr/>
              <a:t>1/4/2017</a:t>
            </a:fld>
            <a:endParaRPr lang="en-US"/>
          </a:p>
        </p:txBody>
      </p:sp>
      <p:sp>
        <p:nvSpPr>
          <p:cNvPr id="16" name="Slide Number Placeholder 15"/>
          <p:cNvSpPr>
            <a:spLocks noGrp="1"/>
          </p:cNvSpPr>
          <p:nvPr>
            <p:ph type="sldNum" sz="quarter" idx="11"/>
          </p:nvPr>
        </p:nvSpPr>
        <p:spPr/>
        <p:txBody>
          <a:bodyPr/>
          <a:lstStyle/>
          <a:p>
            <a:fld id="{4024F9E6-8BD1-4849-86DE-3CD23B63DC4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60000"/>
                <a:lumOff val="40000"/>
              </a:schemeClr>
            </a:gs>
            <a:gs pos="50000">
              <a:schemeClr val="accent3">
                <a:lumMod val="20000"/>
                <a:lumOff val="80000"/>
              </a:schemeClr>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762000" y="381000"/>
            <a:ext cx="8001000" cy="11430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Text Placeholder 12"/>
          <p:cNvSpPr>
            <a:spLocks noGrp="1"/>
          </p:cNvSpPr>
          <p:nvPr>
            <p:ph type="body" idx="1"/>
          </p:nvPr>
        </p:nvSpPr>
        <p:spPr>
          <a:xfrm>
            <a:off x="765048" y="1600200"/>
            <a:ext cx="80010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7" name="Rectangle 6"/>
          <p:cNvSpPr/>
          <p:nvPr/>
        </p:nvSpPr>
        <p:spPr bwMode="white">
          <a:xfrm>
            <a:off x="0" y="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0"/>
            <a:ext cx="533400" cy="68580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54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33400" y="0"/>
            <a:ext cx="8610600" cy="228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Date Placeholder 27"/>
          <p:cNvSpPr>
            <a:spLocks noGrp="1"/>
          </p:cNvSpPr>
          <p:nvPr>
            <p:ph type="dt" sz="half" idx="2"/>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1/4/2017</a:t>
            </a:fld>
            <a:endParaRPr lang="en-US"/>
          </a:p>
        </p:txBody>
      </p:sp>
      <p:sp>
        <p:nvSpPr>
          <p:cNvPr id="24" name="Footer Placeholder 16"/>
          <p:cNvSpPr>
            <a:spLocks noGrp="1"/>
          </p:cNvSpPr>
          <p:nvPr>
            <p:ph type="ftr" sz="quarter" idx="3"/>
          </p:nvPr>
        </p:nvSpPr>
        <p:spPr>
          <a:xfrm>
            <a:off x="3200399" y="6233160"/>
            <a:ext cx="4752393" cy="320040"/>
          </a:xfrm>
          <a:prstGeom prst="rect">
            <a:avLst/>
          </a:prstGeom>
        </p:spPr>
        <p:txBody>
          <a:bodyPr anchor="b" anchorCtr="0">
            <a:noAutofit/>
          </a:bodyPr>
          <a:lstStyle>
            <a:lvl1pPr algn="r">
              <a:defRPr sz="1400">
                <a:solidFill>
                  <a:schemeClr val="bg2"/>
                </a:solidFill>
              </a:defRPr>
            </a:lvl1pPr>
          </a:lstStyle>
          <a:p>
            <a:endParaRPr lang="en-US"/>
          </a:p>
        </p:txBody>
      </p:sp>
      <p:sp>
        <p:nvSpPr>
          <p:cNvPr id="25" name="Slide Number Placeholder 28"/>
          <p:cNvSpPr>
            <a:spLocks noGrp="1"/>
          </p:cNvSpPr>
          <p:nvPr>
            <p:ph type="sldNum" sz="quarter" idx="4"/>
          </p:nvPr>
        </p:nvSpPr>
        <p:spPr>
          <a:xfrm>
            <a:off x="8001000" y="6233160"/>
            <a:ext cx="838200" cy="320040"/>
          </a:xfrm>
          <a:prstGeom prst="rect">
            <a:avLst/>
          </a:prstGeom>
        </p:spPr>
        <p:txBody>
          <a:bodyPr anchor="b" anchorCtr="0">
            <a:noAutofit/>
          </a:bodyPr>
          <a:lstStyle>
            <a:lvl1pPr>
              <a:defRPr sz="1400">
                <a:solidFill>
                  <a:schemeClr val="bg2"/>
                </a:solidFill>
              </a:defRPr>
            </a:lvl1pPr>
          </a:lstStyle>
          <a:p>
            <a:fld id="{4024F9E6-8BD1-4849-86DE-3CD23B63DC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png"/><Relationship Id="rId4" Type="http://schemas.openxmlformats.org/officeDocument/2006/relationships/image" Target="../media/image14.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smtClean="0">
                <a:ea typeface="宋体" pitchFamily="2" charset="-122"/>
              </a:rPr>
              <a:t>Software Project Management</a:t>
            </a:r>
            <a:endParaRPr lang="en-US" dirty="0">
              <a:ea typeface="宋体" pitchFamily="2" charset="-122"/>
            </a:endParaRPr>
          </a:p>
        </p:txBody>
      </p:sp>
      <p:sp>
        <p:nvSpPr>
          <p:cNvPr id="3" name="Subtitle 2"/>
          <p:cNvSpPr>
            <a:spLocks noGrp="1"/>
          </p:cNvSpPr>
          <p:nvPr>
            <p:ph type="subTitle" idx="1"/>
          </p:nvPr>
        </p:nvSpPr>
        <p:spPr/>
        <p:txBody>
          <a:bodyPr/>
          <a:lstStyle/>
          <a:p>
            <a:r>
              <a:rPr lang="en-US" altLang="zh-CN" dirty="0" smtClean="0">
                <a:ea typeface="宋体" pitchFamily="2" charset="-122"/>
              </a:rPr>
              <a:t>Jing Zhang Ph.D.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2980928"/>
          </a:xfrm>
        </p:spPr>
        <p:txBody>
          <a:bodyPr>
            <a:normAutofit fontScale="70000" lnSpcReduction="20000"/>
          </a:bodyPr>
          <a:lstStyle/>
          <a:p>
            <a:r>
              <a:rPr lang="en-US" altLang="zh-CN" dirty="0" smtClean="0"/>
              <a:t>Once the requirements for the software product have been established, the following steps are suggested:</a:t>
            </a:r>
          </a:p>
          <a:p>
            <a:pPr lvl="1"/>
            <a:r>
              <a:rPr lang="en-US" altLang="zh-CN" dirty="0" smtClean="0"/>
              <a:t>Judge the importance of each quality characteristic for the application</a:t>
            </a:r>
          </a:p>
          <a:p>
            <a:pPr lvl="1"/>
            <a:r>
              <a:rPr lang="en-US" altLang="zh-CN" dirty="0" smtClean="0"/>
              <a:t>Select the external quality measurements within the ISO 9126</a:t>
            </a:r>
          </a:p>
          <a:p>
            <a:pPr lvl="1"/>
            <a:r>
              <a:rPr lang="en-US" altLang="zh-CN" dirty="0" smtClean="0"/>
              <a:t>Map measurements onto ratings that reflect user satisfaction</a:t>
            </a:r>
          </a:p>
          <a:p>
            <a:pPr lvl="1"/>
            <a:r>
              <a:rPr lang="en-US" altLang="zh-CN" dirty="0" smtClean="0"/>
              <a:t>Identify the relevant internal measurements and the intermediate products in which they appear.</a:t>
            </a:r>
          </a:p>
          <a:p>
            <a:pPr lvl="2"/>
            <a:r>
              <a:rPr lang="en-US" altLang="zh-CN" dirty="0" smtClean="0"/>
              <a:t>E.g., response time = sum(all internal instructions)</a:t>
            </a:r>
          </a:p>
          <a:p>
            <a:pPr lvl="1"/>
            <a:r>
              <a:rPr lang="en-US" altLang="zh-CN" dirty="0" smtClean="0"/>
              <a:t>Overall assessment of product quality.</a:t>
            </a:r>
            <a:endParaRPr lang="zh-CN" altLang="en-US" dirty="0"/>
          </a:p>
        </p:txBody>
      </p:sp>
      <p:sp>
        <p:nvSpPr>
          <p:cNvPr id="3" name="标题 2"/>
          <p:cNvSpPr>
            <a:spLocks noGrp="1"/>
          </p:cNvSpPr>
          <p:nvPr>
            <p:ph type="title"/>
          </p:nvPr>
        </p:nvSpPr>
        <p:spPr/>
        <p:txBody>
          <a:bodyPr/>
          <a:lstStyle/>
          <a:p>
            <a:r>
              <a:rPr lang="en-US" altLang="zh-CN" dirty="0" smtClean="0"/>
              <a:t>ISO 9126</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56523621"/>
              </p:ext>
            </p:extLst>
          </p:nvPr>
        </p:nvGraphicFramePr>
        <p:xfrm>
          <a:off x="971600" y="4725144"/>
          <a:ext cx="7848872" cy="1854200"/>
        </p:xfrm>
        <a:graphic>
          <a:graphicData uri="http://schemas.openxmlformats.org/drawingml/2006/table">
            <a:tbl>
              <a:tblPr firstRow="1" bandRow="1">
                <a:tableStyleId>{073A0DAA-6AF3-43AB-8588-CEC1D06C72B9}</a:tableStyleId>
              </a:tblPr>
              <a:tblGrid>
                <a:gridCol w="2265654"/>
                <a:gridCol w="5583218"/>
              </a:tblGrid>
              <a:tr h="370840">
                <a:tc>
                  <a:txBody>
                    <a:bodyPr/>
                    <a:lstStyle/>
                    <a:p>
                      <a:r>
                        <a:rPr lang="en-US" altLang="zh-CN" sz="1400" dirty="0" smtClean="0"/>
                        <a:t>Response time (sec)</a:t>
                      </a:r>
                      <a:endParaRPr lang="zh-CN" altLang="en-US" sz="1400" dirty="0"/>
                    </a:p>
                  </a:txBody>
                  <a:tcPr/>
                </a:tc>
                <a:tc>
                  <a:txBody>
                    <a:bodyPr/>
                    <a:lstStyle/>
                    <a:p>
                      <a:r>
                        <a:rPr lang="en-US" altLang="zh-CN" sz="1400" dirty="0" smtClean="0"/>
                        <a:t>Description</a:t>
                      </a:r>
                      <a:endParaRPr lang="zh-CN" altLang="en-US" sz="1400" dirty="0"/>
                    </a:p>
                  </a:txBody>
                  <a:tcPr/>
                </a:tc>
              </a:tr>
              <a:tr h="370840">
                <a:tc>
                  <a:txBody>
                    <a:bodyPr/>
                    <a:lstStyle/>
                    <a:p>
                      <a:r>
                        <a:rPr lang="en-US" altLang="zh-CN" sz="1400" dirty="0" smtClean="0"/>
                        <a:t>&lt;2</a:t>
                      </a:r>
                      <a:endParaRPr lang="zh-CN" altLang="en-US" sz="1400" dirty="0"/>
                    </a:p>
                  </a:txBody>
                  <a:tcPr/>
                </a:tc>
                <a:tc>
                  <a:txBody>
                    <a:bodyPr/>
                    <a:lstStyle/>
                    <a:p>
                      <a:r>
                        <a:rPr lang="en-US" altLang="zh-CN" sz="1400" dirty="0" smtClean="0"/>
                        <a:t>Exceeds</a:t>
                      </a:r>
                      <a:r>
                        <a:rPr lang="en-US" altLang="zh-CN" sz="1400" baseline="0" dirty="0" smtClean="0"/>
                        <a:t> expectation</a:t>
                      </a:r>
                      <a:endParaRPr lang="zh-CN" altLang="en-US" sz="1400" dirty="0"/>
                    </a:p>
                  </a:txBody>
                  <a:tcPr/>
                </a:tc>
              </a:tr>
              <a:tr h="370840">
                <a:tc>
                  <a:txBody>
                    <a:bodyPr/>
                    <a:lstStyle/>
                    <a:p>
                      <a:r>
                        <a:rPr lang="en-US" altLang="zh-CN" sz="1400" dirty="0" smtClean="0"/>
                        <a:t>2-5</a:t>
                      </a:r>
                      <a:endParaRPr lang="zh-CN" altLang="en-US" sz="1400" dirty="0"/>
                    </a:p>
                  </a:txBody>
                  <a:tcPr/>
                </a:tc>
                <a:tc>
                  <a:txBody>
                    <a:bodyPr/>
                    <a:lstStyle/>
                    <a:p>
                      <a:r>
                        <a:rPr lang="en-US" altLang="zh-CN" sz="1400" dirty="0" smtClean="0"/>
                        <a:t>Within</a:t>
                      </a:r>
                      <a:r>
                        <a:rPr lang="en-US" altLang="zh-CN" sz="1400" baseline="0" dirty="0" smtClean="0"/>
                        <a:t> the target range</a:t>
                      </a:r>
                      <a:endParaRPr lang="zh-CN" altLang="en-US" sz="1400" dirty="0"/>
                    </a:p>
                  </a:txBody>
                  <a:tcPr/>
                </a:tc>
              </a:tr>
              <a:tr h="370840">
                <a:tc>
                  <a:txBody>
                    <a:bodyPr/>
                    <a:lstStyle/>
                    <a:p>
                      <a:r>
                        <a:rPr lang="en-US" altLang="zh-CN" sz="1400" dirty="0" smtClean="0"/>
                        <a:t>6-10</a:t>
                      </a:r>
                      <a:endParaRPr lang="zh-CN" altLang="en-US" sz="1400" dirty="0"/>
                    </a:p>
                  </a:txBody>
                  <a:tcPr/>
                </a:tc>
                <a:tc>
                  <a:txBody>
                    <a:bodyPr/>
                    <a:lstStyle/>
                    <a:p>
                      <a:r>
                        <a:rPr lang="en-US" altLang="zh-CN" sz="1400" dirty="0" smtClean="0"/>
                        <a:t>Minimally acceptable</a:t>
                      </a:r>
                      <a:endParaRPr lang="zh-CN" altLang="en-US" sz="1400" dirty="0"/>
                    </a:p>
                  </a:txBody>
                  <a:tcPr/>
                </a:tc>
              </a:tr>
              <a:tr h="370840">
                <a:tc>
                  <a:txBody>
                    <a:bodyPr/>
                    <a:lstStyle/>
                    <a:p>
                      <a:r>
                        <a:rPr lang="en-US" altLang="zh-CN" sz="1400" dirty="0" smtClean="0"/>
                        <a:t>&gt;10</a:t>
                      </a:r>
                      <a:endParaRPr lang="zh-CN" altLang="en-US" sz="1400" dirty="0"/>
                    </a:p>
                  </a:txBody>
                  <a:tcPr/>
                </a:tc>
                <a:tc>
                  <a:txBody>
                    <a:bodyPr/>
                    <a:lstStyle/>
                    <a:p>
                      <a:r>
                        <a:rPr lang="en-US" altLang="zh-CN" sz="1400" dirty="0" smtClean="0"/>
                        <a:t>Unacceptable</a:t>
                      </a:r>
                      <a:endParaRPr lang="zh-CN" altLang="en-US" sz="1400" dirty="0"/>
                    </a:p>
                  </a:txBody>
                  <a:tcPr/>
                </a:tc>
              </a:tr>
            </a:tbl>
          </a:graphicData>
        </a:graphic>
      </p:graphicFrame>
    </p:spTree>
    <p:extLst>
      <p:ext uri="{BB962C8B-B14F-4D97-AF65-F5344CB8AC3E}">
        <p14:creationId xmlns:p14="http://schemas.microsoft.com/office/powerpoint/2010/main" val="4201968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a:bodyPr>
          <a:lstStyle/>
          <a:p>
            <a:r>
              <a:rPr lang="en-US" altLang="zh-CN" sz="1800" dirty="0" smtClean="0"/>
              <a:t>It is often easier to measure the product qualities in a completed application rather than during its development. Trying to use the attributes of intermediate products created at earlier stages to predict the quality of the final application is difficult. An alternative approach is to scrutinize the quality of processes used to develop products. </a:t>
            </a:r>
          </a:p>
          <a:p>
            <a:r>
              <a:rPr lang="en-US" altLang="zh-CN" sz="1800" dirty="0" smtClean="0"/>
              <a:t>Errors not removed at early stages become more expensive to correct at later stage.</a:t>
            </a:r>
          </a:p>
          <a:p>
            <a:r>
              <a:rPr lang="en-US" altLang="zh-CN" sz="1800" dirty="0" smtClean="0"/>
              <a:t>Errors should be eradicated by careful examination of the deliverable of each step before they are passed on.</a:t>
            </a:r>
          </a:p>
          <a:p>
            <a:r>
              <a:rPr lang="en-US" altLang="zh-CN" sz="1800" dirty="0" smtClean="0"/>
              <a:t>For each step, there is process requirements</a:t>
            </a:r>
          </a:p>
          <a:p>
            <a:pPr lvl="1"/>
            <a:r>
              <a:rPr lang="en-US" altLang="zh-CN" sz="1500" i="1" u="sng" dirty="0" smtClean="0">
                <a:solidFill>
                  <a:srgbClr val="7030A0"/>
                </a:solidFill>
              </a:rPr>
              <a:t>Entry requirements</a:t>
            </a:r>
            <a:r>
              <a:rPr lang="en-US" altLang="zh-CN" sz="1500" dirty="0" smtClean="0"/>
              <a:t>, have to be in place before an activity can start</a:t>
            </a:r>
          </a:p>
          <a:p>
            <a:pPr lvl="1"/>
            <a:r>
              <a:rPr lang="en-US" altLang="zh-CN" sz="1500" i="1" u="sng" dirty="0" smtClean="0">
                <a:solidFill>
                  <a:srgbClr val="7030A0"/>
                </a:solidFill>
              </a:rPr>
              <a:t>Implementation requirements</a:t>
            </a:r>
            <a:r>
              <a:rPr lang="en-US" altLang="zh-CN" sz="1500" i="1" dirty="0" smtClean="0"/>
              <a:t>, </a:t>
            </a:r>
            <a:r>
              <a:rPr lang="en-US" altLang="zh-CN" sz="1500" dirty="0"/>
              <a:t> </a:t>
            </a:r>
            <a:r>
              <a:rPr lang="en-US" altLang="zh-CN" sz="1500" dirty="0" smtClean="0"/>
              <a:t>how the process is to be conducted</a:t>
            </a:r>
          </a:p>
          <a:p>
            <a:pPr lvl="1"/>
            <a:r>
              <a:rPr lang="en-US" altLang="zh-CN" sz="1500" i="1" u="sng" dirty="0" smtClean="0">
                <a:solidFill>
                  <a:srgbClr val="7030A0"/>
                </a:solidFill>
              </a:rPr>
              <a:t>Exit requirement</a:t>
            </a:r>
            <a:r>
              <a:rPr lang="en-US" altLang="zh-CN" sz="1500" i="1" dirty="0" smtClean="0"/>
              <a:t>, </a:t>
            </a:r>
            <a:r>
              <a:rPr lang="en-US" altLang="zh-CN" sz="1500" dirty="0" smtClean="0"/>
              <a:t>which have to be fulfilled before an activity is deemed to have been completed</a:t>
            </a:r>
            <a:r>
              <a:rPr lang="en-US" altLang="zh-CN" sz="1500" i="1" dirty="0" smtClean="0"/>
              <a:t>.</a:t>
            </a:r>
            <a:endParaRPr lang="en-US" altLang="zh-CN" sz="1500" i="1" dirty="0"/>
          </a:p>
        </p:txBody>
      </p:sp>
      <p:sp>
        <p:nvSpPr>
          <p:cNvPr id="3" name="标题 2"/>
          <p:cNvSpPr>
            <a:spLocks noGrp="1"/>
          </p:cNvSpPr>
          <p:nvPr>
            <p:ph type="title"/>
          </p:nvPr>
        </p:nvSpPr>
        <p:spPr/>
        <p:txBody>
          <a:bodyPr/>
          <a:lstStyle/>
          <a:p>
            <a:r>
              <a:rPr lang="en-US" altLang="zh-CN" dirty="0" smtClean="0"/>
              <a:t>Product </a:t>
            </a:r>
            <a:r>
              <a:rPr lang="en-US" altLang="zh-CN" dirty="0" err="1" smtClean="0"/>
              <a:t>v.s</a:t>
            </a:r>
            <a:r>
              <a:rPr lang="en-US" altLang="zh-CN" dirty="0" smtClean="0"/>
              <a:t>. process quality</a:t>
            </a:r>
            <a:endParaRPr lang="zh-CN" altLang="en-US" dirty="0"/>
          </a:p>
        </p:txBody>
      </p:sp>
    </p:spTree>
    <p:extLst>
      <p:ext uri="{BB962C8B-B14F-4D97-AF65-F5344CB8AC3E}">
        <p14:creationId xmlns:p14="http://schemas.microsoft.com/office/powerpoint/2010/main" val="47406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10000"/>
          </a:bodyPr>
          <a:lstStyle/>
          <a:p>
            <a:r>
              <a:rPr lang="en-US" altLang="zh-CN" dirty="0" smtClean="0"/>
              <a:t>The ISO 9000 series</a:t>
            </a:r>
          </a:p>
          <a:p>
            <a:pPr lvl="1"/>
            <a:r>
              <a:rPr lang="en-US" altLang="zh-CN" dirty="0" smtClean="0"/>
              <a:t>The ISO 9000 series try to ensure that a monitoring and control system to check quality is in place. They are concerned with the certification of the development process, not of the end-product.</a:t>
            </a:r>
          </a:p>
          <a:p>
            <a:pPr lvl="1"/>
            <a:r>
              <a:rPr lang="en-US" altLang="zh-CN" dirty="0" smtClean="0"/>
              <a:t>The ISO 9000 series relate to quality systems in general not just those in software development</a:t>
            </a:r>
          </a:p>
          <a:p>
            <a:pPr lvl="2"/>
            <a:r>
              <a:rPr lang="en-US" altLang="zh-CN" dirty="0" smtClean="0"/>
              <a:t>ISO 9000: describes the fundamental features of a quality management system (QMS)</a:t>
            </a:r>
          </a:p>
          <a:p>
            <a:pPr lvl="2"/>
            <a:r>
              <a:rPr lang="en-US" altLang="zh-CN" dirty="0" smtClean="0"/>
              <a:t>ISO 9001: describes how a QMS can be applied to the creation of products and the provision of services</a:t>
            </a:r>
          </a:p>
          <a:p>
            <a:pPr lvl="2"/>
            <a:r>
              <a:rPr lang="en-US" altLang="zh-CN" dirty="0" smtClean="0"/>
              <a:t>ISO 9004: applies to process improvement.</a:t>
            </a:r>
            <a:endParaRPr lang="zh-CN" altLang="en-US" dirty="0"/>
          </a:p>
        </p:txBody>
      </p:sp>
      <p:sp>
        <p:nvSpPr>
          <p:cNvPr id="3" name="标题 2"/>
          <p:cNvSpPr>
            <a:spLocks noGrp="1"/>
          </p:cNvSpPr>
          <p:nvPr>
            <p:ph type="title"/>
          </p:nvPr>
        </p:nvSpPr>
        <p:spPr/>
        <p:txBody>
          <a:bodyPr/>
          <a:lstStyle/>
          <a:p>
            <a:r>
              <a:rPr lang="en-US" altLang="zh-CN" dirty="0" smtClean="0"/>
              <a:t>Quality management systems</a:t>
            </a:r>
            <a:endParaRPr lang="zh-CN" altLang="en-US" dirty="0"/>
          </a:p>
        </p:txBody>
      </p:sp>
    </p:spTree>
    <p:extLst>
      <p:ext uri="{BB962C8B-B14F-4D97-AF65-F5344CB8AC3E}">
        <p14:creationId xmlns:p14="http://schemas.microsoft.com/office/powerpoint/2010/main" val="3583970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Capability Maturity Model (CMM) , by the Software Engineering Institute (SEI) at Carnegie-Mellon University. (new version CMM Integration)</a:t>
            </a:r>
          </a:p>
          <a:p>
            <a:r>
              <a:rPr lang="en-US" altLang="zh-CN" dirty="0" smtClean="0"/>
              <a:t>These models place organizations at one of five levels of process maturity which indicate the sophistication and quality of their production practices.</a:t>
            </a:r>
            <a:endParaRPr lang="zh-CN" altLang="en-US" dirty="0"/>
          </a:p>
        </p:txBody>
      </p:sp>
      <p:sp>
        <p:nvSpPr>
          <p:cNvPr id="3" name="标题 2"/>
          <p:cNvSpPr>
            <a:spLocks noGrp="1"/>
          </p:cNvSpPr>
          <p:nvPr>
            <p:ph type="title"/>
          </p:nvPr>
        </p:nvSpPr>
        <p:spPr/>
        <p:txBody>
          <a:bodyPr/>
          <a:lstStyle/>
          <a:p>
            <a:r>
              <a:rPr lang="en-US" altLang="zh-CN" dirty="0" smtClean="0"/>
              <a:t>Process capability models</a:t>
            </a:r>
            <a:endParaRPr lang="zh-CN" altLang="en-US" dirty="0"/>
          </a:p>
        </p:txBody>
      </p:sp>
    </p:spTree>
    <p:extLst>
      <p:ext uri="{BB962C8B-B14F-4D97-AF65-F5344CB8AC3E}">
        <p14:creationId xmlns:p14="http://schemas.microsoft.com/office/powerpoint/2010/main" val="46693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85000" lnSpcReduction="10000"/>
          </a:bodyPr>
          <a:lstStyle/>
          <a:p>
            <a:r>
              <a:rPr lang="en-US" altLang="zh-CN" dirty="0" smtClean="0"/>
              <a:t>Level 1: </a:t>
            </a:r>
            <a:r>
              <a:rPr lang="en-US" altLang="zh-CN" i="1" u="sng" dirty="0" smtClean="0">
                <a:solidFill>
                  <a:srgbClr val="7030A0"/>
                </a:solidFill>
              </a:rPr>
              <a:t>Initial </a:t>
            </a:r>
            <a:r>
              <a:rPr lang="en-US" altLang="zh-CN" dirty="0" smtClean="0"/>
              <a:t>The procedures followed tend to be haphazard.</a:t>
            </a:r>
            <a:endParaRPr lang="en-US" altLang="zh-CN" i="1" u="sng" dirty="0" smtClean="0"/>
          </a:p>
          <a:p>
            <a:r>
              <a:rPr lang="en-US" altLang="zh-CN" dirty="0"/>
              <a:t>Level </a:t>
            </a:r>
            <a:r>
              <a:rPr lang="en-US" altLang="zh-CN" dirty="0" smtClean="0"/>
              <a:t>2: </a:t>
            </a:r>
            <a:r>
              <a:rPr lang="en-US" altLang="zh-CN" i="1" u="sng" dirty="0" smtClean="0">
                <a:solidFill>
                  <a:srgbClr val="7030A0"/>
                </a:solidFill>
              </a:rPr>
              <a:t>Managed </a:t>
            </a:r>
            <a:r>
              <a:rPr lang="en-US" altLang="zh-CN" dirty="0" smtClean="0"/>
              <a:t>have basic project management procedures in place.</a:t>
            </a:r>
            <a:endParaRPr lang="en-US" altLang="zh-CN" i="1" u="sng" dirty="0"/>
          </a:p>
          <a:p>
            <a:r>
              <a:rPr lang="en-US" altLang="zh-CN" dirty="0"/>
              <a:t>Level </a:t>
            </a:r>
            <a:r>
              <a:rPr lang="en-US" altLang="zh-CN" dirty="0" smtClean="0"/>
              <a:t>3: </a:t>
            </a:r>
            <a:r>
              <a:rPr lang="en-US" altLang="zh-CN" i="1" u="sng" dirty="0" smtClean="0">
                <a:solidFill>
                  <a:srgbClr val="7030A0"/>
                </a:solidFill>
              </a:rPr>
              <a:t>Defined </a:t>
            </a:r>
            <a:r>
              <a:rPr lang="en-US" altLang="zh-CN" dirty="0" smtClean="0"/>
              <a:t>has defined the way that each task in the software development life cycle should be done. </a:t>
            </a:r>
            <a:endParaRPr lang="en-US" altLang="zh-CN" dirty="0"/>
          </a:p>
          <a:p>
            <a:r>
              <a:rPr lang="en-US" altLang="zh-CN" dirty="0"/>
              <a:t>Level </a:t>
            </a:r>
            <a:r>
              <a:rPr lang="en-US" altLang="zh-CN" dirty="0" smtClean="0"/>
              <a:t>4: </a:t>
            </a:r>
            <a:r>
              <a:rPr lang="en-US" altLang="zh-CN" i="1" u="sng" dirty="0" smtClean="0">
                <a:solidFill>
                  <a:srgbClr val="7030A0"/>
                </a:solidFill>
              </a:rPr>
              <a:t>Quantitatively </a:t>
            </a:r>
            <a:r>
              <a:rPr lang="en-US" altLang="zh-CN" dirty="0" smtClean="0"/>
              <a:t>The products and processes involved in software development are </a:t>
            </a:r>
            <a:r>
              <a:rPr lang="en-US" altLang="zh-CN" dirty="0"/>
              <a:t>subject to measurement and control.</a:t>
            </a:r>
            <a:endParaRPr lang="en-US" altLang="zh-CN" i="1" u="sng" dirty="0">
              <a:solidFill>
                <a:srgbClr val="7030A0"/>
              </a:solidFill>
            </a:endParaRPr>
          </a:p>
          <a:p>
            <a:r>
              <a:rPr lang="en-US" altLang="zh-CN" dirty="0"/>
              <a:t>Level </a:t>
            </a:r>
            <a:r>
              <a:rPr lang="en-US" altLang="zh-CN" dirty="0" smtClean="0"/>
              <a:t>5: </a:t>
            </a:r>
            <a:r>
              <a:rPr lang="en-US" altLang="zh-CN" i="1" u="sng" dirty="0" smtClean="0">
                <a:solidFill>
                  <a:srgbClr val="7030A0"/>
                </a:solidFill>
              </a:rPr>
              <a:t>Optimizing </a:t>
            </a:r>
            <a:r>
              <a:rPr lang="en-US" altLang="zh-CN" dirty="0" smtClean="0"/>
              <a:t>Improvement in procedures can be designed and implemented using the data gathered from the measurement process. </a:t>
            </a:r>
            <a:endParaRPr lang="en-US" altLang="zh-CN" dirty="0"/>
          </a:p>
          <a:p>
            <a:endParaRPr lang="zh-CN" altLang="en-US" i="1" u="sng" dirty="0">
              <a:solidFill>
                <a:srgbClr val="7030A0"/>
              </a:solidFill>
            </a:endParaRPr>
          </a:p>
        </p:txBody>
      </p:sp>
      <p:sp>
        <p:nvSpPr>
          <p:cNvPr id="3" name="标题 2"/>
          <p:cNvSpPr>
            <a:spLocks noGrp="1"/>
          </p:cNvSpPr>
          <p:nvPr>
            <p:ph type="title"/>
          </p:nvPr>
        </p:nvSpPr>
        <p:spPr/>
        <p:txBody>
          <a:bodyPr/>
          <a:lstStyle/>
          <a:p>
            <a:r>
              <a:rPr lang="en-US" altLang="zh-CN" dirty="0" smtClean="0"/>
              <a:t>CMMI</a:t>
            </a:r>
            <a:endParaRPr lang="zh-CN" altLang="en-US" dirty="0"/>
          </a:p>
        </p:txBody>
      </p:sp>
    </p:spTree>
    <p:extLst>
      <p:ext uri="{BB962C8B-B14F-4D97-AF65-F5344CB8AC3E}">
        <p14:creationId xmlns:p14="http://schemas.microsoft.com/office/powerpoint/2010/main" val="3001849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a:bodyPr>
          <a:lstStyle/>
          <a:p>
            <a:r>
              <a:rPr lang="en-US" altLang="zh-CN" sz="2000" dirty="0" smtClean="0"/>
              <a:t>For each of the levels, apart from the default level 1, key process areas (KPAs) have been identified as distinguishing the current level from the lower ones.</a:t>
            </a:r>
            <a:endParaRPr lang="zh-CN" altLang="en-US" sz="2000" dirty="0"/>
          </a:p>
        </p:txBody>
      </p:sp>
      <p:sp>
        <p:nvSpPr>
          <p:cNvPr id="3" name="标题 2"/>
          <p:cNvSpPr>
            <a:spLocks noGrp="1"/>
          </p:cNvSpPr>
          <p:nvPr>
            <p:ph type="title"/>
          </p:nvPr>
        </p:nvSpPr>
        <p:spPr/>
        <p:txBody>
          <a:bodyPr>
            <a:normAutofit fontScale="90000"/>
          </a:bodyPr>
          <a:lstStyle/>
          <a:p>
            <a:r>
              <a:rPr lang="en-US" altLang="zh-CN" dirty="0" smtClean="0"/>
              <a:t>CMMI-Key Process Areas (KPAs) </a:t>
            </a:r>
            <a:endParaRPr lang="zh-CN" altLang="en-US" dirty="0"/>
          </a:p>
        </p:txBody>
      </p:sp>
      <p:pic>
        <p:nvPicPr>
          <p:cNvPr id="4100" name="Picture 4" descr="D:\IMG_20170101_2035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179" y="2700799"/>
            <a:ext cx="7812003"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95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892696"/>
          </a:xfrm>
        </p:spPr>
        <p:txBody>
          <a:bodyPr>
            <a:normAutofit/>
          </a:bodyPr>
          <a:lstStyle/>
          <a:p>
            <a:r>
              <a:rPr lang="en-US" altLang="zh-CN" sz="1800" dirty="0" smtClean="0"/>
              <a:t>ISO/IEC 15504 is a standard for process assessment that shares many concepts with CMMI. The two standards should be compatible. </a:t>
            </a:r>
            <a:endParaRPr lang="zh-CN" altLang="en-US" sz="1800" dirty="0"/>
          </a:p>
        </p:txBody>
      </p:sp>
      <p:sp>
        <p:nvSpPr>
          <p:cNvPr id="3" name="标题 2"/>
          <p:cNvSpPr>
            <a:spLocks noGrp="1"/>
          </p:cNvSpPr>
          <p:nvPr>
            <p:ph type="title"/>
          </p:nvPr>
        </p:nvSpPr>
        <p:spPr/>
        <p:txBody>
          <a:bodyPr/>
          <a:lstStyle/>
          <a:p>
            <a:r>
              <a:rPr lang="en-US" altLang="zh-CN" dirty="0" smtClean="0"/>
              <a:t>ISO 15504 Process assessment</a:t>
            </a:r>
            <a:endParaRPr lang="zh-CN" altLang="en-US" dirty="0"/>
          </a:p>
        </p:txBody>
      </p:sp>
      <p:pic>
        <p:nvPicPr>
          <p:cNvPr id="5122" name="Picture 2" descr="D:\IMG_20170101_2043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52966"/>
            <a:ext cx="7628458" cy="460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525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lnSpcReduction="10000"/>
          </a:bodyPr>
          <a:lstStyle/>
          <a:p>
            <a:r>
              <a:rPr lang="en-US" altLang="zh-CN" i="1" u="sng" dirty="0" smtClean="0">
                <a:solidFill>
                  <a:srgbClr val="7030A0"/>
                </a:solidFill>
              </a:rPr>
              <a:t>Increasing visibility </a:t>
            </a:r>
            <a:r>
              <a:rPr lang="en-US" altLang="zh-CN" dirty="0" smtClean="0"/>
              <a:t>looking at each other’s code.</a:t>
            </a:r>
          </a:p>
          <a:p>
            <a:r>
              <a:rPr lang="en-US" altLang="zh-CN" i="1" u="sng" dirty="0" smtClean="0">
                <a:solidFill>
                  <a:srgbClr val="7030A0"/>
                </a:solidFill>
              </a:rPr>
              <a:t>Procedural structure </a:t>
            </a:r>
            <a:r>
              <a:rPr lang="en-US" altLang="zh-CN" dirty="0" smtClean="0"/>
              <a:t>There has been the growth of methodologies where every process in the software development cycle has carefully laid down steps.</a:t>
            </a:r>
          </a:p>
          <a:p>
            <a:r>
              <a:rPr lang="en-US" altLang="zh-CN" u="sng" dirty="0" smtClean="0">
                <a:solidFill>
                  <a:srgbClr val="7030A0"/>
                </a:solidFill>
              </a:rPr>
              <a:t>Checking intermediate stages </a:t>
            </a:r>
            <a:r>
              <a:rPr lang="en-US" altLang="zh-CN" dirty="0" smtClean="0"/>
              <a:t>The move towards quality practices has emphasized checking the correctness of work at its earlier, conceptual, stages.</a:t>
            </a:r>
            <a:endParaRPr lang="zh-CN" altLang="en-US" dirty="0"/>
          </a:p>
        </p:txBody>
      </p:sp>
      <p:sp>
        <p:nvSpPr>
          <p:cNvPr id="3" name="标题 2"/>
          <p:cNvSpPr>
            <a:spLocks noGrp="1"/>
          </p:cNvSpPr>
          <p:nvPr>
            <p:ph type="title"/>
          </p:nvPr>
        </p:nvSpPr>
        <p:spPr/>
        <p:txBody>
          <a:bodyPr>
            <a:normAutofit fontScale="90000"/>
          </a:bodyPr>
          <a:lstStyle/>
          <a:p>
            <a:r>
              <a:rPr lang="en-US" altLang="zh-CN" dirty="0" smtClean="0"/>
              <a:t>Techniques to help enhance software quality</a:t>
            </a:r>
            <a:endParaRPr lang="zh-CN" altLang="en-US" dirty="0"/>
          </a:p>
        </p:txBody>
      </p:sp>
    </p:spTree>
    <p:extLst>
      <p:ext uri="{BB962C8B-B14F-4D97-AF65-F5344CB8AC3E}">
        <p14:creationId xmlns:p14="http://schemas.microsoft.com/office/powerpoint/2010/main" val="3944447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85000" lnSpcReduction="10000"/>
          </a:bodyPr>
          <a:lstStyle/>
          <a:p>
            <a:r>
              <a:rPr lang="en-US" altLang="zh-CN" dirty="0" smtClean="0"/>
              <a:t>Inspections can be applied to documents produced at any development stage.</a:t>
            </a:r>
          </a:p>
          <a:p>
            <a:r>
              <a:rPr lang="en-US" altLang="zh-CN" dirty="0" smtClean="0"/>
              <a:t>When a piece of work is completed, copies are distributed to co-workers who examine the work, noting defects.</a:t>
            </a:r>
          </a:p>
          <a:p>
            <a:r>
              <a:rPr lang="en-US" altLang="zh-CN" dirty="0" smtClean="0"/>
              <a:t>Experience</a:t>
            </a:r>
          </a:p>
          <a:p>
            <a:pPr lvl="1"/>
            <a:r>
              <a:rPr lang="en-US" altLang="zh-CN" dirty="0" smtClean="0"/>
              <a:t>It is a very effective way of removing superficial errors;</a:t>
            </a:r>
          </a:p>
          <a:p>
            <a:pPr lvl="1"/>
            <a:r>
              <a:rPr lang="en-US" altLang="zh-CN" dirty="0" smtClean="0"/>
              <a:t>It motivates developers to produce better structured and self-explanatory software</a:t>
            </a:r>
          </a:p>
          <a:p>
            <a:pPr lvl="1"/>
            <a:r>
              <a:rPr lang="en-US" altLang="zh-CN" dirty="0" smtClean="0"/>
              <a:t>It helps spread good programming practices as the participants discuss specific pieces of code</a:t>
            </a:r>
          </a:p>
          <a:p>
            <a:pPr lvl="1"/>
            <a:r>
              <a:rPr lang="en-US" altLang="zh-CN" dirty="0" smtClean="0"/>
              <a:t>It can enhance team spirit.</a:t>
            </a:r>
            <a:endParaRPr lang="zh-CN" altLang="en-US" dirty="0"/>
          </a:p>
        </p:txBody>
      </p:sp>
      <p:sp>
        <p:nvSpPr>
          <p:cNvPr id="3" name="标题 2"/>
          <p:cNvSpPr>
            <a:spLocks noGrp="1"/>
          </p:cNvSpPr>
          <p:nvPr>
            <p:ph type="title"/>
          </p:nvPr>
        </p:nvSpPr>
        <p:spPr/>
        <p:txBody>
          <a:bodyPr/>
          <a:lstStyle/>
          <a:p>
            <a:r>
              <a:rPr lang="en-US" altLang="zh-CN" dirty="0" smtClean="0"/>
              <a:t>Inspections</a:t>
            </a:r>
            <a:endParaRPr lang="zh-CN" altLang="en-US" dirty="0"/>
          </a:p>
        </p:txBody>
      </p:sp>
    </p:spTree>
    <p:extLst>
      <p:ext uri="{BB962C8B-B14F-4D97-AF65-F5344CB8AC3E}">
        <p14:creationId xmlns:p14="http://schemas.microsoft.com/office/powerpoint/2010/main" val="1420011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20000"/>
          </a:bodyPr>
          <a:lstStyle/>
          <a:p>
            <a:r>
              <a:rPr lang="en-US" altLang="zh-CN" sz="2000" dirty="0" smtClean="0"/>
              <a:t>IBM made the review process more structured and formal, producing statistics to show its effectiveness. A Fagan inspection is led, not by the author of the work, but by a specially trained ‘moderator’</a:t>
            </a:r>
          </a:p>
          <a:p>
            <a:r>
              <a:rPr lang="en-US" altLang="zh-CN" sz="2000" dirty="0" smtClean="0"/>
              <a:t>The general principles behind the Fagan method</a:t>
            </a:r>
          </a:p>
          <a:p>
            <a:pPr lvl="1"/>
            <a:r>
              <a:rPr lang="en-US" altLang="zh-CN" sz="1700" dirty="0" smtClean="0"/>
              <a:t>Inspections are carried out on all major deliverables</a:t>
            </a:r>
          </a:p>
          <a:p>
            <a:pPr lvl="1"/>
            <a:r>
              <a:rPr lang="en-US" altLang="zh-CN" sz="1700" dirty="0" smtClean="0"/>
              <a:t>All types of defect are noted-not just logic or function errors</a:t>
            </a:r>
          </a:p>
          <a:p>
            <a:pPr lvl="1"/>
            <a:r>
              <a:rPr lang="en-US" altLang="zh-CN" sz="1700" dirty="0" smtClean="0"/>
              <a:t>Inspections are carried out by colleagues at all levels except the very top</a:t>
            </a:r>
          </a:p>
          <a:p>
            <a:pPr lvl="1"/>
            <a:r>
              <a:rPr lang="en-US" altLang="zh-CN" sz="1700" dirty="0" smtClean="0"/>
              <a:t>Inspections are carried out using a predefined set of steps</a:t>
            </a:r>
          </a:p>
          <a:p>
            <a:pPr lvl="1"/>
            <a:r>
              <a:rPr lang="en-US" altLang="zh-CN" sz="1700" dirty="0" smtClean="0"/>
              <a:t>Inspection meetings do not last for more than two hours</a:t>
            </a:r>
          </a:p>
          <a:p>
            <a:pPr lvl="1"/>
            <a:r>
              <a:rPr lang="en-US" altLang="zh-CN" sz="1700" dirty="0" smtClean="0"/>
              <a:t>The inspection is led by a moderator who has had specific training in the technique</a:t>
            </a:r>
          </a:p>
          <a:p>
            <a:pPr lvl="1"/>
            <a:r>
              <a:rPr lang="en-US" altLang="zh-CN" sz="1700" dirty="0" smtClean="0"/>
              <a:t>The other participants have defined roles</a:t>
            </a:r>
          </a:p>
          <a:p>
            <a:pPr lvl="1"/>
            <a:r>
              <a:rPr lang="en-US" altLang="zh-CN" sz="1700" dirty="0" smtClean="0"/>
              <a:t>Checklists are used to assist the fault-finding process</a:t>
            </a:r>
          </a:p>
          <a:p>
            <a:pPr lvl="1"/>
            <a:r>
              <a:rPr lang="en-US" altLang="zh-CN" sz="1700" dirty="0" smtClean="0"/>
              <a:t>Material is inspected at an optimal rate of about 100 lines an hour</a:t>
            </a:r>
          </a:p>
          <a:p>
            <a:pPr lvl="1"/>
            <a:r>
              <a:rPr lang="en-US" altLang="zh-CN" sz="1700" dirty="0" smtClean="0"/>
              <a:t>Statistics are maintained so that the effectiveness of the inspection process can be monitored.</a:t>
            </a:r>
            <a:endParaRPr lang="zh-CN" altLang="en-US" sz="1700" dirty="0"/>
          </a:p>
        </p:txBody>
      </p:sp>
      <p:sp>
        <p:nvSpPr>
          <p:cNvPr id="3" name="标题 2"/>
          <p:cNvSpPr>
            <a:spLocks noGrp="1"/>
          </p:cNvSpPr>
          <p:nvPr>
            <p:ph type="title"/>
          </p:nvPr>
        </p:nvSpPr>
        <p:spPr/>
        <p:txBody>
          <a:bodyPr/>
          <a:lstStyle/>
          <a:p>
            <a:r>
              <a:rPr lang="en-US" altLang="zh-CN" dirty="0" smtClean="0"/>
              <a:t>Fagan inspection</a:t>
            </a:r>
            <a:endParaRPr lang="zh-CN" altLang="en-US" dirty="0"/>
          </a:p>
        </p:txBody>
      </p:sp>
    </p:spTree>
    <p:extLst>
      <p:ext uri="{BB962C8B-B14F-4D97-AF65-F5344CB8AC3E}">
        <p14:creationId xmlns:p14="http://schemas.microsoft.com/office/powerpoint/2010/main" val="83596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Software Quality</a:t>
            </a:r>
            <a:endParaRPr lang="zh-CN" altLang="en-US" dirty="0"/>
          </a:p>
        </p:txBody>
      </p:sp>
      <p:sp>
        <p:nvSpPr>
          <p:cNvPr id="4" name="文本占位符 1"/>
          <p:cNvSpPr>
            <a:spLocks noGrp="1"/>
          </p:cNvSpPr>
          <p:nvPr>
            <p:ph type="body" idx="1"/>
          </p:nvPr>
        </p:nvSpPr>
        <p:spPr>
          <a:xfrm>
            <a:off x="1371600" y="2743200"/>
            <a:ext cx="7620000" cy="2918048"/>
          </a:xfrm>
        </p:spPr>
        <p:txBody>
          <a:bodyPr>
            <a:normAutofit fontScale="70000" lnSpcReduction="20000"/>
          </a:bodyPr>
          <a:lstStyle/>
          <a:p>
            <a:r>
              <a:rPr lang="en-US" altLang="zh-CN" b="1" dirty="0" smtClean="0"/>
              <a:t>Objectives:</a:t>
            </a:r>
          </a:p>
          <a:p>
            <a:pPr marL="457200" indent="-457200">
              <a:buFont typeface="Wingdings" panose="05000000000000000000" pitchFamily="2" charset="2"/>
              <a:buChar char="p"/>
            </a:pPr>
            <a:r>
              <a:rPr lang="en-US" altLang="zh-CN" dirty="0" smtClean="0">
                <a:solidFill>
                  <a:schemeClr val="tx1"/>
                </a:solidFill>
              </a:rPr>
              <a:t>Explain the importance of software quality to software users and developers;</a:t>
            </a:r>
          </a:p>
          <a:p>
            <a:pPr marL="457200" indent="-457200">
              <a:buFont typeface="Wingdings" panose="05000000000000000000" pitchFamily="2" charset="2"/>
              <a:buChar char="p"/>
            </a:pPr>
            <a:r>
              <a:rPr lang="en-US" altLang="zh-CN" dirty="0" smtClean="0">
                <a:solidFill>
                  <a:schemeClr val="tx1"/>
                </a:solidFill>
              </a:rPr>
              <a:t>Define the qualities of good software;</a:t>
            </a:r>
          </a:p>
          <a:p>
            <a:pPr marL="457200" indent="-457200">
              <a:buFont typeface="Wingdings" panose="05000000000000000000" pitchFamily="2" charset="2"/>
              <a:buChar char="p"/>
            </a:pPr>
            <a:r>
              <a:rPr lang="en-US" altLang="zh-CN" dirty="0" smtClean="0">
                <a:solidFill>
                  <a:schemeClr val="tx1"/>
                </a:solidFill>
              </a:rPr>
              <a:t>Design methods of measuring the required qualities of software;</a:t>
            </a:r>
          </a:p>
          <a:p>
            <a:pPr marL="457200" indent="-457200">
              <a:buFont typeface="Wingdings" panose="05000000000000000000" pitchFamily="2" charset="2"/>
              <a:buChar char="p"/>
            </a:pPr>
            <a:r>
              <a:rPr lang="en-US" altLang="zh-CN" dirty="0" smtClean="0">
                <a:solidFill>
                  <a:schemeClr val="tx1"/>
                </a:solidFill>
              </a:rPr>
              <a:t>Monitor the quality of the processes in a software project; </a:t>
            </a:r>
          </a:p>
          <a:p>
            <a:pPr marL="457200" indent="-457200">
              <a:buFont typeface="Wingdings" panose="05000000000000000000" pitchFamily="2" charset="2"/>
              <a:buChar char="p"/>
            </a:pPr>
            <a:r>
              <a:rPr lang="en-US" altLang="zh-CN" dirty="0" smtClean="0">
                <a:solidFill>
                  <a:schemeClr val="tx1"/>
                </a:solidFill>
              </a:rPr>
              <a:t>Use external quality standards to ensure the quality of software acquired from an outside supplier.</a:t>
            </a:r>
          </a:p>
        </p:txBody>
      </p:sp>
    </p:spTree>
    <p:extLst>
      <p:ext uri="{BB962C8B-B14F-4D97-AF65-F5344CB8AC3E}">
        <p14:creationId xmlns:p14="http://schemas.microsoft.com/office/powerpoint/2010/main" val="528387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85000" lnSpcReduction="20000"/>
          </a:bodyPr>
          <a:lstStyle/>
          <a:p>
            <a:r>
              <a:rPr lang="en-US" altLang="zh-CN" dirty="0" smtClean="0"/>
              <a:t>The way to deal with complex systems is to break them down into components of a size the human mind could comprehend.</a:t>
            </a:r>
          </a:p>
          <a:p>
            <a:r>
              <a:rPr lang="en-US" altLang="zh-CN" dirty="0" smtClean="0"/>
              <a:t>The ideas of structured programming have been further developed into the ideas of clean-room software development. There are three separate teams:</a:t>
            </a:r>
          </a:p>
          <a:p>
            <a:pPr lvl="1"/>
            <a:r>
              <a:rPr lang="en-US" altLang="zh-CN" dirty="0" smtClean="0"/>
              <a:t>A </a:t>
            </a:r>
            <a:r>
              <a:rPr lang="en-US" altLang="zh-CN" i="1" dirty="0" smtClean="0">
                <a:solidFill>
                  <a:srgbClr val="7030A0"/>
                </a:solidFill>
              </a:rPr>
              <a:t>specification team</a:t>
            </a:r>
            <a:r>
              <a:rPr lang="en-US" altLang="zh-CN" dirty="0" smtClean="0"/>
              <a:t>, which obtains the user requirements and also a usage profile estimating the volume of use for each feature in the system;</a:t>
            </a:r>
          </a:p>
          <a:p>
            <a:pPr lvl="1"/>
            <a:r>
              <a:rPr lang="en-US" altLang="zh-CN" dirty="0" smtClean="0"/>
              <a:t>A </a:t>
            </a:r>
            <a:r>
              <a:rPr lang="en-US" altLang="zh-CN" i="1" dirty="0" smtClean="0">
                <a:solidFill>
                  <a:srgbClr val="7030A0"/>
                </a:solidFill>
              </a:rPr>
              <a:t>development team</a:t>
            </a:r>
            <a:r>
              <a:rPr lang="en-US" altLang="zh-CN" dirty="0" smtClean="0"/>
              <a:t>, which develops the code but which does no machine testing of the program code produced;</a:t>
            </a:r>
          </a:p>
          <a:p>
            <a:pPr lvl="1"/>
            <a:r>
              <a:rPr lang="en-US" altLang="zh-CN" dirty="0" smtClean="0"/>
              <a:t>A </a:t>
            </a:r>
            <a:r>
              <a:rPr lang="en-US" altLang="zh-CN" i="1" dirty="0" smtClean="0">
                <a:solidFill>
                  <a:srgbClr val="7030A0"/>
                </a:solidFill>
              </a:rPr>
              <a:t>certification team</a:t>
            </a:r>
            <a:r>
              <a:rPr lang="en-US" altLang="zh-CN" dirty="0" smtClean="0"/>
              <a:t>, which carries out testing.</a:t>
            </a:r>
            <a:endParaRPr lang="zh-CN" altLang="en-US" dirty="0"/>
          </a:p>
        </p:txBody>
      </p:sp>
      <p:sp>
        <p:nvSpPr>
          <p:cNvPr id="3" name="标题 2"/>
          <p:cNvSpPr>
            <a:spLocks noGrp="1"/>
          </p:cNvSpPr>
          <p:nvPr>
            <p:ph type="title"/>
          </p:nvPr>
        </p:nvSpPr>
        <p:spPr/>
        <p:txBody>
          <a:bodyPr>
            <a:normAutofit fontScale="90000"/>
          </a:bodyPr>
          <a:lstStyle/>
          <a:p>
            <a:r>
              <a:rPr lang="en-US" altLang="zh-CN" dirty="0" smtClean="0"/>
              <a:t>Structured programming and clean-room software development</a:t>
            </a:r>
            <a:endParaRPr lang="zh-CN" altLang="en-US" dirty="0"/>
          </a:p>
        </p:txBody>
      </p:sp>
    </p:spTree>
    <p:extLst>
      <p:ext uri="{BB962C8B-B14F-4D97-AF65-F5344CB8AC3E}">
        <p14:creationId xmlns:p14="http://schemas.microsoft.com/office/powerpoint/2010/main" val="3386131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a:bodyPr>
          <a:lstStyle/>
          <a:p>
            <a:r>
              <a:rPr lang="en-US" altLang="zh-CN" sz="2000" dirty="0">
                <a:solidFill>
                  <a:srgbClr val="7030A0"/>
                </a:solidFill>
              </a:rPr>
              <a:t>formal methods </a:t>
            </a:r>
            <a:r>
              <a:rPr lang="en-US" altLang="zh-CN" sz="2000" dirty="0"/>
              <a:t>are a particular kind of mathematically based techniques for the specification, development and verification of </a:t>
            </a:r>
            <a:r>
              <a:rPr lang="en-US" altLang="zh-CN" sz="2000" dirty="0" smtClean="0"/>
              <a:t>software systems.</a:t>
            </a:r>
          </a:p>
          <a:p>
            <a:r>
              <a:rPr lang="en-US" altLang="zh-CN" sz="2000" dirty="0" smtClean="0"/>
              <a:t>Z notation,  </a:t>
            </a:r>
            <a:r>
              <a:rPr lang="en-US" altLang="zh-CN" sz="2000" dirty="0"/>
              <a:t>describing and modelling computing </a:t>
            </a:r>
            <a:r>
              <a:rPr lang="en-US" altLang="zh-CN" sz="2000" dirty="0" smtClean="0"/>
              <a:t>systems</a:t>
            </a:r>
          </a:p>
          <a:p>
            <a:r>
              <a:rPr lang="en-US" altLang="zh-CN" sz="2000" dirty="0" smtClean="0"/>
              <a:t>E.g.</a:t>
            </a:r>
          </a:p>
          <a:p>
            <a:pPr marL="0" indent="0">
              <a:buNone/>
            </a:pPr>
            <a:endParaRPr lang="en-US" altLang="zh-CN" sz="2000" dirty="0" smtClean="0"/>
          </a:p>
          <a:p>
            <a:pPr marL="0" indent="0">
              <a:buNone/>
            </a:pPr>
            <a:endParaRPr lang="zh-CN" altLang="en-US" sz="2000" dirty="0"/>
          </a:p>
        </p:txBody>
      </p:sp>
      <p:sp>
        <p:nvSpPr>
          <p:cNvPr id="3" name="标题 2"/>
          <p:cNvSpPr>
            <a:spLocks noGrp="1"/>
          </p:cNvSpPr>
          <p:nvPr>
            <p:ph type="title"/>
          </p:nvPr>
        </p:nvSpPr>
        <p:spPr/>
        <p:txBody>
          <a:bodyPr/>
          <a:lstStyle/>
          <a:p>
            <a:r>
              <a:rPr lang="en-US" altLang="zh-CN" dirty="0" smtClean="0"/>
              <a:t>Formal method</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034952526"/>
              </p:ext>
            </p:extLst>
          </p:nvPr>
        </p:nvGraphicFramePr>
        <p:xfrm>
          <a:off x="839907" y="3668712"/>
          <a:ext cx="6407150" cy="2503488"/>
        </p:xfrm>
        <a:graphic>
          <a:graphicData uri="http://schemas.openxmlformats.org/presentationml/2006/ole">
            <mc:AlternateContent xmlns:mc="http://schemas.openxmlformats.org/markup-compatibility/2006">
              <mc:Choice xmlns:v="urn:schemas-microsoft-com:vml" Requires="v">
                <p:oleObj spid="_x0000_s4142" name="Equation" r:id="rId3" imgW="3416040" imgH="1333440" progId="Equation.DSMT4">
                  <p:embed/>
                </p:oleObj>
              </mc:Choice>
              <mc:Fallback>
                <p:oleObj name="Equation" r:id="rId3" imgW="3416040" imgH="1333440" progId="Equation.DSMT4">
                  <p:embed/>
                  <p:pic>
                    <p:nvPicPr>
                      <p:cNvPr id="0" name=""/>
                      <p:cNvPicPr/>
                      <p:nvPr/>
                    </p:nvPicPr>
                    <p:blipFill>
                      <a:blip r:embed="rId4"/>
                      <a:stretch>
                        <a:fillRect/>
                      </a:stretch>
                    </p:blipFill>
                    <p:spPr>
                      <a:xfrm>
                        <a:off x="839907" y="3668712"/>
                        <a:ext cx="6407150" cy="2503488"/>
                      </a:xfrm>
                      <a:prstGeom prst="rect">
                        <a:avLst/>
                      </a:prstGeom>
                    </p:spPr>
                  </p:pic>
                </p:oleObj>
              </mc:Fallback>
            </mc:AlternateContent>
          </a:graphicData>
        </a:graphic>
      </p:graphicFrame>
      <p:sp>
        <p:nvSpPr>
          <p:cNvPr id="6" name="矩形 5"/>
          <p:cNvSpPr/>
          <p:nvPr/>
        </p:nvSpPr>
        <p:spPr>
          <a:xfrm>
            <a:off x="4860032" y="3183994"/>
            <a:ext cx="1728192" cy="82107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Unused</a:t>
            </a:r>
          </a:p>
          <a:p>
            <a:pPr algn="ctr"/>
            <a:r>
              <a:rPr lang="en-US" altLang="zh-CN" dirty="0" smtClean="0"/>
              <a:t>1 3 4 6 9</a:t>
            </a:r>
            <a:endParaRPr lang="zh-CN" altLang="en-US" dirty="0"/>
          </a:p>
        </p:txBody>
      </p:sp>
      <p:sp>
        <p:nvSpPr>
          <p:cNvPr id="8" name="矩形 7"/>
          <p:cNvSpPr/>
          <p:nvPr/>
        </p:nvSpPr>
        <p:spPr>
          <a:xfrm>
            <a:off x="6803472" y="3183994"/>
            <a:ext cx="1728968" cy="82107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used</a:t>
            </a:r>
          </a:p>
          <a:p>
            <a:pPr algn="ctr"/>
            <a:r>
              <a:rPr lang="en-US" altLang="zh-CN" dirty="0" smtClean="0"/>
              <a:t>2 5 7 8 10 11 12</a:t>
            </a:r>
            <a:endParaRPr lang="zh-CN" altLang="en-US" dirty="0"/>
          </a:p>
        </p:txBody>
      </p:sp>
      <p:sp>
        <p:nvSpPr>
          <p:cNvPr id="9" name="矩形 8"/>
          <p:cNvSpPr/>
          <p:nvPr/>
        </p:nvSpPr>
        <p:spPr>
          <a:xfrm>
            <a:off x="4860032" y="4749939"/>
            <a:ext cx="784141" cy="6522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F1</a:t>
            </a:r>
          </a:p>
          <a:p>
            <a:pPr algn="ctr"/>
            <a:r>
              <a:rPr lang="en-US" altLang="zh-CN" dirty="0" smtClean="0"/>
              <a:t>2</a:t>
            </a:r>
            <a:endParaRPr lang="zh-CN" altLang="en-US" dirty="0"/>
          </a:p>
        </p:txBody>
      </p:sp>
      <p:sp>
        <p:nvSpPr>
          <p:cNvPr id="10" name="矩形 9"/>
          <p:cNvSpPr/>
          <p:nvPr/>
        </p:nvSpPr>
        <p:spPr>
          <a:xfrm>
            <a:off x="5918957" y="4753139"/>
            <a:ext cx="1160940" cy="67574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F2</a:t>
            </a:r>
          </a:p>
          <a:p>
            <a:pPr algn="ctr"/>
            <a:r>
              <a:rPr lang="en-US" altLang="zh-CN" dirty="0" smtClean="0"/>
              <a:t>5 7 8</a:t>
            </a:r>
            <a:endParaRPr lang="zh-CN" altLang="en-US" dirty="0"/>
          </a:p>
        </p:txBody>
      </p:sp>
      <p:sp>
        <p:nvSpPr>
          <p:cNvPr id="11" name="矩形 10"/>
          <p:cNvSpPr/>
          <p:nvPr/>
        </p:nvSpPr>
        <p:spPr>
          <a:xfrm>
            <a:off x="7354681" y="4753139"/>
            <a:ext cx="660980" cy="67574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F3</a:t>
            </a:r>
          </a:p>
          <a:p>
            <a:pPr algn="ctr"/>
            <a:r>
              <a:rPr lang="en-US" altLang="zh-CN" dirty="0" smtClean="0"/>
              <a:t>9</a:t>
            </a:r>
            <a:endParaRPr lang="zh-CN" altLang="en-US" dirty="0"/>
          </a:p>
        </p:txBody>
      </p:sp>
      <p:cxnSp>
        <p:nvCxnSpPr>
          <p:cNvPr id="13" name="直接连接符 12"/>
          <p:cNvCxnSpPr/>
          <p:nvPr/>
        </p:nvCxnSpPr>
        <p:spPr>
          <a:xfrm>
            <a:off x="4860032" y="4365104"/>
            <a:ext cx="2952328" cy="0"/>
          </a:xfrm>
          <a:prstGeom prst="line">
            <a:avLst/>
          </a:prstGeom>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flipV="1">
            <a:off x="5918957" y="4005064"/>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flipV="1">
            <a:off x="5252102" y="4365104"/>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6492102" y="4359188"/>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V="1">
            <a:off x="7660631" y="4389899"/>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8" idx="2"/>
          </p:cNvCxnSpPr>
          <p:nvPr/>
        </p:nvCxnSpPr>
        <p:spPr>
          <a:xfrm>
            <a:off x="7667956" y="4005064"/>
            <a:ext cx="0" cy="38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椭圆形标注 21"/>
          <p:cNvSpPr/>
          <p:nvPr/>
        </p:nvSpPr>
        <p:spPr>
          <a:xfrm>
            <a:off x="7685171" y="4185084"/>
            <a:ext cx="1458829" cy="534144"/>
          </a:xfrm>
          <a:prstGeom prst="wedgeEllipseCallout">
            <a:avLst>
              <a:gd name="adj1" fmla="val -49324"/>
              <a:gd name="adj2" fmla="val -6200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100" dirty="0" smtClean="0"/>
              <a:t>When file is deleted</a:t>
            </a:r>
            <a:endParaRPr lang="zh-CN" altLang="en-US" sz="1100" dirty="0"/>
          </a:p>
        </p:txBody>
      </p:sp>
    </p:spTree>
    <p:extLst>
      <p:ext uri="{BB962C8B-B14F-4D97-AF65-F5344CB8AC3E}">
        <p14:creationId xmlns:p14="http://schemas.microsoft.com/office/powerpoint/2010/main" val="1138037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Used-&gt;free</a:t>
            </a:r>
          </a:p>
          <a:p>
            <a:endParaRPr lang="en-US" altLang="zh-CN" dirty="0"/>
          </a:p>
          <a:p>
            <a:endParaRPr lang="en-US" altLang="zh-CN" dirty="0" smtClean="0"/>
          </a:p>
          <a:p>
            <a:endParaRPr lang="en-US" altLang="zh-CN" dirty="0"/>
          </a:p>
          <a:p>
            <a:r>
              <a:rPr lang="en-US" altLang="zh-CN" dirty="0" smtClean="0"/>
              <a:t>tail</a:t>
            </a:r>
          </a:p>
          <a:p>
            <a:pPr marL="0" indent="0">
              <a:buNone/>
            </a:pPr>
            <a:endParaRPr lang="en-US" altLang="zh-CN" dirty="0" smtClean="0"/>
          </a:p>
        </p:txBody>
      </p:sp>
      <p:sp>
        <p:nvSpPr>
          <p:cNvPr id="3" name="标题 2"/>
          <p:cNvSpPr>
            <a:spLocks noGrp="1"/>
          </p:cNvSpPr>
          <p:nvPr>
            <p:ph type="title"/>
          </p:nvPr>
        </p:nvSpPr>
        <p:spPr/>
        <p:txBody>
          <a:bodyPr/>
          <a:lstStyle/>
          <a:p>
            <a:r>
              <a:rPr lang="en-US" altLang="zh-CN" dirty="0"/>
              <a:t>Formal method</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837385321"/>
              </p:ext>
            </p:extLst>
          </p:nvPr>
        </p:nvGraphicFramePr>
        <p:xfrm>
          <a:off x="1187624" y="2132856"/>
          <a:ext cx="4185892" cy="1728192"/>
        </p:xfrm>
        <a:graphic>
          <a:graphicData uri="http://schemas.openxmlformats.org/presentationml/2006/ole">
            <mc:AlternateContent xmlns:mc="http://schemas.openxmlformats.org/markup-compatibility/2006">
              <mc:Choice xmlns:v="urn:schemas-microsoft-com:vml" Requires="v">
                <p:oleObj spid="_x0000_s5204" name="Equation" r:id="rId3" imgW="1815840" imgH="749160" progId="Equation.DSMT4">
                  <p:embed/>
                </p:oleObj>
              </mc:Choice>
              <mc:Fallback>
                <p:oleObj name="Equation" r:id="rId3" imgW="1815840" imgH="749160" progId="Equation.DSMT4">
                  <p:embed/>
                  <p:pic>
                    <p:nvPicPr>
                      <p:cNvPr id="0" name=""/>
                      <p:cNvPicPr/>
                      <p:nvPr/>
                    </p:nvPicPr>
                    <p:blipFill>
                      <a:blip r:embed="rId4"/>
                      <a:stretch>
                        <a:fillRect/>
                      </a:stretch>
                    </p:blipFill>
                    <p:spPr>
                      <a:xfrm>
                        <a:off x="1187624" y="2132856"/>
                        <a:ext cx="4185892" cy="172819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64309981"/>
              </p:ext>
            </p:extLst>
          </p:nvPr>
        </p:nvGraphicFramePr>
        <p:xfrm>
          <a:off x="1115616" y="4221088"/>
          <a:ext cx="5240338" cy="2198688"/>
        </p:xfrm>
        <a:graphic>
          <a:graphicData uri="http://schemas.openxmlformats.org/presentationml/2006/ole">
            <mc:AlternateContent xmlns:mc="http://schemas.openxmlformats.org/markup-compatibility/2006">
              <mc:Choice xmlns:v="urn:schemas-microsoft-com:vml" Requires="v">
                <p:oleObj spid="_x0000_s5205" name="Equation" r:id="rId5" imgW="2273040" imgH="952200" progId="Equation.DSMT4">
                  <p:embed/>
                </p:oleObj>
              </mc:Choice>
              <mc:Fallback>
                <p:oleObj name="Equation" r:id="rId5" imgW="2273040" imgH="952200" progId="Equation.DSMT4">
                  <p:embed/>
                  <p:pic>
                    <p:nvPicPr>
                      <p:cNvPr id="0" name=""/>
                      <p:cNvPicPr/>
                      <p:nvPr/>
                    </p:nvPicPr>
                    <p:blipFill>
                      <a:blip r:embed="rId6"/>
                      <a:stretch>
                        <a:fillRect/>
                      </a:stretch>
                    </p:blipFill>
                    <p:spPr>
                      <a:xfrm>
                        <a:off x="1115616" y="4221088"/>
                        <a:ext cx="5240338" cy="2198688"/>
                      </a:xfrm>
                      <a:prstGeom prst="rect">
                        <a:avLst/>
                      </a:prstGeom>
                    </p:spPr>
                  </p:pic>
                </p:oleObj>
              </mc:Fallback>
            </mc:AlternateContent>
          </a:graphicData>
        </a:graphic>
      </p:graphicFrame>
    </p:spTree>
    <p:extLst>
      <p:ext uri="{BB962C8B-B14F-4D97-AF65-F5344CB8AC3E}">
        <p14:creationId xmlns:p14="http://schemas.microsoft.com/office/powerpoint/2010/main" val="142132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495955"/>
          </a:xfrm>
        </p:spPr>
        <p:txBody>
          <a:bodyPr>
            <a:normAutofit lnSpcReduction="10000"/>
          </a:bodyPr>
          <a:lstStyle/>
          <a:p>
            <a:r>
              <a:rPr lang="en-US" altLang="zh-CN" dirty="0" smtClean="0"/>
              <a:t>E.g. V-process for waterfall model</a:t>
            </a:r>
            <a:endParaRPr lang="zh-CN" altLang="en-US" dirty="0"/>
          </a:p>
        </p:txBody>
      </p:sp>
      <p:sp>
        <p:nvSpPr>
          <p:cNvPr id="3" name="标题 2"/>
          <p:cNvSpPr>
            <a:spLocks noGrp="1"/>
          </p:cNvSpPr>
          <p:nvPr>
            <p:ph type="title"/>
          </p:nvPr>
        </p:nvSpPr>
        <p:spPr/>
        <p:txBody>
          <a:bodyPr/>
          <a:lstStyle/>
          <a:p>
            <a:r>
              <a:rPr lang="en-US" altLang="zh-CN" dirty="0" smtClean="0"/>
              <a:t>Testing</a:t>
            </a:r>
            <a:endParaRPr lang="zh-CN" altLang="en-US" dirty="0"/>
          </a:p>
        </p:txBody>
      </p:sp>
      <p:sp>
        <p:nvSpPr>
          <p:cNvPr id="4" name="矩形 3"/>
          <p:cNvSpPr/>
          <p:nvPr/>
        </p:nvSpPr>
        <p:spPr>
          <a:xfrm>
            <a:off x="1619672" y="2348880"/>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Feasibility Study</a:t>
            </a:r>
            <a:endParaRPr lang="zh-CN" altLang="en-US" sz="1200" dirty="0"/>
          </a:p>
        </p:txBody>
      </p:sp>
      <p:sp>
        <p:nvSpPr>
          <p:cNvPr id="5" name="矩形 4"/>
          <p:cNvSpPr/>
          <p:nvPr/>
        </p:nvSpPr>
        <p:spPr>
          <a:xfrm>
            <a:off x="1907704" y="3212976"/>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User requirement</a:t>
            </a:r>
            <a:endParaRPr lang="zh-CN" altLang="en-US" sz="1200" dirty="0"/>
          </a:p>
        </p:txBody>
      </p:sp>
      <p:sp>
        <p:nvSpPr>
          <p:cNvPr id="6" name="矩形 5"/>
          <p:cNvSpPr/>
          <p:nvPr/>
        </p:nvSpPr>
        <p:spPr>
          <a:xfrm>
            <a:off x="2411372" y="4149080"/>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System design</a:t>
            </a:r>
            <a:endParaRPr lang="zh-CN" altLang="en-US" sz="1200" dirty="0"/>
          </a:p>
        </p:txBody>
      </p:sp>
      <p:sp>
        <p:nvSpPr>
          <p:cNvPr id="7" name="矩形 6"/>
          <p:cNvSpPr/>
          <p:nvPr/>
        </p:nvSpPr>
        <p:spPr>
          <a:xfrm>
            <a:off x="2987436" y="508518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Program design</a:t>
            </a:r>
            <a:endParaRPr lang="zh-CN" altLang="en-US" sz="1200" dirty="0"/>
          </a:p>
        </p:txBody>
      </p:sp>
      <p:sp>
        <p:nvSpPr>
          <p:cNvPr id="8" name="矩形 7"/>
          <p:cNvSpPr/>
          <p:nvPr/>
        </p:nvSpPr>
        <p:spPr>
          <a:xfrm>
            <a:off x="4186436" y="602128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Code</a:t>
            </a:r>
            <a:endParaRPr lang="zh-CN" altLang="en-US" sz="1200" dirty="0"/>
          </a:p>
        </p:txBody>
      </p:sp>
      <p:sp>
        <p:nvSpPr>
          <p:cNvPr id="9" name="矩形 8"/>
          <p:cNvSpPr/>
          <p:nvPr/>
        </p:nvSpPr>
        <p:spPr>
          <a:xfrm>
            <a:off x="5508104" y="5085184"/>
            <a:ext cx="1152128" cy="5760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200" dirty="0" smtClean="0"/>
              <a:t>Program testing</a:t>
            </a:r>
            <a:endParaRPr lang="zh-CN" altLang="en-US" sz="1200" dirty="0"/>
          </a:p>
        </p:txBody>
      </p:sp>
      <p:sp>
        <p:nvSpPr>
          <p:cNvPr id="10" name="矩形 9"/>
          <p:cNvSpPr/>
          <p:nvPr/>
        </p:nvSpPr>
        <p:spPr>
          <a:xfrm>
            <a:off x="5868144" y="4152989"/>
            <a:ext cx="1152128" cy="5760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200" dirty="0" smtClean="0"/>
              <a:t>System testing</a:t>
            </a:r>
            <a:endParaRPr lang="zh-CN" altLang="en-US" sz="1200" dirty="0"/>
          </a:p>
        </p:txBody>
      </p:sp>
      <p:sp>
        <p:nvSpPr>
          <p:cNvPr id="11" name="矩形 10"/>
          <p:cNvSpPr/>
          <p:nvPr/>
        </p:nvSpPr>
        <p:spPr>
          <a:xfrm>
            <a:off x="6300192" y="3252390"/>
            <a:ext cx="1152128" cy="5760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200" dirty="0" smtClean="0"/>
              <a:t>User acceptance</a:t>
            </a:r>
            <a:endParaRPr lang="zh-CN" altLang="en-US" sz="1200" dirty="0"/>
          </a:p>
        </p:txBody>
      </p:sp>
      <p:sp>
        <p:nvSpPr>
          <p:cNvPr id="12" name="矩形 11"/>
          <p:cNvSpPr/>
          <p:nvPr/>
        </p:nvSpPr>
        <p:spPr>
          <a:xfrm>
            <a:off x="6660232" y="2348880"/>
            <a:ext cx="1152128" cy="5760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200" dirty="0" smtClean="0"/>
              <a:t>Review</a:t>
            </a:r>
            <a:endParaRPr lang="zh-CN" altLang="en-US" sz="1200" dirty="0"/>
          </a:p>
        </p:txBody>
      </p:sp>
      <p:cxnSp>
        <p:nvCxnSpPr>
          <p:cNvPr id="17" name="直接箭头连接符 16"/>
          <p:cNvCxnSpPr/>
          <p:nvPr/>
        </p:nvCxnSpPr>
        <p:spPr>
          <a:xfrm flipH="1">
            <a:off x="2771800" y="2636912"/>
            <a:ext cx="38884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1" idx="1"/>
          </p:cNvCxnSpPr>
          <p:nvPr/>
        </p:nvCxnSpPr>
        <p:spPr>
          <a:xfrm flipH="1" flipV="1">
            <a:off x="3059832" y="3501008"/>
            <a:ext cx="3240360" cy="39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0" idx="1"/>
            <a:endCxn id="6" idx="3"/>
          </p:cNvCxnSpPr>
          <p:nvPr/>
        </p:nvCxnSpPr>
        <p:spPr>
          <a:xfrm flipH="1" flipV="1">
            <a:off x="3563500" y="4437112"/>
            <a:ext cx="2304644" cy="3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9" idx="1"/>
            <a:endCxn id="7" idx="3"/>
          </p:cNvCxnSpPr>
          <p:nvPr/>
        </p:nvCxnSpPr>
        <p:spPr>
          <a:xfrm flipH="1">
            <a:off x="4139564" y="5373216"/>
            <a:ext cx="13685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a:endCxn id="12" idx="2"/>
          </p:cNvCxnSpPr>
          <p:nvPr/>
        </p:nvCxnSpPr>
        <p:spPr>
          <a:xfrm flipV="1">
            <a:off x="7236296" y="2924944"/>
            <a:ext cx="0" cy="32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V="1">
            <a:off x="6660232" y="3782220"/>
            <a:ext cx="0" cy="366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flipV="1">
            <a:off x="6156176" y="4725144"/>
            <a:ext cx="0" cy="32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8" idx="3"/>
            <a:endCxn id="9" idx="2"/>
          </p:cNvCxnSpPr>
          <p:nvPr/>
        </p:nvCxnSpPr>
        <p:spPr>
          <a:xfrm flipV="1">
            <a:off x="5338564" y="5661248"/>
            <a:ext cx="745604" cy="648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4" idx="2"/>
          </p:cNvCxnSpPr>
          <p:nvPr/>
        </p:nvCxnSpPr>
        <p:spPr>
          <a:xfrm>
            <a:off x="2195736" y="2924944"/>
            <a:ext cx="0" cy="288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p:nvPr/>
        </p:nvCxnSpPr>
        <p:spPr>
          <a:xfrm>
            <a:off x="2771800" y="3816167"/>
            <a:ext cx="0" cy="31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p:nvPr/>
        </p:nvCxnSpPr>
        <p:spPr>
          <a:xfrm>
            <a:off x="3275856" y="4742896"/>
            <a:ext cx="1" cy="342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7" idx="2"/>
            <a:endCxn id="8" idx="1"/>
          </p:cNvCxnSpPr>
          <p:nvPr/>
        </p:nvCxnSpPr>
        <p:spPr>
          <a:xfrm>
            <a:off x="3563500" y="5661248"/>
            <a:ext cx="622936" cy="648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文本框 56"/>
          <p:cNvSpPr txBox="1"/>
          <p:nvPr/>
        </p:nvSpPr>
        <p:spPr>
          <a:xfrm>
            <a:off x="4030572" y="2305571"/>
            <a:ext cx="1370888" cy="369332"/>
          </a:xfrm>
          <a:prstGeom prst="rect">
            <a:avLst/>
          </a:prstGeom>
          <a:noFill/>
        </p:spPr>
        <p:txBody>
          <a:bodyPr wrap="none" rtlCol="0">
            <a:spAutoFit/>
          </a:bodyPr>
          <a:lstStyle/>
          <a:p>
            <a:r>
              <a:rPr lang="en-US" altLang="zh-CN" dirty="0" smtClean="0"/>
              <a:t>Corrections</a:t>
            </a:r>
            <a:endParaRPr lang="zh-CN" altLang="en-US" dirty="0"/>
          </a:p>
        </p:txBody>
      </p:sp>
      <p:sp>
        <p:nvSpPr>
          <p:cNvPr id="58" name="文本框 57"/>
          <p:cNvSpPr txBox="1"/>
          <p:nvPr/>
        </p:nvSpPr>
        <p:spPr>
          <a:xfrm>
            <a:off x="4077056" y="3199776"/>
            <a:ext cx="1370888" cy="369332"/>
          </a:xfrm>
          <a:prstGeom prst="rect">
            <a:avLst/>
          </a:prstGeom>
          <a:noFill/>
        </p:spPr>
        <p:txBody>
          <a:bodyPr wrap="none" rtlCol="0">
            <a:spAutoFit/>
          </a:bodyPr>
          <a:lstStyle/>
          <a:p>
            <a:r>
              <a:rPr lang="en-US" altLang="zh-CN" dirty="0" smtClean="0"/>
              <a:t>Corrections</a:t>
            </a:r>
            <a:endParaRPr lang="zh-CN" altLang="en-US" dirty="0"/>
          </a:p>
        </p:txBody>
      </p:sp>
      <p:sp>
        <p:nvSpPr>
          <p:cNvPr id="59" name="文本框 58"/>
          <p:cNvSpPr txBox="1"/>
          <p:nvPr/>
        </p:nvSpPr>
        <p:spPr>
          <a:xfrm>
            <a:off x="4151710" y="4082111"/>
            <a:ext cx="1370888" cy="369332"/>
          </a:xfrm>
          <a:prstGeom prst="rect">
            <a:avLst/>
          </a:prstGeom>
          <a:noFill/>
        </p:spPr>
        <p:txBody>
          <a:bodyPr wrap="none" rtlCol="0">
            <a:spAutoFit/>
          </a:bodyPr>
          <a:lstStyle/>
          <a:p>
            <a:r>
              <a:rPr lang="en-US" altLang="zh-CN" dirty="0" smtClean="0"/>
              <a:t>Corrections</a:t>
            </a:r>
            <a:endParaRPr lang="zh-CN" altLang="en-US" dirty="0"/>
          </a:p>
        </p:txBody>
      </p:sp>
      <p:sp>
        <p:nvSpPr>
          <p:cNvPr id="60" name="文本框 59"/>
          <p:cNvSpPr txBox="1"/>
          <p:nvPr/>
        </p:nvSpPr>
        <p:spPr>
          <a:xfrm>
            <a:off x="4161826" y="5074762"/>
            <a:ext cx="1370888" cy="369332"/>
          </a:xfrm>
          <a:prstGeom prst="rect">
            <a:avLst/>
          </a:prstGeom>
          <a:noFill/>
        </p:spPr>
        <p:txBody>
          <a:bodyPr wrap="none" rtlCol="0">
            <a:spAutoFit/>
          </a:bodyPr>
          <a:lstStyle/>
          <a:p>
            <a:r>
              <a:rPr lang="en-US" altLang="zh-CN" dirty="0" smtClean="0"/>
              <a:t>Corrections</a:t>
            </a:r>
            <a:endParaRPr lang="zh-CN" altLang="en-US" dirty="0"/>
          </a:p>
        </p:txBody>
      </p:sp>
    </p:spTree>
    <p:extLst>
      <p:ext uri="{BB962C8B-B14F-4D97-AF65-F5344CB8AC3E}">
        <p14:creationId xmlns:p14="http://schemas.microsoft.com/office/powerpoint/2010/main" val="2784596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62500" lnSpcReduction="20000"/>
          </a:bodyPr>
          <a:lstStyle/>
          <a:p>
            <a:r>
              <a:rPr lang="en-US" altLang="zh-CN" dirty="0" smtClean="0"/>
              <a:t>Purpose- scope of plan</a:t>
            </a:r>
          </a:p>
          <a:p>
            <a:r>
              <a:rPr lang="en-US" altLang="zh-CN" dirty="0" smtClean="0"/>
              <a:t>List of reference to other document</a:t>
            </a:r>
          </a:p>
          <a:p>
            <a:r>
              <a:rPr lang="en-US" altLang="zh-CN" dirty="0" smtClean="0"/>
              <a:t>Management arrangements, including organization, tasks and responsibilities</a:t>
            </a:r>
          </a:p>
          <a:p>
            <a:r>
              <a:rPr lang="en-US" altLang="zh-CN" dirty="0" smtClean="0"/>
              <a:t>Documentation to be produced</a:t>
            </a:r>
          </a:p>
          <a:p>
            <a:r>
              <a:rPr lang="en-US" altLang="zh-CN" dirty="0" smtClean="0"/>
              <a:t>Standards, practices and conventions</a:t>
            </a:r>
          </a:p>
          <a:p>
            <a:r>
              <a:rPr lang="en-US" altLang="zh-CN" dirty="0" smtClean="0"/>
              <a:t>Reviews and audits</a:t>
            </a:r>
          </a:p>
          <a:p>
            <a:r>
              <a:rPr lang="en-US" altLang="zh-CN" dirty="0" smtClean="0"/>
              <a:t>Testing</a:t>
            </a:r>
          </a:p>
          <a:p>
            <a:r>
              <a:rPr lang="en-US" altLang="zh-CN" dirty="0" smtClean="0"/>
              <a:t>Problem reporting and corrective action</a:t>
            </a:r>
          </a:p>
          <a:p>
            <a:r>
              <a:rPr lang="en-US" altLang="zh-CN" dirty="0" smtClean="0"/>
              <a:t>Tools, techniques and methodologies</a:t>
            </a:r>
          </a:p>
          <a:p>
            <a:r>
              <a:rPr lang="en-US" altLang="zh-CN" dirty="0" smtClean="0"/>
              <a:t>Code, media and supplier control</a:t>
            </a:r>
          </a:p>
          <a:p>
            <a:r>
              <a:rPr lang="en-US" altLang="zh-CN" dirty="0" smtClean="0"/>
              <a:t>Records collection, maintenance and retention</a:t>
            </a:r>
          </a:p>
          <a:p>
            <a:r>
              <a:rPr lang="en-US" altLang="zh-CN" dirty="0" smtClean="0"/>
              <a:t>Training;</a:t>
            </a:r>
          </a:p>
          <a:p>
            <a:r>
              <a:rPr lang="en-US" altLang="zh-CN" dirty="0" smtClean="0"/>
              <a:t>Risk management – the method of risk management that are to be used.</a:t>
            </a:r>
            <a:endParaRPr lang="zh-CN" altLang="en-US" dirty="0"/>
          </a:p>
        </p:txBody>
      </p:sp>
      <p:sp>
        <p:nvSpPr>
          <p:cNvPr id="3" name="标题 2"/>
          <p:cNvSpPr>
            <a:spLocks noGrp="1"/>
          </p:cNvSpPr>
          <p:nvPr>
            <p:ph type="title"/>
          </p:nvPr>
        </p:nvSpPr>
        <p:spPr/>
        <p:txBody>
          <a:bodyPr/>
          <a:lstStyle/>
          <a:p>
            <a:r>
              <a:rPr lang="en-US" altLang="zh-CN" dirty="0" smtClean="0"/>
              <a:t>Quality plans</a:t>
            </a:r>
            <a:endParaRPr lang="zh-CN" altLang="en-US" dirty="0"/>
          </a:p>
        </p:txBody>
      </p:sp>
    </p:spTree>
    <p:extLst>
      <p:ext uri="{BB962C8B-B14F-4D97-AF65-F5344CB8AC3E}">
        <p14:creationId xmlns:p14="http://schemas.microsoft.com/office/powerpoint/2010/main" val="3823558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Some concepts</a:t>
            </a:r>
          </a:p>
          <a:p>
            <a:pPr lvl="1"/>
            <a:r>
              <a:rPr lang="en-US" altLang="zh-CN" sz="1800" dirty="0">
                <a:solidFill>
                  <a:srgbClr val="7030A0"/>
                </a:solidFill>
              </a:rPr>
              <a:t>Software Quality Control </a:t>
            </a:r>
            <a:r>
              <a:rPr lang="en-US" altLang="zh-CN" sz="1800" dirty="0" smtClean="0">
                <a:solidFill>
                  <a:srgbClr val="7030A0"/>
                </a:solidFill>
              </a:rPr>
              <a:t>(SQC) </a:t>
            </a:r>
            <a:r>
              <a:rPr lang="en-US" altLang="zh-CN" sz="1800" dirty="0" smtClean="0"/>
              <a:t>is </a:t>
            </a:r>
            <a:r>
              <a:rPr lang="en-US" altLang="zh-CN" sz="1800" dirty="0"/>
              <a:t>the set of procedures used by organizations to ensure that a software product will meet its quality goals at the best value to the customer, and to continually improve the organization's ability to produce </a:t>
            </a:r>
            <a:r>
              <a:rPr lang="en-US" altLang="zh-CN" sz="1800" dirty="0" smtClean="0"/>
              <a:t>software </a:t>
            </a:r>
            <a:r>
              <a:rPr lang="en-US" altLang="zh-CN" sz="1800" dirty="0"/>
              <a:t>products in the future</a:t>
            </a:r>
            <a:r>
              <a:rPr lang="en-US" altLang="zh-CN" sz="1800" dirty="0" smtClean="0"/>
              <a:t>.</a:t>
            </a:r>
          </a:p>
          <a:p>
            <a:pPr lvl="2"/>
            <a:r>
              <a:rPr lang="en-US" altLang="zh-CN" sz="1500" dirty="0" smtClean="0"/>
              <a:t>Scientific methods for measuring the status of quality</a:t>
            </a:r>
          </a:p>
          <a:p>
            <a:pPr lvl="1"/>
            <a:r>
              <a:rPr lang="en-US" altLang="zh-CN" sz="1800" dirty="0" smtClean="0">
                <a:solidFill>
                  <a:srgbClr val="7030A0"/>
                </a:solidFill>
              </a:rPr>
              <a:t>Software Quality Assurance </a:t>
            </a:r>
            <a:r>
              <a:rPr lang="en-US" altLang="zh-CN" sz="1800" dirty="0">
                <a:solidFill>
                  <a:srgbClr val="7030A0"/>
                </a:solidFill>
              </a:rPr>
              <a:t>(SQA) </a:t>
            </a:r>
            <a:r>
              <a:rPr lang="en-US" altLang="zh-CN" sz="1800" dirty="0"/>
              <a:t>is a process that ensures that developed software meets and complies with defined or standardized quality specifications. SQA is an ongoing process within the software development life cycle </a:t>
            </a:r>
            <a:r>
              <a:rPr lang="en-US" altLang="zh-CN" sz="1800" dirty="0" smtClean="0"/>
              <a:t>that </a:t>
            </a:r>
            <a:r>
              <a:rPr lang="en-US" altLang="zh-CN" sz="1800" dirty="0"/>
              <a:t>routinely checks the developed software to ensure it meets desired quality measures</a:t>
            </a:r>
            <a:r>
              <a:rPr lang="en-US" altLang="zh-CN" sz="1800" dirty="0" smtClean="0"/>
              <a:t>.</a:t>
            </a:r>
          </a:p>
          <a:p>
            <a:pPr lvl="2"/>
            <a:r>
              <a:rPr lang="en-US" altLang="zh-CN" sz="1500" dirty="0" smtClean="0"/>
              <a:t>A set of quality specifications.</a:t>
            </a:r>
          </a:p>
          <a:p>
            <a:pPr lvl="1"/>
            <a:r>
              <a:rPr lang="en-US" altLang="zh-CN" sz="1800" dirty="0"/>
              <a:t>The aim of </a:t>
            </a:r>
            <a:r>
              <a:rPr lang="en-US" altLang="zh-CN" sz="1800" dirty="0">
                <a:solidFill>
                  <a:srgbClr val="7030A0"/>
                </a:solidFill>
              </a:rPr>
              <a:t>Software Quality Management (SQM) </a:t>
            </a:r>
            <a:r>
              <a:rPr lang="en-US" altLang="zh-CN" sz="1800" dirty="0"/>
              <a:t>is to manage the quality of software and of its development process.</a:t>
            </a:r>
            <a:endParaRPr lang="zh-CN" altLang="en-US" sz="1800" dirty="0"/>
          </a:p>
        </p:txBody>
      </p:sp>
      <p:sp>
        <p:nvSpPr>
          <p:cNvPr id="3" name="标题 2"/>
          <p:cNvSpPr>
            <a:spLocks noGrp="1"/>
          </p:cNvSpPr>
          <p:nvPr>
            <p:ph type="title"/>
          </p:nvPr>
        </p:nvSpPr>
        <p:spPr/>
        <p:txBody>
          <a:bodyPr>
            <a:normAutofit fontScale="90000"/>
          </a:bodyPr>
          <a:lstStyle/>
          <a:p>
            <a:r>
              <a:rPr lang="en-US" altLang="zh-CN" dirty="0" smtClean="0"/>
              <a:t>Software Quality in Organization</a:t>
            </a:r>
            <a:endParaRPr lang="zh-CN" altLang="en-US" dirty="0"/>
          </a:p>
        </p:txBody>
      </p:sp>
    </p:spTree>
    <p:extLst>
      <p:ext uri="{BB962C8B-B14F-4D97-AF65-F5344CB8AC3E}">
        <p14:creationId xmlns:p14="http://schemas.microsoft.com/office/powerpoint/2010/main" val="278689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62000" y="-27384"/>
            <a:ext cx="8001000" cy="1143000"/>
          </a:xfrm>
        </p:spPr>
        <p:txBody>
          <a:bodyPr>
            <a:normAutofit/>
          </a:bodyPr>
          <a:lstStyle/>
          <a:p>
            <a:r>
              <a:rPr lang="en-US" altLang="zh-CN" sz="3600" dirty="0"/>
              <a:t>Organizational </a:t>
            </a:r>
            <a:r>
              <a:rPr lang="en-US" altLang="zh-CN" sz="3600" dirty="0" smtClean="0"/>
              <a:t>Guarantee for Quality</a:t>
            </a:r>
            <a:endParaRPr lang="zh-CN" altLang="en-US" sz="3600" dirty="0"/>
          </a:p>
        </p:txBody>
      </p:sp>
      <p:sp>
        <p:nvSpPr>
          <p:cNvPr id="4" name="圆角矩形 3"/>
          <p:cNvSpPr/>
          <p:nvPr/>
        </p:nvSpPr>
        <p:spPr>
          <a:xfrm>
            <a:off x="3707904" y="1700807"/>
            <a:ext cx="1872208" cy="7200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Management Level</a:t>
            </a:r>
            <a:endParaRPr lang="zh-CN" altLang="en-US" dirty="0"/>
          </a:p>
        </p:txBody>
      </p:sp>
      <p:sp>
        <p:nvSpPr>
          <p:cNvPr id="8" name="矩形 7"/>
          <p:cNvSpPr/>
          <p:nvPr/>
        </p:nvSpPr>
        <p:spPr>
          <a:xfrm>
            <a:off x="2771800" y="2708919"/>
            <a:ext cx="367240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b"/>
          <a:lstStyle/>
          <a:p>
            <a:pPr algn="r"/>
            <a:r>
              <a:rPr lang="en-US" altLang="zh-CN" dirty="0" smtClean="0"/>
              <a:t>Project Team</a:t>
            </a:r>
            <a:endParaRPr lang="zh-CN" altLang="en-US" dirty="0"/>
          </a:p>
        </p:txBody>
      </p:sp>
      <p:sp>
        <p:nvSpPr>
          <p:cNvPr id="5" name="圆角矩形 4"/>
          <p:cNvSpPr/>
          <p:nvPr/>
        </p:nvSpPr>
        <p:spPr>
          <a:xfrm>
            <a:off x="3707904" y="2885727"/>
            <a:ext cx="1872208" cy="7200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Test Team</a:t>
            </a:r>
            <a:endParaRPr lang="zh-CN" altLang="en-US" dirty="0"/>
          </a:p>
        </p:txBody>
      </p:sp>
      <p:cxnSp>
        <p:nvCxnSpPr>
          <p:cNvPr id="7" name="直接箭头连接符 6"/>
          <p:cNvCxnSpPr>
            <a:stCxn id="4" idx="2"/>
            <a:endCxn id="5" idx="0"/>
          </p:cNvCxnSpPr>
          <p:nvPr/>
        </p:nvCxnSpPr>
        <p:spPr>
          <a:xfrm>
            <a:off x="4644008" y="2420887"/>
            <a:ext cx="0" cy="464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圆角矩形 8"/>
          <p:cNvSpPr/>
          <p:nvPr/>
        </p:nvSpPr>
        <p:spPr>
          <a:xfrm>
            <a:off x="611560" y="2852935"/>
            <a:ext cx="1872208" cy="7200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SPEG Group</a:t>
            </a:r>
            <a:endParaRPr lang="zh-CN" altLang="en-US" dirty="0"/>
          </a:p>
        </p:txBody>
      </p:sp>
      <p:sp>
        <p:nvSpPr>
          <p:cNvPr id="10" name="圆角矩形 9"/>
          <p:cNvSpPr/>
          <p:nvPr/>
        </p:nvSpPr>
        <p:spPr>
          <a:xfrm>
            <a:off x="6890792" y="2852935"/>
            <a:ext cx="1872208" cy="7200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SQA Group</a:t>
            </a:r>
            <a:endParaRPr lang="zh-CN" altLang="en-US" dirty="0"/>
          </a:p>
        </p:txBody>
      </p:sp>
      <p:cxnSp>
        <p:nvCxnSpPr>
          <p:cNvPr id="11" name="直接箭头连接符 10"/>
          <p:cNvCxnSpPr>
            <a:stCxn id="9" idx="3"/>
          </p:cNvCxnSpPr>
          <p:nvPr/>
        </p:nvCxnSpPr>
        <p:spPr>
          <a:xfrm>
            <a:off x="2483768" y="3212975"/>
            <a:ext cx="2880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10" idx="1"/>
          </p:cNvCxnSpPr>
          <p:nvPr/>
        </p:nvCxnSpPr>
        <p:spPr>
          <a:xfrm flipH="1">
            <a:off x="6444208" y="3212975"/>
            <a:ext cx="4465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椭圆形标注 18"/>
          <p:cNvSpPr/>
          <p:nvPr/>
        </p:nvSpPr>
        <p:spPr>
          <a:xfrm>
            <a:off x="6084168" y="1268760"/>
            <a:ext cx="1872208" cy="1080119"/>
          </a:xfrm>
          <a:prstGeom prst="wedgeEllipseCallout">
            <a:avLst>
              <a:gd name="adj1" fmla="val -76175"/>
              <a:gd name="adj2" fmla="val 4181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t>Has a strong sense of </a:t>
            </a:r>
            <a:r>
              <a:rPr lang="zh-CN" altLang="en-US" sz="1400" dirty="0" smtClean="0"/>
              <a:t>‘</a:t>
            </a:r>
            <a:r>
              <a:rPr lang="en-US" altLang="zh-CN" sz="1400" dirty="0"/>
              <a:t>quality </a:t>
            </a:r>
            <a:r>
              <a:rPr lang="en-US" altLang="zh-CN" sz="1400" dirty="0" smtClean="0"/>
              <a:t>first</a:t>
            </a:r>
            <a:r>
              <a:rPr lang="zh-CN" altLang="en-US" sz="1400" dirty="0" smtClean="0"/>
              <a:t>’</a:t>
            </a:r>
            <a:endParaRPr lang="zh-CN" altLang="en-US" sz="1400" dirty="0"/>
          </a:p>
        </p:txBody>
      </p:sp>
      <p:sp>
        <p:nvSpPr>
          <p:cNvPr id="20" name="椭圆形标注 19"/>
          <p:cNvSpPr/>
          <p:nvPr/>
        </p:nvSpPr>
        <p:spPr>
          <a:xfrm>
            <a:off x="6890792" y="4001851"/>
            <a:ext cx="1872208" cy="1080119"/>
          </a:xfrm>
          <a:prstGeom prst="wedgeEllipseCallout">
            <a:avLst>
              <a:gd name="adj1" fmla="val -16789"/>
              <a:gd name="adj2" fmla="val -8997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t>Track, control, improve quality from process</a:t>
            </a:r>
            <a:endParaRPr lang="zh-CN" altLang="en-US" sz="1400" dirty="0"/>
          </a:p>
        </p:txBody>
      </p:sp>
      <p:sp>
        <p:nvSpPr>
          <p:cNvPr id="21" name="椭圆形标注 20"/>
          <p:cNvSpPr/>
          <p:nvPr/>
        </p:nvSpPr>
        <p:spPr>
          <a:xfrm>
            <a:off x="2797680" y="4109862"/>
            <a:ext cx="2160240" cy="972107"/>
          </a:xfrm>
          <a:prstGeom prst="wedgeEllipseCallout">
            <a:avLst>
              <a:gd name="adj1" fmla="val 31793"/>
              <a:gd name="adj2" fmla="val -10227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t>conduct a comprehensive in-depth test</a:t>
            </a:r>
            <a:endParaRPr lang="zh-CN" altLang="en-US" sz="1400" dirty="0"/>
          </a:p>
        </p:txBody>
      </p:sp>
      <p:sp>
        <p:nvSpPr>
          <p:cNvPr id="23" name="椭圆形标注 22"/>
          <p:cNvSpPr/>
          <p:nvPr/>
        </p:nvSpPr>
        <p:spPr>
          <a:xfrm>
            <a:off x="467544" y="4650040"/>
            <a:ext cx="2513856" cy="972107"/>
          </a:xfrm>
          <a:prstGeom prst="wedgeEllipseCallout">
            <a:avLst>
              <a:gd name="adj1" fmla="val -12941"/>
              <a:gd name="adj2" fmla="val -15785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t>Promote enterprise process definition, maintenance and improvement.</a:t>
            </a:r>
            <a:endParaRPr lang="zh-CN" altLang="en-US" sz="1400" dirty="0"/>
          </a:p>
        </p:txBody>
      </p:sp>
    </p:spTree>
    <p:extLst>
      <p:ext uri="{BB962C8B-B14F-4D97-AF65-F5344CB8AC3E}">
        <p14:creationId xmlns:p14="http://schemas.microsoft.com/office/powerpoint/2010/main" val="377043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85000" lnSpcReduction="10000"/>
          </a:bodyPr>
          <a:lstStyle/>
          <a:p>
            <a:r>
              <a:rPr lang="en-US" altLang="zh-CN" sz="1800" dirty="0"/>
              <a:t>A </a:t>
            </a:r>
            <a:r>
              <a:rPr lang="en-US" altLang="zh-CN" sz="1800" u="sng" dirty="0">
                <a:solidFill>
                  <a:srgbClr val="7030A0"/>
                </a:solidFill>
              </a:rPr>
              <a:t>Software Engineering Process Group (SEPG) </a:t>
            </a:r>
            <a:r>
              <a:rPr lang="en-US" altLang="zh-CN" sz="1800" dirty="0"/>
              <a:t>is an organization's focal point for software process improvement activities. These individuals perform assessments of organizational capability, develop plans to implement needed improvements, coordinate the implementation of those plans, and measure the effectiveness of these </a:t>
            </a:r>
            <a:r>
              <a:rPr lang="en-US" altLang="zh-CN" sz="1800" dirty="0" smtClean="0"/>
              <a:t>efforts.</a:t>
            </a:r>
          </a:p>
          <a:p>
            <a:pPr lvl="1"/>
            <a:r>
              <a:rPr lang="en-US" altLang="zh-CN" sz="1500" dirty="0" smtClean="0"/>
              <a:t>Obtains </a:t>
            </a:r>
            <a:r>
              <a:rPr lang="en-US" altLang="zh-CN" sz="1500" dirty="0"/>
              <a:t>and maintains the support of all levels of </a:t>
            </a:r>
            <a:r>
              <a:rPr lang="en-US" altLang="zh-CN" sz="1500" dirty="0" smtClean="0"/>
              <a:t>management.</a:t>
            </a:r>
          </a:p>
          <a:p>
            <a:pPr lvl="1"/>
            <a:r>
              <a:rPr lang="en-US" altLang="zh-CN" sz="1800" dirty="0" smtClean="0"/>
              <a:t>Facilitates </a:t>
            </a:r>
            <a:r>
              <a:rPr lang="en-US" altLang="zh-CN" sz="1800" dirty="0"/>
              <a:t>software process </a:t>
            </a:r>
            <a:r>
              <a:rPr lang="en-US" altLang="zh-CN" sz="1800" dirty="0" smtClean="0"/>
              <a:t>assessments.</a:t>
            </a:r>
          </a:p>
          <a:p>
            <a:pPr lvl="1"/>
            <a:r>
              <a:rPr lang="en-US" altLang="zh-CN" sz="1800" dirty="0" smtClean="0"/>
              <a:t>Works </a:t>
            </a:r>
            <a:r>
              <a:rPr lang="en-US" altLang="zh-CN" sz="1800" dirty="0"/>
              <a:t>with line managers whose projects are affected by changes in software engineering practice, providing a broad perspective of the improvement effort and helping them set </a:t>
            </a:r>
            <a:r>
              <a:rPr lang="en-US" altLang="zh-CN" sz="1800" dirty="0" smtClean="0"/>
              <a:t>expectations.</a:t>
            </a:r>
          </a:p>
          <a:p>
            <a:pPr lvl="1"/>
            <a:r>
              <a:rPr lang="en-US" altLang="zh-CN" sz="1800" dirty="0" smtClean="0"/>
              <a:t>Maintains </a:t>
            </a:r>
            <a:r>
              <a:rPr lang="en-US" altLang="zh-CN" sz="1800" dirty="0"/>
              <a:t>collaborative working relationships with software engineers, especially to obtain, plan for, and install new practices and </a:t>
            </a:r>
            <a:r>
              <a:rPr lang="en-US" altLang="zh-CN" sz="1800" dirty="0" smtClean="0"/>
              <a:t>technologies.</a:t>
            </a:r>
          </a:p>
          <a:p>
            <a:pPr lvl="1"/>
            <a:r>
              <a:rPr lang="en-US" altLang="zh-CN" sz="1800" dirty="0" smtClean="0"/>
              <a:t>Arranges </a:t>
            </a:r>
            <a:r>
              <a:rPr lang="en-US" altLang="zh-CN" sz="1800" dirty="0"/>
              <a:t>for any training or continuing education related to process </a:t>
            </a:r>
            <a:r>
              <a:rPr lang="en-US" altLang="zh-CN" sz="1800" dirty="0" smtClean="0"/>
              <a:t>improvements.</a:t>
            </a:r>
          </a:p>
          <a:p>
            <a:pPr lvl="1"/>
            <a:r>
              <a:rPr lang="en-US" altLang="zh-CN" sz="1800" dirty="0" smtClean="0"/>
              <a:t>Tracks</a:t>
            </a:r>
            <a:r>
              <a:rPr lang="en-US" altLang="zh-CN" sz="1800" dirty="0"/>
              <a:t>, monitors, and reports on the status of particular improvement </a:t>
            </a:r>
            <a:r>
              <a:rPr lang="en-US" altLang="zh-CN" sz="1800" dirty="0" smtClean="0"/>
              <a:t>efforts.</a:t>
            </a:r>
          </a:p>
          <a:p>
            <a:pPr lvl="1"/>
            <a:r>
              <a:rPr lang="en-US" altLang="zh-CN" sz="1800" dirty="0" smtClean="0"/>
              <a:t>Facilitates </a:t>
            </a:r>
            <a:r>
              <a:rPr lang="en-US" altLang="zh-CN" sz="1800" dirty="0"/>
              <a:t>the creation and maintenance of process definitions, in collaboration with managers and engineering </a:t>
            </a:r>
            <a:r>
              <a:rPr lang="en-US" altLang="zh-CN" sz="1800" dirty="0" smtClean="0"/>
              <a:t>staff.</a:t>
            </a:r>
          </a:p>
          <a:p>
            <a:pPr lvl="1"/>
            <a:r>
              <a:rPr lang="en-US" altLang="zh-CN" sz="1800" dirty="0" smtClean="0"/>
              <a:t>Maintains </a:t>
            </a:r>
            <a:r>
              <a:rPr lang="en-US" altLang="zh-CN" sz="1800" dirty="0"/>
              <a:t>a process </a:t>
            </a:r>
            <a:r>
              <a:rPr lang="en-US" altLang="zh-CN" sz="1800" dirty="0" smtClean="0"/>
              <a:t>database.</a:t>
            </a:r>
          </a:p>
          <a:p>
            <a:pPr lvl="1"/>
            <a:r>
              <a:rPr lang="en-US" altLang="zh-CN" sz="1800" dirty="0" smtClean="0"/>
              <a:t>Provides </a:t>
            </a:r>
            <a:r>
              <a:rPr lang="en-US" altLang="zh-CN" sz="1800" dirty="0"/>
              <a:t>process consultation to development projects and management.</a:t>
            </a:r>
          </a:p>
          <a:p>
            <a:endParaRPr lang="zh-CN" altLang="en-US" sz="1800" dirty="0"/>
          </a:p>
        </p:txBody>
      </p:sp>
      <p:sp>
        <p:nvSpPr>
          <p:cNvPr id="3" name="标题 2"/>
          <p:cNvSpPr>
            <a:spLocks noGrp="1"/>
          </p:cNvSpPr>
          <p:nvPr>
            <p:ph type="title"/>
          </p:nvPr>
        </p:nvSpPr>
        <p:spPr/>
        <p:txBody>
          <a:bodyPr/>
          <a:lstStyle/>
          <a:p>
            <a:r>
              <a:rPr lang="en-US" altLang="zh-CN" dirty="0" smtClean="0"/>
              <a:t>SPEG</a:t>
            </a:r>
            <a:endParaRPr lang="zh-CN" altLang="en-US" dirty="0"/>
          </a:p>
        </p:txBody>
      </p:sp>
    </p:spTree>
    <p:extLst>
      <p:ext uri="{BB962C8B-B14F-4D97-AF65-F5344CB8AC3E}">
        <p14:creationId xmlns:p14="http://schemas.microsoft.com/office/powerpoint/2010/main" val="2912746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77500" lnSpcReduction="20000"/>
          </a:bodyPr>
          <a:lstStyle/>
          <a:p>
            <a:r>
              <a:rPr lang="en-US" altLang="zh-CN" dirty="0"/>
              <a:t>A software review is "A process or meeting during which a software product is examined by a project personnel, managers, users, customers, user representatives, or other interested parties for comment or </a:t>
            </a:r>
            <a:r>
              <a:rPr lang="en-US" altLang="zh-CN" dirty="0" smtClean="0"/>
              <a:t>approval“</a:t>
            </a:r>
          </a:p>
          <a:p>
            <a:pPr lvl="1"/>
            <a:r>
              <a:rPr lang="en-US" altLang="zh-CN" dirty="0" smtClean="0">
                <a:solidFill>
                  <a:srgbClr val="7030A0"/>
                </a:solidFill>
              </a:rPr>
              <a:t>Software </a:t>
            </a:r>
            <a:r>
              <a:rPr lang="en-US" altLang="zh-CN" dirty="0">
                <a:solidFill>
                  <a:srgbClr val="7030A0"/>
                </a:solidFill>
              </a:rPr>
              <a:t>peer reviews </a:t>
            </a:r>
            <a:r>
              <a:rPr lang="en-US" altLang="zh-CN" dirty="0"/>
              <a:t>are conducted by the author of the work product, or by one or more colleagues of the author, to evaluate the technical content and/or quality of the work</a:t>
            </a:r>
            <a:r>
              <a:rPr lang="en-US" altLang="zh-CN" dirty="0" smtClean="0"/>
              <a:t>.</a:t>
            </a:r>
            <a:endParaRPr lang="en-US" altLang="zh-CN" dirty="0"/>
          </a:p>
          <a:p>
            <a:pPr lvl="1"/>
            <a:r>
              <a:rPr lang="en-US" altLang="zh-CN" dirty="0" smtClean="0">
                <a:solidFill>
                  <a:srgbClr val="7030A0"/>
                </a:solidFill>
              </a:rPr>
              <a:t>Software </a:t>
            </a:r>
            <a:r>
              <a:rPr lang="en-US" altLang="zh-CN" dirty="0">
                <a:solidFill>
                  <a:srgbClr val="7030A0"/>
                </a:solidFill>
              </a:rPr>
              <a:t>management reviews </a:t>
            </a:r>
            <a:r>
              <a:rPr lang="en-US" altLang="zh-CN" dirty="0"/>
              <a:t>are conducted by management representatives to evaluate the status of work done and to make decisions regarding downstream activities.</a:t>
            </a:r>
          </a:p>
          <a:p>
            <a:pPr lvl="1"/>
            <a:r>
              <a:rPr lang="en-US" altLang="zh-CN" dirty="0" smtClean="0">
                <a:solidFill>
                  <a:srgbClr val="7030A0"/>
                </a:solidFill>
              </a:rPr>
              <a:t>Software </a:t>
            </a:r>
            <a:r>
              <a:rPr lang="en-US" altLang="zh-CN" dirty="0">
                <a:solidFill>
                  <a:srgbClr val="7030A0"/>
                </a:solidFill>
              </a:rPr>
              <a:t>audit reviews </a:t>
            </a:r>
            <a:r>
              <a:rPr lang="en-US" altLang="zh-CN" dirty="0"/>
              <a:t>are conducted by personnel external to the software project, to evaluate compliance with specifications, standards, contractual agreements, or other criteria</a:t>
            </a:r>
            <a:r>
              <a:rPr lang="en-US" altLang="zh-CN" dirty="0" smtClean="0"/>
              <a:t>.</a:t>
            </a:r>
            <a:endParaRPr lang="en-US" altLang="zh-CN" dirty="0"/>
          </a:p>
        </p:txBody>
      </p:sp>
      <p:sp>
        <p:nvSpPr>
          <p:cNvPr id="3" name="标题 2"/>
          <p:cNvSpPr>
            <a:spLocks noGrp="1"/>
          </p:cNvSpPr>
          <p:nvPr>
            <p:ph type="title"/>
          </p:nvPr>
        </p:nvSpPr>
        <p:spPr/>
        <p:txBody>
          <a:bodyPr/>
          <a:lstStyle/>
          <a:p>
            <a:r>
              <a:rPr lang="en-US" altLang="zh-CN" dirty="0" smtClean="0"/>
              <a:t>Software Reviews</a:t>
            </a:r>
            <a:endParaRPr lang="zh-CN" altLang="en-US" dirty="0"/>
          </a:p>
        </p:txBody>
      </p:sp>
    </p:spTree>
    <p:extLst>
      <p:ext uri="{BB962C8B-B14F-4D97-AF65-F5344CB8AC3E}">
        <p14:creationId xmlns:p14="http://schemas.microsoft.com/office/powerpoint/2010/main" val="1800618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77500" lnSpcReduction="20000"/>
          </a:bodyPr>
          <a:lstStyle/>
          <a:p>
            <a:r>
              <a:rPr lang="en-US" altLang="zh-CN" dirty="0">
                <a:solidFill>
                  <a:srgbClr val="7030A0"/>
                </a:solidFill>
              </a:rPr>
              <a:t>Code review </a:t>
            </a:r>
            <a:r>
              <a:rPr lang="en-US" altLang="zh-CN" dirty="0"/>
              <a:t>is systematic examination (often as peer review) of computer source code.</a:t>
            </a:r>
          </a:p>
          <a:p>
            <a:r>
              <a:rPr lang="en-US" altLang="zh-CN" dirty="0">
                <a:solidFill>
                  <a:srgbClr val="7030A0"/>
                </a:solidFill>
              </a:rPr>
              <a:t>Pair programming </a:t>
            </a:r>
            <a:r>
              <a:rPr lang="en-US" altLang="zh-CN" dirty="0"/>
              <a:t>is a type of code review where two persons develop code together at the same workstation.</a:t>
            </a:r>
          </a:p>
          <a:p>
            <a:r>
              <a:rPr lang="en-US" altLang="zh-CN" dirty="0">
                <a:solidFill>
                  <a:srgbClr val="7030A0"/>
                </a:solidFill>
              </a:rPr>
              <a:t>Inspection</a:t>
            </a:r>
            <a:r>
              <a:rPr lang="en-US" altLang="zh-CN" dirty="0"/>
              <a:t> is a very formal type of peer review where the reviewers are following a well-defined process to find defects.</a:t>
            </a:r>
          </a:p>
          <a:p>
            <a:r>
              <a:rPr lang="en-US" altLang="zh-CN" dirty="0">
                <a:solidFill>
                  <a:srgbClr val="7030A0"/>
                </a:solidFill>
              </a:rPr>
              <a:t>Walkthrough</a:t>
            </a:r>
            <a:r>
              <a:rPr lang="en-US" altLang="zh-CN" dirty="0"/>
              <a:t> is a form of peer review where the author leads members of the development team and other interested parties through a software product and the participants ask questions and make comments about defects.</a:t>
            </a:r>
          </a:p>
          <a:p>
            <a:r>
              <a:rPr lang="en-US" altLang="zh-CN" dirty="0">
                <a:solidFill>
                  <a:srgbClr val="7030A0"/>
                </a:solidFill>
              </a:rPr>
              <a:t>Technical review </a:t>
            </a:r>
            <a:r>
              <a:rPr lang="en-US" altLang="zh-CN" dirty="0"/>
              <a:t>is a form of peer review in which a team of qualified personnel examines the suitability of the software product for its intended use and identifies discrepancies from specifications and </a:t>
            </a:r>
            <a:r>
              <a:rPr lang="en-US" altLang="zh-CN" dirty="0" smtClean="0"/>
              <a:t>standards.</a:t>
            </a:r>
            <a:endParaRPr lang="zh-CN" altLang="en-US" dirty="0"/>
          </a:p>
        </p:txBody>
      </p:sp>
      <p:sp>
        <p:nvSpPr>
          <p:cNvPr id="3" name="标题 2"/>
          <p:cNvSpPr>
            <a:spLocks noGrp="1"/>
          </p:cNvSpPr>
          <p:nvPr>
            <p:ph type="title"/>
          </p:nvPr>
        </p:nvSpPr>
        <p:spPr/>
        <p:txBody>
          <a:bodyPr/>
          <a:lstStyle/>
          <a:p>
            <a:r>
              <a:rPr lang="en-US" altLang="zh-CN" dirty="0"/>
              <a:t>Different types of Peer reviews</a:t>
            </a:r>
            <a:endParaRPr lang="zh-CN" altLang="en-US" dirty="0"/>
          </a:p>
        </p:txBody>
      </p:sp>
    </p:spTree>
    <p:extLst>
      <p:ext uri="{BB962C8B-B14F-4D97-AF65-F5344CB8AC3E}">
        <p14:creationId xmlns:p14="http://schemas.microsoft.com/office/powerpoint/2010/main" val="249465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539552" y="404664"/>
            <a:ext cx="2297832" cy="1108720"/>
          </a:xfrm>
        </p:spPr>
        <p:txBody>
          <a:bodyPr>
            <a:normAutofit/>
          </a:bodyPr>
          <a:lstStyle/>
          <a:p>
            <a:r>
              <a:rPr lang="en-US" altLang="zh-CN" sz="1600" dirty="0" smtClean="0"/>
              <a:t>Quality is generally agreed to be ‘a good thing’.</a:t>
            </a:r>
            <a:endParaRPr lang="en-US" altLang="zh-CN" sz="1600" dirty="0" smtClean="0">
              <a:solidFill>
                <a:srgbClr val="0070C0"/>
              </a:solidFill>
            </a:endParaRPr>
          </a:p>
        </p:txBody>
      </p:sp>
      <p:graphicFrame>
        <p:nvGraphicFramePr>
          <p:cNvPr id="4" name="内容占位符 4"/>
          <p:cNvGraphicFramePr>
            <a:graphicFrameLocks noChangeAspect="1"/>
          </p:cNvGraphicFramePr>
          <p:nvPr>
            <p:extLst>
              <p:ext uri="{D42A27DB-BD31-4B8C-83A1-F6EECF244321}">
                <p14:modId xmlns:p14="http://schemas.microsoft.com/office/powerpoint/2010/main" val="1092003450"/>
              </p:ext>
            </p:extLst>
          </p:nvPr>
        </p:nvGraphicFramePr>
        <p:xfrm>
          <a:off x="3275856" y="404664"/>
          <a:ext cx="4430839" cy="6310691"/>
        </p:xfrm>
        <a:graphic>
          <a:graphicData uri="http://schemas.openxmlformats.org/presentationml/2006/ole">
            <mc:AlternateContent xmlns:mc="http://schemas.openxmlformats.org/markup-compatibility/2006">
              <mc:Choice xmlns:v="urn:schemas-microsoft-com:vml" Requires="v">
                <p:oleObj spid="_x0000_s3158" name="Visio" r:id="rId3" imgW="4721304" imgH="6724765" progId="Visio.Drawing.15">
                  <p:embed/>
                </p:oleObj>
              </mc:Choice>
              <mc:Fallback>
                <p:oleObj name="Visio" r:id="rId3" imgW="4721304" imgH="6724765" progId="Visio.Drawing.15">
                  <p:embed/>
                  <p:pic>
                    <p:nvPicPr>
                      <p:cNvPr id="0" name=""/>
                      <p:cNvPicPr/>
                      <p:nvPr/>
                    </p:nvPicPr>
                    <p:blipFill>
                      <a:blip r:embed="rId4"/>
                      <a:stretch>
                        <a:fillRect/>
                      </a:stretch>
                    </p:blipFill>
                    <p:spPr>
                      <a:xfrm>
                        <a:off x="3275856" y="404664"/>
                        <a:ext cx="4430839" cy="6310691"/>
                      </a:xfrm>
                      <a:prstGeom prst="rect">
                        <a:avLst/>
                      </a:prstGeom>
                    </p:spPr>
                  </p:pic>
                </p:oleObj>
              </mc:Fallback>
            </mc:AlternateContent>
          </a:graphicData>
        </a:graphic>
      </p:graphicFrame>
      <p:sp>
        <p:nvSpPr>
          <p:cNvPr id="6" name="矩形标注 5"/>
          <p:cNvSpPr/>
          <p:nvPr/>
        </p:nvSpPr>
        <p:spPr>
          <a:xfrm>
            <a:off x="899592" y="1513385"/>
            <a:ext cx="2304256" cy="691479"/>
          </a:xfrm>
          <a:prstGeom prst="wedgeRectCallout">
            <a:avLst>
              <a:gd name="adj1" fmla="val 67803"/>
              <a:gd name="adj2" fmla="val -751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rPr>
              <a:t>Some objectives could relate to the qualities of application to be delivered.</a:t>
            </a:r>
            <a:endParaRPr lang="zh-CN" altLang="en-US" sz="1400" dirty="0">
              <a:solidFill>
                <a:schemeClr val="tx1"/>
              </a:solidFill>
            </a:endParaRPr>
          </a:p>
        </p:txBody>
      </p:sp>
      <p:sp>
        <p:nvSpPr>
          <p:cNvPr id="7" name="矩形标注 6"/>
          <p:cNvSpPr/>
          <p:nvPr/>
        </p:nvSpPr>
        <p:spPr>
          <a:xfrm>
            <a:off x="6554567" y="2204864"/>
            <a:ext cx="2304256" cy="691479"/>
          </a:xfrm>
          <a:prstGeom prst="wedgeRectCallout">
            <a:avLst>
              <a:gd name="adj1" fmla="val -12916"/>
              <a:gd name="adj2" fmla="val -133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rPr>
              <a:t>Installation standards and procedures are related to quality.</a:t>
            </a:r>
            <a:endParaRPr lang="zh-CN" altLang="en-US" sz="1400" dirty="0">
              <a:solidFill>
                <a:schemeClr val="tx1"/>
              </a:solidFill>
            </a:endParaRPr>
          </a:p>
        </p:txBody>
      </p:sp>
      <p:sp>
        <p:nvSpPr>
          <p:cNvPr id="8" name="矩形标注 7"/>
          <p:cNvSpPr/>
          <p:nvPr/>
        </p:nvSpPr>
        <p:spPr>
          <a:xfrm>
            <a:off x="2267744" y="2348880"/>
            <a:ext cx="2304256" cy="691479"/>
          </a:xfrm>
          <a:prstGeom prst="wedgeRectCallout">
            <a:avLst>
              <a:gd name="adj1" fmla="val 67803"/>
              <a:gd name="adj2" fmla="val -751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rPr>
              <a:t>Application to be implemented has special quality requirements.</a:t>
            </a:r>
            <a:endParaRPr lang="zh-CN" altLang="en-US" sz="1400" dirty="0">
              <a:solidFill>
                <a:schemeClr val="tx1"/>
              </a:solidFill>
            </a:endParaRPr>
          </a:p>
        </p:txBody>
      </p:sp>
      <p:sp>
        <p:nvSpPr>
          <p:cNvPr id="9" name="矩形标注 8"/>
          <p:cNvSpPr/>
          <p:nvPr/>
        </p:nvSpPr>
        <p:spPr>
          <a:xfrm>
            <a:off x="6521550" y="3573016"/>
            <a:ext cx="2304256" cy="1123527"/>
          </a:xfrm>
          <a:prstGeom prst="wedgeRectCallout">
            <a:avLst>
              <a:gd name="adj1" fmla="val -58912"/>
              <a:gd name="adj2" fmla="val -905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rPr>
              <a:t>The entry, exit and process requirements are identified for each activity, which is related to process quality.</a:t>
            </a:r>
            <a:endParaRPr lang="zh-CN" altLang="en-US" sz="1400" dirty="0">
              <a:solidFill>
                <a:schemeClr val="tx1"/>
              </a:solidFill>
            </a:endParaRPr>
          </a:p>
        </p:txBody>
      </p:sp>
      <p:sp>
        <p:nvSpPr>
          <p:cNvPr id="10" name="矩形标注 9"/>
          <p:cNvSpPr/>
          <p:nvPr/>
        </p:nvSpPr>
        <p:spPr>
          <a:xfrm>
            <a:off x="6554567" y="5877272"/>
            <a:ext cx="2304256" cy="691479"/>
          </a:xfrm>
          <a:prstGeom prst="wedgeRectCallout">
            <a:avLst>
              <a:gd name="adj1" fmla="val -59814"/>
              <a:gd name="adj2" fmla="val -13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rPr>
              <a:t>Overall quality aspects of the project plan are reviewed.</a:t>
            </a:r>
            <a:endParaRPr lang="zh-CN" altLang="en-US" sz="1400" dirty="0">
              <a:solidFill>
                <a:schemeClr val="tx1"/>
              </a:solidFill>
            </a:endParaRPr>
          </a:p>
        </p:txBody>
      </p:sp>
    </p:spTree>
    <p:extLst>
      <p:ext uri="{BB962C8B-B14F-4D97-AF65-F5344CB8AC3E}">
        <p14:creationId xmlns:p14="http://schemas.microsoft.com/office/powerpoint/2010/main" val="37577280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sz="quarter" idx="1"/>
            <p:extLst>
              <p:ext uri="{D42A27DB-BD31-4B8C-83A1-F6EECF244321}">
                <p14:modId xmlns:p14="http://schemas.microsoft.com/office/powerpoint/2010/main" val="3770329271"/>
              </p:ext>
            </p:extLst>
          </p:nvPr>
        </p:nvGraphicFramePr>
        <p:xfrm>
          <a:off x="899592" y="947936"/>
          <a:ext cx="8004176" cy="5471160"/>
        </p:xfrm>
        <a:graphic>
          <a:graphicData uri="http://schemas.openxmlformats.org/drawingml/2006/table">
            <a:tbl>
              <a:tblPr firstRow="1" bandRow="1">
                <a:tableStyleId>{5C22544A-7EE6-4342-B048-85BDC9FD1C3A}</a:tableStyleId>
              </a:tblPr>
              <a:tblGrid>
                <a:gridCol w="1656184"/>
                <a:gridCol w="6347992"/>
              </a:tblGrid>
              <a:tr h="370840">
                <a:tc>
                  <a:txBody>
                    <a:bodyPr/>
                    <a:lstStyle/>
                    <a:p>
                      <a:r>
                        <a:rPr lang="en-US" altLang="zh-CN" dirty="0" smtClean="0"/>
                        <a:t>Role</a:t>
                      </a:r>
                      <a:endParaRPr lang="zh-CN" altLang="en-US" dirty="0"/>
                    </a:p>
                  </a:txBody>
                  <a:tcPr/>
                </a:tc>
                <a:tc>
                  <a:txBody>
                    <a:bodyPr/>
                    <a:lstStyle/>
                    <a:p>
                      <a:r>
                        <a:rPr lang="en-US" altLang="zh-CN" dirty="0" smtClean="0"/>
                        <a:t>Responsibilities</a:t>
                      </a:r>
                      <a:endParaRPr lang="zh-CN" altLang="en-US" dirty="0"/>
                    </a:p>
                  </a:txBody>
                  <a:tcPr/>
                </a:tc>
              </a:tr>
              <a:tr h="370840">
                <a:tc>
                  <a:txBody>
                    <a:bodyPr/>
                    <a:lstStyle/>
                    <a:p>
                      <a:r>
                        <a:rPr lang="en-US" altLang="zh-CN" sz="1600" b="1" dirty="0" smtClean="0"/>
                        <a:t>author</a:t>
                      </a:r>
                      <a:endParaRPr lang="zh-CN" altLang="en-US" sz="1600" b="1" dirty="0"/>
                    </a:p>
                  </a:txBody>
                  <a:tcPr/>
                </a:tc>
                <a:tc>
                  <a:txBody>
                    <a:bodyPr/>
                    <a:lstStyle/>
                    <a:p>
                      <a:pPr marL="285750" indent="-285750">
                        <a:buFont typeface="Arial" panose="020B0604020202020204" pitchFamily="34" charset="0"/>
                        <a:buChar char="•"/>
                      </a:pPr>
                      <a:r>
                        <a:rPr lang="en-US" altLang="zh-CN" sz="1600" dirty="0" smtClean="0"/>
                        <a:t>State the purpose of the review</a:t>
                      </a:r>
                    </a:p>
                    <a:p>
                      <a:pPr marL="285750" indent="-285750">
                        <a:buFont typeface="Arial" panose="020B0604020202020204" pitchFamily="34" charset="0"/>
                        <a:buChar char="•"/>
                      </a:pPr>
                      <a:r>
                        <a:rPr lang="en-US" altLang="zh-CN" sz="1600" dirty="0" smtClean="0"/>
                        <a:t>Submit the work product to the reviewer</a:t>
                      </a:r>
                    </a:p>
                    <a:p>
                      <a:pPr marL="285750" indent="-285750">
                        <a:buFont typeface="Arial" panose="020B0604020202020204" pitchFamily="34" charset="0"/>
                        <a:buChar char="•"/>
                      </a:pPr>
                      <a:r>
                        <a:rPr lang="en-US" altLang="zh-CN" sz="1600" dirty="0" smtClean="0"/>
                        <a:t>Corresponds to the items on the problem log and error list</a:t>
                      </a:r>
                    </a:p>
                    <a:p>
                      <a:pPr marL="285750" indent="-285750">
                        <a:buFont typeface="Arial" panose="020B0604020202020204" pitchFamily="34" charset="0"/>
                        <a:buChar char="•"/>
                      </a:pPr>
                      <a:r>
                        <a:rPr lang="en-US" altLang="zh-CN" sz="1600" dirty="0" smtClean="0"/>
                        <a:t>Report the rework time and the number of defects to the reviewer</a:t>
                      </a:r>
                      <a:endParaRPr lang="zh-CN" altLang="en-US" sz="1600" dirty="0"/>
                    </a:p>
                  </a:txBody>
                  <a:tcPr/>
                </a:tc>
              </a:tr>
              <a:tr h="370840">
                <a:tc>
                  <a:txBody>
                    <a:bodyPr/>
                    <a:lstStyle/>
                    <a:p>
                      <a:r>
                        <a:rPr lang="en-US" altLang="zh-CN" sz="1600" b="1" dirty="0" smtClean="0"/>
                        <a:t>Team Leader</a:t>
                      </a:r>
                      <a:endParaRPr lang="zh-CN" altLang="en-US" sz="1600" b="1" dirty="0"/>
                    </a:p>
                  </a:txBody>
                  <a:tcPr/>
                </a:tc>
                <a:tc>
                  <a:txBody>
                    <a:bodyPr/>
                    <a:lstStyle/>
                    <a:p>
                      <a:pPr marL="285750" indent="-285750">
                        <a:buFont typeface="Arial" panose="020B0604020202020204" pitchFamily="34" charset="0"/>
                        <a:buChar char="•"/>
                      </a:pPr>
                      <a:r>
                        <a:rPr lang="en-US" altLang="zh-CN" sz="1600" dirty="0" smtClean="0"/>
                        <a:t>Plan, organize and organize review activities</a:t>
                      </a:r>
                    </a:p>
                    <a:p>
                      <a:pPr marL="285750" indent="-285750">
                        <a:buFont typeface="Arial" panose="020B0604020202020204" pitchFamily="34" charset="0"/>
                        <a:buChar char="•"/>
                      </a:pPr>
                      <a:r>
                        <a:rPr lang="en-US" altLang="zh-CN" sz="1600" dirty="0" smtClean="0"/>
                        <a:t>Select the reviewers</a:t>
                      </a:r>
                      <a:r>
                        <a:rPr lang="en-US" altLang="zh-CN" sz="1600" baseline="0" dirty="0" smtClean="0"/>
                        <a:t>  </a:t>
                      </a:r>
                      <a:r>
                        <a:rPr lang="en-US" altLang="zh-CN" sz="1600" dirty="0" smtClean="0"/>
                        <a:t>and assign roles</a:t>
                      </a:r>
                    </a:p>
                    <a:p>
                      <a:pPr marL="285750" indent="-285750">
                        <a:buFont typeface="Arial" panose="020B0604020202020204" pitchFamily="34" charset="0"/>
                        <a:buChar char="•"/>
                      </a:pPr>
                      <a:r>
                        <a:rPr lang="en-US" altLang="zh-CN" sz="1600" dirty="0" smtClean="0"/>
                        <a:t>Coordinate review meeting</a:t>
                      </a:r>
                    </a:p>
                    <a:p>
                      <a:pPr marL="285750" indent="-285750">
                        <a:buFont typeface="Arial" panose="020B0604020202020204" pitchFamily="34" charset="0"/>
                        <a:buChar char="•"/>
                      </a:pPr>
                      <a:r>
                        <a:rPr lang="en-US" altLang="zh-CN" sz="1600" dirty="0" smtClean="0"/>
                        <a:t>Lead the review team to determine the outcome of the work product evaluation</a:t>
                      </a:r>
                      <a:endParaRPr lang="zh-CN" altLang="en-US" sz="1600" dirty="0"/>
                    </a:p>
                  </a:txBody>
                  <a:tcPr/>
                </a:tc>
              </a:tr>
              <a:tr h="370840">
                <a:tc>
                  <a:txBody>
                    <a:bodyPr/>
                    <a:lstStyle/>
                    <a:p>
                      <a:r>
                        <a:rPr lang="en-US" altLang="zh-CN" sz="1600" b="1" dirty="0" smtClean="0"/>
                        <a:t>Reader</a:t>
                      </a:r>
                      <a:endParaRPr lang="zh-CN" altLang="en-US" sz="1600" b="1" dirty="0"/>
                    </a:p>
                  </a:txBody>
                  <a:tcPr/>
                </a:tc>
                <a:tc>
                  <a:txBody>
                    <a:bodyPr/>
                    <a:lstStyle/>
                    <a:p>
                      <a:pPr marL="285750" indent="-285750" algn="l" rtl="0" eaLnBrk="1" latinLnBrk="0" hangingPunct="1">
                        <a:buFont typeface="Arial" panose="020B0604020202020204" pitchFamily="34" charset="0"/>
                        <a:buChar char="•"/>
                      </a:pPr>
                      <a:r>
                        <a:rPr kumimoji="0" lang="en-US" altLang="zh-CN" sz="1600" kern="1200" dirty="0" smtClean="0">
                          <a:solidFill>
                            <a:schemeClr val="dk1"/>
                          </a:solidFill>
                          <a:latin typeface="+mn-lt"/>
                          <a:ea typeface="+mn-ea"/>
                          <a:cs typeface="+mn-cs"/>
                        </a:rPr>
                        <a:t>Present the work products to the review panel, direct the reviewers to comment, ask questions</a:t>
                      </a:r>
                      <a:endParaRPr kumimoji="0" lang="zh-CN" altLang="en-US" sz="1600" kern="1200" dirty="0">
                        <a:solidFill>
                          <a:schemeClr val="dk1"/>
                        </a:solidFill>
                        <a:latin typeface="+mn-lt"/>
                        <a:ea typeface="+mn-ea"/>
                        <a:cs typeface="+mn-cs"/>
                      </a:endParaRPr>
                    </a:p>
                  </a:txBody>
                  <a:tcPr/>
                </a:tc>
              </a:tr>
              <a:tr h="370840">
                <a:tc>
                  <a:txBody>
                    <a:bodyPr/>
                    <a:lstStyle/>
                    <a:p>
                      <a:r>
                        <a:rPr lang="en-US" altLang="zh-CN" sz="1600" b="1" dirty="0" smtClean="0"/>
                        <a:t>Recorder</a:t>
                      </a:r>
                      <a:endParaRPr lang="zh-CN" altLang="en-US" sz="1600" b="1" dirty="0"/>
                    </a:p>
                  </a:txBody>
                  <a:tcPr/>
                </a:tc>
                <a:tc>
                  <a:txBody>
                    <a:bodyPr/>
                    <a:lstStyle/>
                    <a:p>
                      <a:pPr marL="285750" indent="-285750" algn="l" rtl="0" eaLnBrk="1" latinLnBrk="0" hangingPunct="1">
                        <a:buFont typeface="Arial" panose="020B0604020202020204" pitchFamily="34" charset="0"/>
                        <a:buChar char="•"/>
                      </a:pPr>
                      <a:r>
                        <a:rPr kumimoji="0" lang="en-US" altLang="zh-CN" sz="1600" kern="1200" dirty="0" smtClean="0">
                          <a:solidFill>
                            <a:schemeClr val="dk1"/>
                          </a:solidFill>
                          <a:latin typeface="+mn-lt"/>
                          <a:ea typeface="+mn-ea"/>
                          <a:cs typeface="+mn-cs"/>
                        </a:rPr>
                        <a:t>Record and sort the questions raised in the review meeting</a:t>
                      </a:r>
                      <a:endParaRPr kumimoji="0" lang="zh-CN" altLang="en-US" sz="1600" kern="1200" dirty="0">
                        <a:solidFill>
                          <a:schemeClr val="dk1"/>
                        </a:solidFill>
                        <a:latin typeface="+mn-lt"/>
                        <a:ea typeface="+mn-ea"/>
                        <a:cs typeface="+mn-cs"/>
                      </a:endParaRPr>
                    </a:p>
                  </a:txBody>
                  <a:tcPr/>
                </a:tc>
              </a:tr>
              <a:tr h="370840">
                <a:tc>
                  <a:txBody>
                    <a:bodyPr/>
                    <a:lstStyle/>
                    <a:p>
                      <a:r>
                        <a:rPr lang="en-US" altLang="zh-CN" sz="1600" b="1" dirty="0" smtClean="0"/>
                        <a:t>Reviewer</a:t>
                      </a:r>
                      <a:endParaRPr lang="zh-CN" altLang="en-US" sz="1600" b="1" dirty="0"/>
                    </a:p>
                  </a:txBody>
                  <a:tcPr/>
                </a:tc>
                <a:tc>
                  <a:txBody>
                    <a:bodyPr/>
                    <a:lstStyle/>
                    <a:p>
                      <a:pPr marL="285750" indent="-285750" algn="l" rtl="0" eaLnBrk="1" latinLnBrk="0" hangingPunct="1">
                        <a:buFont typeface="Arial" panose="020B0604020202020204" pitchFamily="34" charset="0"/>
                        <a:buChar char="•"/>
                      </a:pPr>
                      <a:r>
                        <a:rPr kumimoji="0" lang="en-US" altLang="zh-CN" sz="1600" kern="1200" dirty="0" smtClean="0">
                          <a:solidFill>
                            <a:schemeClr val="dk1"/>
                          </a:solidFill>
                          <a:latin typeface="+mn-lt"/>
                          <a:ea typeface="+mn-ea"/>
                          <a:cs typeface="+mn-cs"/>
                        </a:rPr>
                        <a:t>Identify product defects, participate in review meetings, ask questions, give suggestions for changes</a:t>
                      </a:r>
                      <a:endParaRPr kumimoji="0" lang="zh-CN" altLang="en-US" sz="1600" kern="1200" dirty="0">
                        <a:solidFill>
                          <a:schemeClr val="dk1"/>
                        </a:solidFill>
                        <a:latin typeface="+mn-lt"/>
                        <a:ea typeface="+mn-ea"/>
                        <a:cs typeface="+mn-cs"/>
                      </a:endParaRPr>
                    </a:p>
                  </a:txBody>
                  <a:tcPr/>
                </a:tc>
              </a:tr>
              <a:tr h="370840">
                <a:tc>
                  <a:txBody>
                    <a:bodyPr/>
                    <a:lstStyle/>
                    <a:p>
                      <a:r>
                        <a:rPr lang="en-US" altLang="zh-CN" sz="1600" b="1" dirty="0" smtClean="0"/>
                        <a:t>Approver</a:t>
                      </a:r>
                      <a:endParaRPr lang="zh-CN" altLang="en-US" sz="1600" b="1" dirty="0"/>
                    </a:p>
                  </a:txBody>
                  <a:tcPr/>
                </a:tc>
                <a:tc>
                  <a:txBody>
                    <a:bodyPr/>
                    <a:lstStyle/>
                    <a:p>
                      <a:pPr marL="285750" indent="-285750" algn="l" rtl="0" eaLnBrk="1" latinLnBrk="0" hangingPunct="1">
                        <a:buFont typeface="Arial" panose="020B0604020202020204" pitchFamily="34" charset="0"/>
                        <a:buChar char="•"/>
                      </a:pPr>
                      <a:r>
                        <a:rPr kumimoji="0" lang="en-US" altLang="zh-CN" sz="1600" kern="1200" dirty="0" smtClean="0">
                          <a:solidFill>
                            <a:schemeClr val="dk1"/>
                          </a:solidFill>
                          <a:latin typeface="+mn-lt"/>
                          <a:ea typeface="+mn-ea"/>
                          <a:cs typeface="+mn-cs"/>
                        </a:rPr>
                        <a:t>Perform a trace to verify that rework is being performed correctly.</a:t>
                      </a:r>
                      <a:endParaRPr kumimoji="0" lang="zh-CN" altLang="en-US" sz="1600" kern="1200" dirty="0">
                        <a:solidFill>
                          <a:schemeClr val="dk1"/>
                        </a:solidFill>
                        <a:latin typeface="+mn-lt"/>
                        <a:ea typeface="+mn-ea"/>
                        <a:cs typeface="+mn-cs"/>
                      </a:endParaRPr>
                    </a:p>
                  </a:txBody>
                  <a:tcPr/>
                </a:tc>
              </a:tr>
              <a:tr h="370840">
                <a:tc>
                  <a:txBody>
                    <a:bodyPr/>
                    <a:lstStyle/>
                    <a:p>
                      <a:r>
                        <a:rPr lang="en-US" altLang="zh-CN" b="1" dirty="0" smtClean="0"/>
                        <a:t>Coordinator</a:t>
                      </a:r>
                      <a:endParaRPr lang="zh-CN" altLang="en-US" b="1" dirty="0"/>
                    </a:p>
                  </a:txBody>
                  <a:tcPr/>
                </a:tc>
                <a:tc>
                  <a:txBody>
                    <a:bodyPr/>
                    <a:lstStyle/>
                    <a:p>
                      <a:pPr marL="285750" indent="-285750" algn="l" rtl="0" eaLnBrk="1" latinLnBrk="0" hangingPunct="1">
                        <a:buFont typeface="Arial" panose="020B0604020202020204" pitchFamily="34" charset="0"/>
                        <a:buChar char="•"/>
                      </a:pPr>
                      <a:r>
                        <a:rPr kumimoji="0" lang="en-US" altLang="zh-CN" sz="1600" kern="1200" dirty="0" smtClean="0">
                          <a:solidFill>
                            <a:schemeClr val="dk1"/>
                          </a:solidFill>
                          <a:latin typeface="+mn-lt"/>
                          <a:ea typeface="+mn-ea"/>
                          <a:cs typeface="+mn-cs"/>
                        </a:rPr>
                        <a:t>Review the owner of the metric database. According to the database to form a report, submitted to the management, process improvement group and the peer review process owner.</a:t>
                      </a:r>
                      <a:endParaRPr kumimoji="0" lang="zh-CN" altLang="en-US" sz="1600" kern="1200" dirty="0">
                        <a:solidFill>
                          <a:schemeClr val="dk1"/>
                        </a:solidFill>
                        <a:latin typeface="+mn-lt"/>
                        <a:ea typeface="+mn-ea"/>
                        <a:cs typeface="+mn-cs"/>
                      </a:endParaRPr>
                    </a:p>
                  </a:txBody>
                  <a:tcPr/>
                </a:tc>
              </a:tr>
            </a:tbl>
          </a:graphicData>
        </a:graphic>
      </p:graphicFrame>
      <p:sp>
        <p:nvSpPr>
          <p:cNvPr id="3" name="标题 2"/>
          <p:cNvSpPr>
            <a:spLocks noGrp="1"/>
          </p:cNvSpPr>
          <p:nvPr>
            <p:ph type="title"/>
          </p:nvPr>
        </p:nvSpPr>
        <p:spPr>
          <a:xfrm>
            <a:off x="762000" y="332656"/>
            <a:ext cx="8001000" cy="615280"/>
          </a:xfrm>
        </p:spPr>
        <p:txBody>
          <a:bodyPr>
            <a:normAutofit fontScale="90000"/>
          </a:bodyPr>
          <a:lstStyle/>
          <a:p>
            <a:r>
              <a:rPr lang="en-US" altLang="zh-CN" dirty="0" smtClean="0"/>
              <a:t>Roles in review</a:t>
            </a:r>
            <a:endParaRPr lang="zh-CN" altLang="en-US" dirty="0"/>
          </a:p>
        </p:txBody>
      </p:sp>
    </p:spTree>
    <p:extLst>
      <p:ext uri="{BB962C8B-B14F-4D97-AF65-F5344CB8AC3E}">
        <p14:creationId xmlns:p14="http://schemas.microsoft.com/office/powerpoint/2010/main" val="4212275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sz="quarter" idx="1"/>
            <p:extLst>
              <p:ext uri="{D42A27DB-BD31-4B8C-83A1-F6EECF244321}">
                <p14:modId xmlns:p14="http://schemas.microsoft.com/office/powerpoint/2010/main" val="4246932867"/>
              </p:ext>
            </p:extLst>
          </p:nvPr>
        </p:nvGraphicFramePr>
        <p:xfrm>
          <a:off x="762000" y="1700808"/>
          <a:ext cx="7986464" cy="3505200"/>
        </p:xfrm>
        <a:graphic>
          <a:graphicData uri="http://schemas.openxmlformats.org/drawingml/2006/table">
            <a:tbl>
              <a:tblPr firstRow="1" bandRow="1">
                <a:tableStyleId>{5C22544A-7EE6-4342-B048-85BDC9FD1C3A}</a:tableStyleId>
              </a:tblPr>
              <a:tblGrid>
                <a:gridCol w="2585864"/>
                <a:gridCol w="1656184"/>
                <a:gridCol w="1944216"/>
                <a:gridCol w="1800200"/>
              </a:tblGrid>
              <a:tr h="370840">
                <a:tc>
                  <a:txBody>
                    <a:bodyPr/>
                    <a:lstStyle/>
                    <a:p>
                      <a:r>
                        <a:rPr lang="en-US" altLang="zh-CN" dirty="0" smtClean="0"/>
                        <a:t>Role/responsibility</a:t>
                      </a:r>
                      <a:endParaRPr lang="zh-CN" altLang="en-US" dirty="0"/>
                    </a:p>
                  </a:txBody>
                  <a:tcPr/>
                </a:tc>
                <a:tc>
                  <a:txBody>
                    <a:bodyPr/>
                    <a:lstStyle/>
                    <a:p>
                      <a:r>
                        <a:rPr lang="en-US" altLang="zh-CN" dirty="0" smtClean="0"/>
                        <a:t>inspection</a:t>
                      </a:r>
                      <a:endParaRPr lang="zh-CN" altLang="en-US" dirty="0"/>
                    </a:p>
                  </a:txBody>
                  <a:tcPr/>
                </a:tc>
                <a:tc>
                  <a:txBody>
                    <a:bodyPr/>
                    <a:lstStyle/>
                    <a:p>
                      <a:r>
                        <a:rPr lang="en-US" altLang="zh-CN" dirty="0" smtClean="0"/>
                        <a:t>review</a:t>
                      </a:r>
                      <a:endParaRPr lang="zh-CN" altLang="en-US" dirty="0"/>
                    </a:p>
                  </a:txBody>
                  <a:tcPr/>
                </a:tc>
                <a:tc>
                  <a:txBody>
                    <a:bodyPr/>
                    <a:lstStyle/>
                    <a:p>
                      <a:r>
                        <a:rPr lang="en-US" altLang="zh-CN" dirty="0" smtClean="0"/>
                        <a:t>Walkthrough</a:t>
                      </a:r>
                      <a:endParaRPr lang="zh-CN" altLang="en-US" dirty="0"/>
                    </a:p>
                  </a:txBody>
                  <a:tcPr/>
                </a:tc>
              </a:tr>
              <a:tr h="370840">
                <a:tc>
                  <a:txBody>
                    <a:bodyPr/>
                    <a:lstStyle/>
                    <a:p>
                      <a:r>
                        <a:rPr lang="en-US" altLang="zh-CN" dirty="0" smtClean="0"/>
                        <a:t>host </a:t>
                      </a:r>
                      <a:endParaRPr lang="zh-CN" altLang="en-US" dirty="0"/>
                    </a:p>
                  </a:txBody>
                  <a:tcPr/>
                </a:tc>
                <a:tc>
                  <a:txBody>
                    <a:bodyPr/>
                    <a:lstStyle/>
                    <a:p>
                      <a:r>
                        <a:rPr lang="en-US" altLang="zh-CN" dirty="0" smtClean="0"/>
                        <a:t>Team Leader</a:t>
                      </a:r>
                      <a:endParaRPr lang="zh-CN" altLang="en-US" dirty="0"/>
                    </a:p>
                  </a:txBody>
                  <a:tcPr/>
                </a:tc>
                <a:tc>
                  <a:txBody>
                    <a:bodyPr/>
                    <a:lstStyle/>
                    <a:p>
                      <a:r>
                        <a:rPr lang="en-US" altLang="zh-CN" dirty="0" smtClean="0"/>
                        <a:t>Team</a:t>
                      </a:r>
                      <a:r>
                        <a:rPr lang="en-US" altLang="zh-CN" baseline="0" dirty="0" smtClean="0"/>
                        <a:t> Leader or reviewer</a:t>
                      </a:r>
                      <a:endParaRPr lang="zh-CN" altLang="en-US" dirty="0"/>
                    </a:p>
                  </a:txBody>
                  <a:tcPr/>
                </a:tc>
                <a:tc>
                  <a:txBody>
                    <a:bodyPr/>
                    <a:lstStyle/>
                    <a:p>
                      <a:r>
                        <a:rPr lang="en-US" altLang="zh-CN" dirty="0" smtClean="0"/>
                        <a:t>author</a:t>
                      </a:r>
                      <a:endParaRPr lang="zh-CN" altLang="en-US" dirty="0"/>
                    </a:p>
                  </a:txBody>
                  <a:tcPr/>
                </a:tc>
              </a:tr>
              <a:tr h="370840">
                <a:tc>
                  <a:txBody>
                    <a:bodyPr/>
                    <a:lstStyle/>
                    <a:p>
                      <a:r>
                        <a:rPr lang="en-US" altLang="zh-CN" dirty="0" smtClean="0"/>
                        <a:t>Presentation</a:t>
                      </a:r>
                      <a:endParaRPr lang="zh-CN" altLang="en-US" dirty="0"/>
                    </a:p>
                  </a:txBody>
                  <a:tcPr/>
                </a:tc>
                <a:tc>
                  <a:txBody>
                    <a:bodyPr/>
                    <a:lstStyle/>
                    <a:p>
                      <a:r>
                        <a:rPr lang="en-US" altLang="zh-CN" dirty="0" smtClean="0"/>
                        <a:t>reviewer</a:t>
                      </a:r>
                      <a:endParaRPr lang="zh-CN" altLang="en-US" dirty="0"/>
                    </a:p>
                  </a:txBody>
                  <a:tcPr/>
                </a:tc>
                <a:tc>
                  <a:txBody>
                    <a:bodyPr/>
                    <a:lstStyle/>
                    <a:p>
                      <a:r>
                        <a:rPr lang="en-US" altLang="zh-CN" dirty="0" smtClean="0"/>
                        <a:t>Team</a:t>
                      </a:r>
                      <a:r>
                        <a:rPr lang="en-US" altLang="zh-CN" baseline="0" dirty="0" smtClean="0"/>
                        <a:t> Leader</a:t>
                      </a:r>
                      <a:endParaRPr lang="zh-CN" altLang="en-US" dirty="0"/>
                    </a:p>
                  </a:txBody>
                  <a:tcPr/>
                </a:tc>
                <a:tc>
                  <a:txBody>
                    <a:bodyPr/>
                    <a:lstStyle/>
                    <a:p>
                      <a:r>
                        <a:rPr lang="en-US" altLang="zh-CN" dirty="0" smtClean="0"/>
                        <a:t>author</a:t>
                      </a:r>
                      <a:endParaRPr lang="zh-CN" altLang="en-US" dirty="0"/>
                    </a:p>
                  </a:txBody>
                  <a:tcPr/>
                </a:tc>
              </a:tr>
              <a:tr h="370840">
                <a:tc>
                  <a:txBody>
                    <a:bodyPr/>
                    <a:lstStyle/>
                    <a:p>
                      <a:r>
                        <a:rPr lang="en-US" altLang="zh-CN" dirty="0" smtClean="0"/>
                        <a:t>recorder</a:t>
                      </a:r>
                      <a:endParaRPr lang="zh-CN" altLang="en-US" dirty="0"/>
                    </a:p>
                  </a:txBody>
                  <a:tcPr/>
                </a:tc>
                <a:tc>
                  <a:txBody>
                    <a:bodyPr/>
                    <a:lstStyle/>
                    <a:p>
                      <a:r>
                        <a:rPr lang="en-US" altLang="zh-CN" dirty="0" smtClean="0"/>
                        <a:t>Yes</a:t>
                      </a:r>
                      <a:endParaRPr lang="zh-CN" altLang="en-US" dirty="0"/>
                    </a:p>
                  </a:txBody>
                  <a:tcPr/>
                </a:tc>
                <a:tc>
                  <a:txBody>
                    <a:bodyPr/>
                    <a:lstStyle/>
                    <a:p>
                      <a:r>
                        <a:rPr lang="en-US" altLang="zh-CN" dirty="0" smtClean="0"/>
                        <a:t>Yes</a:t>
                      </a:r>
                      <a:endParaRPr lang="zh-CN" altLang="en-US" dirty="0"/>
                    </a:p>
                  </a:txBody>
                  <a:tcPr/>
                </a:tc>
                <a:tc>
                  <a:txBody>
                    <a:bodyPr/>
                    <a:lstStyle/>
                    <a:p>
                      <a:r>
                        <a:rPr lang="en-US" altLang="zh-CN" dirty="0" smtClean="0"/>
                        <a:t>May</a:t>
                      </a:r>
                      <a:r>
                        <a:rPr lang="en-US" altLang="zh-CN" baseline="0" dirty="0" smtClean="0"/>
                        <a:t> be</a:t>
                      </a:r>
                      <a:endParaRPr lang="zh-CN" altLang="en-US" dirty="0"/>
                    </a:p>
                  </a:txBody>
                  <a:tcPr/>
                </a:tc>
              </a:tr>
              <a:tr h="370840">
                <a:tc>
                  <a:txBody>
                    <a:bodyPr/>
                    <a:lstStyle/>
                    <a:p>
                      <a:r>
                        <a:rPr lang="en-US" altLang="zh-CN" dirty="0" smtClean="0"/>
                        <a:t>Having special</a:t>
                      </a:r>
                      <a:r>
                        <a:rPr lang="en-US" altLang="zh-CN" baseline="0" dirty="0" smtClean="0"/>
                        <a:t> roles for review</a:t>
                      </a:r>
                      <a:endParaRPr lang="zh-CN" altLang="en-US" dirty="0"/>
                    </a:p>
                  </a:txBody>
                  <a:tcPr/>
                </a:tc>
                <a:tc>
                  <a:txBody>
                    <a:bodyPr/>
                    <a:lstStyle/>
                    <a:p>
                      <a:r>
                        <a:rPr lang="en-US" altLang="zh-CN" dirty="0" smtClean="0"/>
                        <a:t>Yes</a:t>
                      </a:r>
                      <a:endParaRPr lang="zh-CN" altLang="en-US" dirty="0"/>
                    </a:p>
                  </a:txBody>
                  <a:tcPr/>
                </a:tc>
                <a:tc>
                  <a:txBody>
                    <a:bodyPr/>
                    <a:lstStyle/>
                    <a:p>
                      <a:r>
                        <a:rPr lang="en-US" altLang="zh-CN" dirty="0" smtClean="0"/>
                        <a:t>Yes</a:t>
                      </a:r>
                      <a:endParaRPr lang="zh-CN" altLang="en-US" dirty="0"/>
                    </a:p>
                  </a:txBody>
                  <a:tcPr/>
                </a:tc>
                <a:tc>
                  <a:txBody>
                    <a:bodyPr/>
                    <a:lstStyle/>
                    <a:p>
                      <a:r>
                        <a:rPr lang="en-US" altLang="zh-CN" dirty="0" smtClean="0"/>
                        <a:t>No</a:t>
                      </a:r>
                      <a:endParaRPr lang="zh-CN" altLang="en-US" dirty="0"/>
                    </a:p>
                  </a:txBody>
                  <a:tcPr/>
                </a:tc>
              </a:tr>
              <a:tr h="370840">
                <a:tc>
                  <a:txBody>
                    <a:bodyPr/>
                    <a:lstStyle/>
                    <a:p>
                      <a:r>
                        <a:rPr lang="en-US" altLang="zh-CN" dirty="0" smtClean="0"/>
                        <a:t>Checklist</a:t>
                      </a:r>
                      <a:endParaRPr lang="zh-CN" altLang="en-US" dirty="0"/>
                    </a:p>
                  </a:txBody>
                  <a:tcPr/>
                </a:tc>
                <a:tc>
                  <a:txBody>
                    <a:bodyPr/>
                    <a:lstStyle/>
                    <a:p>
                      <a:r>
                        <a:rPr lang="en-US" altLang="zh-CN" dirty="0" smtClean="0"/>
                        <a:t>Yes</a:t>
                      </a:r>
                      <a:endParaRPr lang="zh-CN" altLang="en-US" dirty="0"/>
                    </a:p>
                  </a:txBody>
                  <a:tcPr/>
                </a:tc>
                <a:tc>
                  <a:txBody>
                    <a:bodyPr/>
                    <a:lstStyle/>
                    <a:p>
                      <a:r>
                        <a:rPr lang="en-US" altLang="zh-CN" dirty="0" smtClean="0"/>
                        <a:t>Yes</a:t>
                      </a:r>
                      <a:endParaRPr lang="zh-CN" altLang="en-US" dirty="0"/>
                    </a:p>
                  </a:txBody>
                  <a:tcPr/>
                </a:tc>
                <a:tc>
                  <a:txBody>
                    <a:bodyPr/>
                    <a:lstStyle/>
                    <a:p>
                      <a:r>
                        <a:rPr lang="en-US" altLang="zh-CN" dirty="0" smtClean="0"/>
                        <a:t>No</a:t>
                      </a:r>
                      <a:endParaRPr lang="zh-CN" altLang="en-US" dirty="0"/>
                    </a:p>
                  </a:txBody>
                  <a:tcPr/>
                </a:tc>
              </a:tr>
              <a:tr h="370840">
                <a:tc>
                  <a:txBody>
                    <a:bodyPr/>
                    <a:lstStyle/>
                    <a:p>
                      <a:r>
                        <a:rPr lang="en-US" altLang="zh-CN" dirty="0" smtClean="0"/>
                        <a:t>Tracking and analysis</a:t>
                      </a:r>
                      <a:endParaRPr lang="zh-CN" altLang="en-US" dirty="0"/>
                    </a:p>
                  </a:txBody>
                  <a:tcPr/>
                </a:tc>
                <a:tc>
                  <a:txBody>
                    <a:bodyPr/>
                    <a:lstStyle/>
                    <a:p>
                      <a:r>
                        <a:rPr lang="en-US" altLang="zh-CN" dirty="0" smtClean="0"/>
                        <a:t>Yes</a:t>
                      </a:r>
                      <a:endParaRPr lang="zh-CN" altLang="en-US" dirty="0"/>
                    </a:p>
                  </a:txBody>
                  <a:tcPr/>
                </a:tc>
                <a:tc>
                  <a:txBody>
                    <a:bodyPr/>
                    <a:lstStyle/>
                    <a:p>
                      <a:r>
                        <a:rPr lang="en-US" altLang="zh-CN" dirty="0" smtClean="0"/>
                        <a:t>May be</a:t>
                      </a:r>
                      <a:endParaRPr lang="zh-CN" altLang="en-US" dirty="0"/>
                    </a:p>
                  </a:txBody>
                  <a:tcPr/>
                </a:tc>
                <a:tc>
                  <a:txBody>
                    <a:bodyPr/>
                    <a:lstStyle/>
                    <a:p>
                      <a:r>
                        <a:rPr lang="en-US" altLang="zh-CN" dirty="0" smtClean="0"/>
                        <a:t>No</a:t>
                      </a:r>
                      <a:endParaRPr lang="zh-CN" altLang="en-US" dirty="0"/>
                    </a:p>
                  </a:txBody>
                  <a:tcPr/>
                </a:tc>
              </a:tr>
              <a:tr h="370840">
                <a:tc>
                  <a:txBody>
                    <a:bodyPr/>
                    <a:lstStyle/>
                    <a:p>
                      <a:r>
                        <a:rPr lang="en-US" altLang="zh-CN" dirty="0" smtClean="0"/>
                        <a:t>Evaluation</a:t>
                      </a:r>
                      <a:r>
                        <a:rPr lang="en-US" altLang="zh-CN" baseline="0" dirty="0" smtClean="0"/>
                        <a:t> of product</a:t>
                      </a:r>
                      <a:endParaRPr lang="zh-CN" altLang="en-US" dirty="0"/>
                    </a:p>
                  </a:txBody>
                  <a:tcPr/>
                </a:tc>
                <a:tc>
                  <a:txBody>
                    <a:bodyPr/>
                    <a:lstStyle/>
                    <a:p>
                      <a:r>
                        <a:rPr lang="en-US" altLang="zh-CN" dirty="0" smtClean="0"/>
                        <a:t>Yes</a:t>
                      </a:r>
                      <a:endParaRPr lang="zh-CN" altLang="en-US" dirty="0"/>
                    </a:p>
                  </a:txBody>
                  <a:tcPr/>
                </a:tc>
                <a:tc>
                  <a:txBody>
                    <a:bodyPr/>
                    <a:lstStyle/>
                    <a:p>
                      <a:r>
                        <a:rPr lang="en-US" altLang="zh-CN" dirty="0" smtClean="0"/>
                        <a:t>Yes</a:t>
                      </a:r>
                      <a:endParaRPr lang="zh-CN" altLang="en-US" dirty="0"/>
                    </a:p>
                  </a:txBody>
                  <a:tcPr/>
                </a:tc>
                <a:tc>
                  <a:txBody>
                    <a:bodyPr/>
                    <a:lstStyle/>
                    <a:p>
                      <a:r>
                        <a:rPr lang="en-US" altLang="zh-CN" dirty="0" smtClean="0"/>
                        <a:t>No</a:t>
                      </a:r>
                      <a:endParaRPr lang="zh-CN" altLang="en-US" dirty="0"/>
                    </a:p>
                  </a:txBody>
                  <a:tcPr/>
                </a:tc>
              </a:tr>
            </a:tbl>
          </a:graphicData>
        </a:graphic>
      </p:graphicFrame>
      <p:sp>
        <p:nvSpPr>
          <p:cNvPr id="3" name="标题 2"/>
          <p:cNvSpPr>
            <a:spLocks noGrp="1"/>
          </p:cNvSpPr>
          <p:nvPr>
            <p:ph type="title"/>
          </p:nvPr>
        </p:nvSpPr>
        <p:spPr/>
        <p:txBody>
          <a:bodyPr/>
          <a:lstStyle/>
          <a:p>
            <a:r>
              <a:rPr lang="en-US" altLang="zh-CN" dirty="0" smtClean="0"/>
              <a:t>Clarify the differences</a:t>
            </a:r>
            <a:endParaRPr lang="zh-CN" altLang="en-US" dirty="0"/>
          </a:p>
        </p:txBody>
      </p:sp>
    </p:spTree>
    <p:extLst>
      <p:ext uri="{BB962C8B-B14F-4D97-AF65-F5344CB8AC3E}">
        <p14:creationId xmlns:p14="http://schemas.microsoft.com/office/powerpoint/2010/main" val="2576902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55576" y="476672"/>
            <a:ext cx="8001000" cy="831304"/>
          </a:xfrm>
        </p:spPr>
        <p:txBody>
          <a:bodyPr/>
          <a:lstStyle/>
          <a:p>
            <a:r>
              <a:rPr lang="en-US" altLang="zh-CN" dirty="0" smtClean="0"/>
              <a:t>Procedure of Review</a:t>
            </a:r>
            <a:endParaRPr lang="zh-CN" altLang="en-US" dirty="0"/>
          </a:p>
        </p:txBody>
      </p:sp>
      <p:sp>
        <p:nvSpPr>
          <p:cNvPr id="4" name="圆角矩形 3"/>
          <p:cNvSpPr/>
          <p:nvPr/>
        </p:nvSpPr>
        <p:spPr>
          <a:xfrm>
            <a:off x="3923928" y="1484784"/>
            <a:ext cx="1584176"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Plan</a:t>
            </a:r>
            <a:endParaRPr lang="zh-CN" altLang="en-US" dirty="0"/>
          </a:p>
        </p:txBody>
      </p:sp>
      <p:sp>
        <p:nvSpPr>
          <p:cNvPr id="5" name="圆角矩形 4"/>
          <p:cNvSpPr/>
          <p:nvPr/>
        </p:nvSpPr>
        <p:spPr>
          <a:xfrm>
            <a:off x="3923928" y="2276872"/>
            <a:ext cx="1584176"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Overview Introduction</a:t>
            </a:r>
            <a:endParaRPr lang="zh-CN" altLang="en-US" dirty="0"/>
          </a:p>
        </p:txBody>
      </p:sp>
      <p:sp>
        <p:nvSpPr>
          <p:cNvPr id="6" name="圆角矩形 5"/>
          <p:cNvSpPr/>
          <p:nvPr/>
        </p:nvSpPr>
        <p:spPr>
          <a:xfrm>
            <a:off x="3923928" y="3088626"/>
            <a:ext cx="1583254" cy="4843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Review</a:t>
            </a:r>
            <a:endParaRPr lang="zh-CN" altLang="en-US" dirty="0"/>
          </a:p>
        </p:txBody>
      </p:sp>
      <p:sp>
        <p:nvSpPr>
          <p:cNvPr id="7" name="圆角矩形 6"/>
          <p:cNvSpPr/>
          <p:nvPr/>
        </p:nvSpPr>
        <p:spPr>
          <a:xfrm>
            <a:off x="3923928" y="3880714"/>
            <a:ext cx="1583254" cy="62840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Review analysis</a:t>
            </a:r>
            <a:endParaRPr lang="zh-CN" altLang="en-US" dirty="0"/>
          </a:p>
        </p:txBody>
      </p:sp>
      <p:sp>
        <p:nvSpPr>
          <p:cNvPr id="8" name="圆角矩形 7"/>
          <p:cNvSpPr/>
          <p:nvPr/>
        </p:nvSpPr>
        <p:spPr>
          <a:xfrm>
            <a:off x="3923928" y="4851826"/>
            <a:ext cx="1583254" cy="62840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Problem solving</a:t>
            </a:r>
            <a:endParaRPr lang="zh-CN" altLang="en-US" dirty="0"/>
          </a:p>
        </p:txBody>
      </p:sp>
      <p:sp>
        <p:nvSpPr>
          <p:cNvPr id="9" name="圆角矩形 8"/>
          <p:cNvSpPr/>
          <p:nvPr/>
        </p:nvSpPr>
        <p:spPr>
          <a:xfrm>
            <a:off x="3923928" y="5822938"/>
            <a:ext cx="1583254" cy="62840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Tracking</a:t>
            </a:r>
            <a:endParaRPr lang="zh-CN" altLang="en-US" dirty="0"/>
          </a:p>
        </p:txBody>
      </p:sp>
      <p:sp>
        <p:nvSpPr>
          <p:cNvPr id="10" name="椭圆 9"/>
          <p:cNvSpPr/>
          <p:nvPr/>
        </p:nvSpPr>
        <p:spPr>
          <a:xfrm>
            <a:off x="1835696" y="1484784"/>
            <a:ext cx="1512168" cy="648072"/>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smtClean="0"/>
              <a:t>can enter into review?</a:t>
            </a:r>
            <a:endParaRPr lang="zh-CN" altLang="en-US" sz="1400" dirty="0"/>
          </a:p>
        </p:txBody>
      </p:sp>
      <p:cxnSp>
        <p:nvCxnSpPr>
          <p:cNvPr id="12" name="直接箭头连接符 11"/>
          <p:cNvCxnSpPr>
            <a:stCxn id="10" idx="6"/>
            <a:endCxn id="4" idx="1"/>
          </p:cNvCxnSpPr>
          <p:nvPr/>
        </p:nvCxnSpPr>
        <p:spPr>
          <a:xfrm flipV="1">
            <a:off x="3347864" y="1736812"/>
            <a:ext cx="576064" cy="72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4" idx="2"/>
            <a:endCxn id="5" idx="0"/>
          </p:cNvCxnSpPr>
          <p:nvPr/>
        </p:nvCxnSpPr>
        <p:spPr>
          <a:xfrm>
            <a:off x="4716016" y="1988840"/>
            <a:ext cx="0"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5" idx="2"/>
            <a:endCxn id="6" idx="0"/>
          </p:cNvCxnSpPr>
          <p:nvPr/>
        </p:nvCxnSpPr>
        <p:spPr>
          <a:xfrm flipH="1">
            <a:off x="4715555" y="2780928"/>
            <a:ext cx="461" cy="307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2"/>
            <a:endCxn id="7" idx="0"/>
          </p:cNvCxnSpPr>
          <p:nvPr/>
        </p:nvCxnSpPr>
        <p:spPr>
          <a:xfrm>
            <a:off x="4715555" y="3573016"/>
            <a:ext cx="0" cy="307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2"/>
            <a:endCxn id="8" idx="0"/>
          </p:cNvCxnSpPr>
          <p:nvPr/>
        </p:nvCxnSpPr>
        <p:spPr>
          <a:xfrm>
            <a:off x="4715555" y="4509120"/>
            <a:ext cx="0" cy="342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8" idx="2"/>
            <a:endCxn id="9" idx="0"/>
          </p:cNvCxnSpPr>
          <p:nvPr/>
        </p:nvCxnSpPr>
        <p:spPr>
          <a:xfrm>
            <a:off x="4715555" y="5480232"/>
            <a:ext cx="0" cy="342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圆角矩形 28"/>
          <p:cNvSpPr/>
          <p:nvPr/>
        </p:nvSpPr>
        <p:spPr>
          <a:xfrm>
            <a:off x="6012160" y="3875228"/>
            <a:ext cx="2447523" cy="62840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Suggestion for process improvement</a:t>
            </a:r>
            <a:endParaRPr lang="zh-CN" altLang="en-US" dirty="0"/>
          </a:p>
        </p:txBody>
      </p:sp>
      <p:sp>
        <p:nvSpPr>
          <p:cNvPr id="30" name="菱形 29"/>
          <p:cNvSpPr/>
          <p:nvPr/>
        </p:nvSpPr>
        <p:spPr>
          <a:xfrm>
            <a:off x="6660232" y="4906207"/>
            <a:ext cx="1584176" cy="593738"/>
          </a:xfrm>
          <a:prstGeom prst="diamond">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t>Meet the needs?</a:t>
            </a:r>
            <a:endParaRPr lang="zh-CN" altLang="en-US" sz="1200" dirty="0"/>
          </a:p>
        </p:txBody>
      </p:sp>
      <p:cxnSp>
        <p:nvCxnSpPr>
          <p:cNvPr id="32" name="肘形连接符 31"/>
          <p:cNvCxnSpPr>
            <a:stCxn id="30" idx="3"/>
            <a:endCxn id="6" idx="3"/>
          </p:cNvCxnSpPr>
          <p:nvPr/>
        </p:nvCxnSpPr>
        <p:spPr>
          <a:xfrm flipH="1" flipV="1">
            <a:off x="5507182" y="3330821"/>
            <a:ext cx="2737226" cy="1872255"/>
          </a:xfrm>
          <a:prstGeom prst="bentConnector3">
            <a:avLst>
              <a:gd name="adj1" fmla="val -17463"/>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7" idx="3"/>
            <a:endCxn id="29" idx="1"/>
          </p:cNvCxnSpPr>
          <p:nvPr/>
        </p:nvCxnSpPr>
        <p:spPr>
          <a:xfrm flipV="1">
            <a:off x="5507182" y="4189431"/>
            <a:ext cx="504978" cy="5486"/>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sp>
        <p:nvSpPr>
          <p:cNvPr id="38" name="矩形 37"/>
          <p:cNvSpPr/>
          <p:nvPr/>
        </p:nvSpPr>
        <p:spPr>
          <a:xfrm>
            <a:off x="971600" y="3088626"/>
            <a:ext cx="1152128" cy="48439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problem</a:t>
            </a:r>
            <a:endParaRPr lang="zh-CN" altLang="en-US" dirty="0"/>
          </a:p>
        </p:txBody>
      </p:sp>
      <p:sp>
        <p:nvSpPr>
          <p:cNvPr id="39" name="矩形 38"/>
          <p:cNvSpPr/>
          <p:nvPr/>
        </p:nvSpPr>
        <p:spPr>
          <a:xfrm>
            <a:off x="2447764" y="3072840"/>
            <a:ext cx="1152128" cy="48439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report</a:t>
            </a:r>
            <a:endParaRPr lang="zh-CN" altLang="en-US" dirty="0"/>
          </a:p>
        </p:txBody>
      </p:sp>
      <p:cxnSp>
        <p:nvCxnSpPr>
          <p:cNvPr id="41" name="直接连接符 40"/>
          <p:cNvCxnSpPr>
            <a:stCxn id="39" idx="3"/>
            <a:endCxn id="6" idx="1"/>
          </p:cNvCxnSpPr>
          <p:nvPr/>
        </p:nvCxnSpPr>
        <p:spPr>
          <a:xfrm>
            <a:off x="3599892" y="3315035"/>
            <a:ext cx="324036" cy="15786"/>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stCxn id="38" idx="3"/>
            <a:endCxn id="39" idx="1"/>
          </p:cNvCxnSpPr>
          <p:nvPr/>
        </p:nvCxnSpPr>
        <p:spPr>
          <a:xfrm flipV="1">
            <a:off x="2123728" y="3315035"/>
            <a:ext cx="324036" cy="15786"/>
          </a:xfrm>
          <a:prstGeom prst="line">
            <a:avLst/>
          </a:prstGeom>
        </p:spPr>
        <p:style>
          <a:lnRef idx="1">
            <a:schemeClr val="dk1"/>
          </a:lnRef>
          <a:fillRef idx="0">
            <a:schemeClr val="dk1"/>
          </a:fillRef>
          <a:effectRef idx="0">
            <a:schemeClr val="dk1"/>
          </a:effectRef>
          <a:fontRef idx="minor">
            <a:schemeClr val="tx1"/>
          </a:fontRef>
        </p:style>
      </p:cxnSp>
      <p:cxnSp>
        <p:nvCxnSpPr>
          <p:cNvPr id="46" name="肘形连接符 45"/>
          <p:cNvCxnSpPr>
            <a:stCxn id="39" idx="2"/>
            <a:endCxn id="7" idx="1"/>
          </p:cNvCxnSpPr>
          <p:nvPr/>
        </p:nvCxnSpPr>
        <p:spPr>
          <a:xfrm rot="16200000" flipH="1">
            <a:off x="3155035" y="3426023"/>
            <a:ext cx="637687" cy="900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肘形连接符 47"/>
          <p:cNvCxnSpPr>
            <a:stCxn id="38" idx="2"/>
          </p:cNvCxnSpPr>
          <p:nvPr/>
        </p:nvCxnSpPr>
        <p:spPr>
          <a:xfrm rot="16200000" flipH="1">
            <a:off x="1977539" y="3143141"/>
            <a:ext cx="616415" cy="1476164"/>
          </a:xfrm>
          <a:prstGeom prst="bentConnector2">
            <a:avLst/>
          </a:prstGeom>
        </p:spPr>
        <p:style>
          <a:lnRef idx="1">
            <a:schemeClr val="dk1"/>
          </a:lnRef>
          <a:fillRef idx="0">
            <a:schemeClr val="dk1"/>
          </a:fillRef>
          <a:effectRef idx="0">
            <a:schemeClr val="dk1"/>
          </a:effectRef>
          <a:fontRef idx="minor">
            <a:schemeClr val="tx1"/>
          </a:fontRef>
        </p:style>
      </p:cxnSp>
      <p:cxnSp>
        <p:nvCxnSpPr>
          <p:cNvPr id="50" name="肘形连接符 49"/>
          <p:cNvCxnSpPr>
            <a:endCxn id="8" idx="1"/>
          </p:cNvCxnSpPr>
          <p:nvPr/>
        </p:nvCxnSpPr>
        <p:spPr>
          <a:xfrm rot="16200000" flipH="1">
            <a:off x="2985579" y="4227680"/>
            <a:ext cx="976598" cy="900100"/>
          </a:xfrm>
          <a:prstGeom prst="bentConnector2">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2" name="肘形连接符 51"/>
          <p:cNvCxnSpPr/>
          <p:nvPr/>
        </p:nvCxnSpPr>
        <p:spPr>
          <a:xfrm>
            <a:off x="1547663" y="4205216"/>
            <a:ext cx="1476164" cy="958070"/>
          </a:xfrm>
          <a:prstGeom prst="bentConnector3">
            <a:avLst>
              <a:gd name="adj1" fmla="val 22"/>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0071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a:bodyPr>
          <a:lstStyle/>
          <a:p>
            <a:r>
              <a:rPr lang="en-US" altLang="zh-CN" dirty="0" smtClean="0"/>
              <a:t>Defect prevention</a:t>
            </a:r>
          </a:p>
          <a:p>
            <a:pPr lvl="1"/>
            <a:r>
              <a:rPr lang="en-US" altLang="zh-CN" dirty="0" smtClean="0"/>
              <a:t>Test-driven Development</a:t>
            </a:r>
            <a:endParaRPr lang="en-US" altLang="zh-CN" dirty="0"/>
          </a:p>
          <a:p>
            <a:pPr lvl="2"/>
            <a:r>
              <a:rPr lang="en-US" altLang="zh-CN" sz="1600" dirty="0"/>
              <a:t>    Much less debug </a:t>
            </a:r>
            <a:r>
              <a:rPr lang="en-US" altLang="zh-CN" sz="1600" dirty="0" smtClean="0"/>
              <a:t>time</a:t>
            </a:r>
            <a:endParaRPr lang="en-US" altLang="zh-CN" sz="1600" dirty="0"/>
          </a:p>
          <a:p>
            <a:pPr lvl="2"/>
            <a:r>
              <a:rPr lang="en-US" altLang="zh-CN" sz="1600" dirty="0"/>
              <a:t>    Code proven to meet </a:t>
            </a:r>
            <a:r>
              <a:rPr lang="en-US" altLang="zh-CN" sz="1600" dirty="0" smtClean="0"/>
              <a:t>requirements</a:t>
            </a:r>
            <a:endParaRPr lang="en-US" altLang="zh-CN" sz="1600" dirty="0"/>
          </a:p>
          <a:p>
            <a:pPr lvl="2"/>
            <a:r>
              <a:rPr lang="en-US" altLang="zh-CN" sz="1600" dirty="0"/>
              <a:t>    Tests become Safety </a:t>
            </a:r>
            <a:r>
              <a:rPr lang="en-US" altLang="zh-CN" sz="1600" dirty="0" smtClean="0"/>
              <a:t>Net</a:t>
            </a:r>
            <a:endParaRPr lang="en-US" altLang="zh-CN" sz="1600" dirty="0"/>
          </a:p>
          <a:p>
            <a:pPr lvl="2"/>
            <a:r>
              <a:rPr lang="en-US" altLang="zh-CN" sz="1600" dirty="0"/>
              <a:t>    Near zero </a:t>
            </a:r>
            <a:r>
              <a:rPr lang="en-US" altLang="zh-CN" sz="1600" dirty="0" smtClean="0"/>
              <a:t>defects</a:t>
            </a:r>
            <a:endParaRPr lang="en-US" altLang="zh-CN" sz="1600" dirty="0"/>
          </a:p>
          <a:p>
            <a:pPr lvl="2"/>
            <a:r>
              <a:rPr lang="en-US" altLang="zh-CN" sz="1600" dirty="0"/>
              <a:t>    Shorter development cycles</a:t>
            </a:r>
          </a:p>
          <a:p>
            <a:pPr lvl="2"/>
            <a:endParaRPr lang="en-US" altLang="zh-CN" sz="1600" dirty="0" smtClean="0"/>
          </a:p>
          <a:p>
            <a:pPr lvl="1"/>
            <a:endParaRPr lang="zh-CN" altLang="en-US" dirty="0"/>
          </a:p>
        </p:txBody>
      </p:sp>
      <p:sp>
        <p:nvSpPr>
          <p:cNvPr id="3" name="标题 2"/>
          <p:cNvSpPr>
            <a:spLocks noGrp="1"/>
          </p:cNvSpPr>
          <p:nvPr>
            <p:ph type="title"/>
          </p:nvPr>
        </p:nvSpPr>
        <p:spPr/>
        <p:txBody>
          <a:bodyPr/>
          <a:lstStyle/>
          <a:p>
            <a:r>
              <a:rPr lang="en-US" altLang="zh-CN" dirty="0" smtClean="0"/>
              <a:t>Defect prevention and tracking</a:t>
            </a:r>
            <a:endParaRPr lang="zh-CN" altLang="en-US" dirty="0"/>
          </a:p>
        </p:txBody>
      </p:sp>
      <p:pic>
        <p:nvPicPr>
          <p:cNvPr id="4" name="图片 3"/>
          <p:cNvPicPr>
            <a:picLocks noChangeAspect="1"/>
          </p:cNvPicPr>
          <p:nvPr/>
        </p:nvPicPr>
        <p:blipFill>
          <a:blip r:embed="rId2"/>
          <a:stretch>
            <a:fillRect/>
          </a:stretch>
        </p:blipFill>
        <p:spPr>
          <a:xfrm>
            <a:off x="5508104" y="1600200"/>
            <a:ext cx="3162300" cy="4924425"/>
          </a:xfrm>
          <a:prstGeom prst="rect">
            <a:avLst/>
          </a:prstGeom>
        </p:spPr>
      </p:pic>
    </p:spTree>
    <p:extLst>
      <p:ext uri="{BB962C8B-B14F-4D97-AF65-F5344CB8AC3E}">
        <p14:creationId xmlns:p14="http://schemas.microsoft.com/office/powerpoint/2010/main" val="271168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77500" lnSpcReduction="20000"/>
          </a:bodyPr>
          <a:lstStyle/>
          <a:p>
            <a:r>
              <a:rPr lang="en-US" altLang="zh-CN" dirty="0"/>
              <a:t>Where Found</a:t>
            </a:r>
          </a:p>
          <a:p>
            <a:pPr lvl="1"/>
            <a:r>
              <a:rPr lang="en-US" altLang="zh-CN" dirty="0"/>
              <a:t>product, release, version, hardware, </a:t>
            </a:r>
            <a:r>
              <a:rPr lang="en-US" altLang="zh-CN" dirty="0" err="1"/>
              <a:t>os</a:t>
            </a:r>
            <a:r>
              <a:rPr lang="en-US" altLang="zh-CN" dirty="0"/>
              <a:t>, drivers, general area</a:t>
            </a:r>
          </a:p>
          <a:p>
            <a:r>
              <a:rPr lang="en-US" altLang="zh-CN" dirty="0"/>
              <a:t>Who Found It</a:t>
            </a:r>
          </a:p>
          <a:p>
            <a:pPr lvl="1"/>
            <a:r>
              <a:rPr lang="en-US" altLang="zh-CN" dirty="0"/>
              <a:t>customer, internal, when</a:t>
            </a:r>
          </a:p>
          <a:p>
            <a:r>
              <a:rPr lang="en-US" altLang="zh-CN" dirty="0"/>
              <a:t>Description of the Defect</a:t>
            </a:r>
          </a:p>
          <a:p>
            <a:pPr lvl="1"/>
            <a:r>
              <a:rPr lang="en-US" altLang="zh-CN" dirty="0"/>
              <a:t>summary, description, how to reproduce, associated data</a:t>
            </a:r>
          </a:p>
          <a:p>
            <a:pPr lvl="1"/>
            <a:r>
              <a:rPr lang="en-US" altLang="zh-CN" dirty="0"/>
              <a:t>links to related defects or features</a:t>
            </a:r>
          </a:p>
          <a:p>
            <a:r>
              <a:rPr lang="en-US" altLang="zh-CN" dirty="0"/>
              <a:t>Triage</a:t>
            </a:r>
          </a:p>
          <a:p>
            <a:pPr lvl="1"/>
            <a:r>
              <a:rPr lang="en-US" altLang="zh-CN" dirty="0"/>
              <a:t>severity, likelihood → priority</a:t>
            </a:r>
          </a:p>
          <a:p>
            <a:r>
              <a:rPr lang="en-US" altLang="zh-CN" dirty="0"/>
              <a:t>Audit Trail</a:t>
            </a:r>
          </a:p>
          <a:p>
            <a:pPr lvl="1"/>
            <a:r>
              <a:rPr lang="en-US" altLang="zh-CN" dirty="0"/>
              <a:t>all changes to the defect data, by whom, when</a:t>
            </a:r>
          </a:p>
          <a:p>
            <a:r>
              <a:rPr lang="en-US" altLang="zh-CN" dirty="0"/>
              <a:t>State</a:t>
            </a:r>
          </a:p>
          <a:p>
            <a:pPr lvl="1"/>
            <a:r>
              <a:rPr lang="en-US" altLang="zh-CN" dirty="0"/>
              <a:t>state, owner</a:t>
            </a:r>
          </a:p>
          <a:p>
            <a:endParaRPr lang="zh-CN" altLang="en-US" dirty="0"/>
          </a:p>
        </p:txBody>
      </p:sp>
      <p:sp>
        <p:nvSpPr>
          <p:cNvPr id="3" name="标题 2"/>
          <p:cNvSpPr>
            <a:spLocks noGrp="1"/>
          </p:cNvSpPr>
          <p:nvPr>
            <p:ph type="title"/>
          </p:nvPr>
        </p:nvSpPr>
        <p:spPr/>
        <p:txBody>
          <a:bodyPr/>
          <a:lstStyle/>
          <a:p>
            <a:r>
              <a:rPr lang="en-US" altLang="zh-CN" dirty="0" smtClean="0"/>
              <a:t>Defect tracking and analysis</a:t>
            </a:r>
            <a:endParaRPr lang="zh-CN" altLang="en-US" dirty="0"/>
          </a:p>
        </p:txBody>
      </p:sp>
    </p:spTree>
    <p:extLst>
      <p:ext uri="{BB962C8B-B14F-4D97-AF65-F5344CB8AC3E}">
        <p14:creationId xmlns:p14="http://schemas.microsoft.com/office/powerpoint/2010/main" val="262104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Bug tracking</a:t>
            </a:r>
            <a:endParaRPr lang="zh-CN" altLang="en-US" dirty="0"/>
          </a:p>
        </p:txBody>
      </p:sp>
      <p:pic>
        <p:nvPicPr>
          <p:cNvPr id="4" name="图片 3"/>
          <p:cNvPicPr>
            <a:picLocks noChangeAspect="1"/>
          </p:cNvPicPr>
          <p:nvPr/>
        </p:nvPicPr>
        <p:blipFill>
          <a:blip r:embed="rId2"/>
          <a:stretch>
            <a:fillRect/>
          </a:stretch>
        </p:blipFill>
        <p:spPr>
          <a:xfrm>
            <a:off x="2051720" y="1556971"/>
            <a:ext cx="5172075" cy="5301030"/>
          </a:xfrm>
          <a:prstGeom prst="rect">
            <a:avLst/>
          </a:prstGeom>
        </p:spPr>
      </p:pic>
    </p:spTree>
    <p:extLst>
      <p:ext uri="{BB962C8B-B14F-4D97-AF65-F5344CB8AC3E}">
        <p14:creationId xmlns:p14="http://schemas.microsoft.com/office/powerpoint/2010/main" val="4039522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Bug tracking tools</a:t>
            </a:r>
            <a:endParaRPr lang="zh-CN" altLang="en-US" dirty="0"/>
          </a:p>
        </p:txBody>
      </p:sp>
      <p:pic>
        <p:nvPicPr>
          <p:cNvPr id="4" name="图片 3"/>
          <p:cNvPicPr>
            <a:picLocks noChangeAspect="1"/>
          </p:cNvPicPr>
          <p:nvPr/>
        </p:nvPicPr>
        <p:blipFill>
          <a:blip r:embed="rId2"/>
          <a:stretch>
            <a:fillRect/>
          </a:stretch>
        </p:blipFill>
        <p:spPr>
          <a:xfrm>
            <a:off x="684361" y="1988840"/>
            <a:ext cx="8156277" cy="4042394"/>
          </a:xfrm>
          <a:prstGeom prst="rect">
            <a:avLst/>
          </a:prstGeom>
        </p:spPr>
      </p:pic>
      <p:sp>
        <p:nvSpPr>
          <p:cNvPr id="5" name="内容占位符 1"/>
          <p:cNvSpPr>
            <a:spLocks noGrp="1"/>
          </p:cNvSpPr>
          <p:nvPr>
            <p:ph sz="quarter" idx="1"/>
          </p:nvPr>
        </p:nvSpPr>
        <p:spPr>
          <a:xfrm>
            <a:off x="762000" y="1454088"/>
            <a:ext cx="8004048" cy="604664"/>
          </a:xfrm>
        </p:spPr>
        <p:txBody>
          <a:bodyPr/>
          <a:lstStyle/>
          <a:p>
            <a:r>
              <a:rPr lang="en-US" altLang="zh-CN" dirty="0" err="1" smtClean="0"/>
              <a:t>MantisBT</a:t>
            </a:r>
            <a:r>
              <a:rPr lang="en-US" altLang="zh-CN" dirty="0" smtClean="0"/>
              <a:t>, Bugzilla, </a:t>
            </a:r>
            <a:r>
              <a:rPr lang="en-US" altLang="zh-CN" dirty="0" err="1" smtClean="0"/>
              <a:t>BugFree</a:t>
            </a:r>
            <a:endParaRPr lang="en-US" altLang="zh-CN" dirty="0" smtClean="0"/>
          </a:p>
        </p:txBody>
      </p:sp>
    </p:spTree>
    <p:extLst>
      <p:ext uri="{BB962C8B-B14F-4D97-AF65-F5344CB8AC3E}">
        <p14:creationId xmlns:p14="http://schemas.microsoft.com/office/powerpoint/2010/main" val="3028031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604664"/>
          </a:xfrm>
        </p:spPr>
        <p:txBody>
          <a:bodyPr/>
          <a:lstStyle/>
          <a:p>
            <a:r>
              <a:rPr lang="en-US" altLang="zh-CN" dirty="0" err="1" smtClean="0"/>
              <a:t>MantisBT</a:t>
            </a:r>
            <a:r>
              <a:rPr lang="en-US" altLang="zh-CN" dirty="0" smtClean="0"/>
              <a:t>, Bugzilla, </a:t>
            </a:r>
            <a:r>
              <a:rPr lang="en-US" altLang="zh-CN" dirty="0" err="1" smtClean="0"/>
              <a:t>BugFree</a:t>
            </a:r>
            <a:endParaRPr lang="en-US" altLang="zh-CN" dirty="0" smtClean="0"/>
          </a:p>
        </p:txBody>
      </p:sp>
      <p:sp>
        <p:nvSpPr>
          <p:cNvPr id="3" name="标题 2"/>
          <p:cNvSpPr>
            <a:spLocks noGrp="1"/>
          </p:cNvSpPr>
          <p:nvPr>
            <p:ph type="title"/>
          </p:nvPr>
        </p:nvSpPr>
        <p:spPr/>
        <p:txBody>
          <a:bodyPr/>
          <a:lstStyle/>
          <a:p>
            <a:r>
              <a:rPr lang="en-US" altLang="zh-CN" dirty="0" smtClean="0"/>
              <a:t>Bug tracking tools-analysis</a:t>
            </a:r>
            <a:endParaRPr lang="zh-CN" altLang="en-US" dirty="0"/>
          </a:p>
        </p:txBody>
      </p:sp>
      <p:pic>
        <p:nvPicPr>
          <p:cNvPr id="4" name="图片 3"/>
          <p:cNvPicPr>
            <a:picLocks noChangeAspect="1"/>
          </p:cNvPicPr>
          <p:nvPr/>
        </p:nvPicPr>
        <p:blipFill>
          <a:blip r:embed="rId2"/>
          <a:stretch>
            <a:fillRect/>
          </a:stretch>
        </p:blipFill>
        <p:spPr>
          <a:xfrm>
            <a:off x="971600" y="2281064"/>
            <a:ext cx="4586481" cy="4365104"/>
          </a:xfrm>
          <a:prstGeom prst="rect">
            <a:avLst/>
          </a:prstGeom>
        </p:spPr>
      </p:pic>
    </p:spTree>
    <p:extLst>
      <p:ext uri="{BB962C8B-B14F-4D97-AF65-F5344CB8AC3E}">
        <p14:creationId xmlns:p14="http://schemas.microsoft.com/office/powerpoint/2010/main" val="727670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Density In Process Faults, DIPF</a:t>
            </a:r>
          </a:p>
          <a:p>
            <a:pPr lvl="1"/>
            <a:r>
              <a:rPr lang="en-US" altLang="zh-CN" sz="2400" i="1" dirty="0" smtClean="0"/>
              <a:t>DIPF = </a:t>
            </a:r>
            <a:r>
              <a:rPr lang="en-US" altLang="zh-CN" sz="2400" i="1" dirty="0" err="1" smtClean="0"/>
              <a:t>D</a:t>
            </a:r>
            <a:r>
              <a:rPr lang="en-US" altLang="zh-CN" sz="2400" i="1" baseline="-25000" dirty="0" err="1" smtClean="0"/>
              <a:t>n</a:t>
            </a:r>
            <a:r>
              <a:rPr lang="en-US" altLang="zh-CN" sz="2400" i="1" dirty="0" smtClean="0"/>
              <a:t>/</a:t>
            </a:r>
            <a:r>
              <a:rPr lang="en-US" altLang="zh-CN" sz="2400" i="1" dirty="0" err="1" smtClean="0"/>
              <a:t>S</a:t>
            </a:r>
            <a:r>
              <a:rPr lang="en-US" altLang="zh-CN" sz="2400" i="1" baseline="-25000" dirty="0" err="1" smtClean="0"/>
              <a:t>p</a:t>
            </a:r>
            <a:endParaRPr lang="en-US" altLang="zh-CN" sz="2400" i="1" baseline="-25000" dirty="0" smtClean="0"/>
          </a:p>
          <a:p>
            <a:pPr lvl="1"/>
            <a:r>
              <a:rPr lang="en-US" altLang="zh-CN" sz="2400" i="1" dirty="0" err="1" smtClean="0"/>
              <a:t>D</a:t>
            </a:r>
            <a:r>
              <a:rPr lang="en-US" altLang="zh-CN" sz="2400" i="1" baseline="-25000" dirty="0" err="1" smtClean="0"/>
              <a:t>n</a:t>
            </a:r>
            <a:r>
              <a:rPr lang="en-US" altLang="zh-CN" sz="2400" baseline="-25000" dirty="0" smtClean="0"/>
              <a:t> </a:t>
            </a:r>
            <a:r>
              <a:rPr lang="en-US" altLang="zh-CN" sz="2400" dirty="0" smtClean="0"/>
              <a:t>number of defects found</a:t>
            </a:r>
          </a:p>
          <a:p>
            <a:pPr lvl="1"/>
            <a:r>
              <a:rPr lang="en-US" altLang="zh-CN" sz="2400" i="1" dirty="0" err="1" smtClean="0"/>
              <a:t>S</a:t>
            </a:r>
            <a:r>
              <a:rPr lang="en-US" altLang="zh-CN" sz="2400" i="1" baseline="-25000" dirty="0" err="1" smtClean="0"/>
              <a:t>p</a:t>
            </a:r>
            <a:r>
              <a:rPr lang="en-US" altLang="zh-CN" sz="2400" baseline="-25000" dirty="0" smtClean="0"/>
              <a:t> </a:t>
            </a:r>
            <a:r>
              <a:rPr lang="en-US" altLang="zh-CN" sz="2400" dirty="0" smtClean="0"/>
              <a:t>the size of product to be tested</a:t>
            </a:r>
          </a:p>
          <a:p>
            <a:r>
              <a:rPr lang="en-US" altLang="zh-CN" dirty="0" smtClean="0"/>
              <a:t>Defect Removal Efficiency</a:t>
            </a:r>
          </a:p>
          <a:p>
            <a:pPr marL="365760" lvl="1" indent="0">
              <a:buNone/>
            </a:pPr>
            <a:endParaRPr lang="zh-CN" altLang="en-US" baseline="-25000" dirty="0"/>
          </a:p>
        </p:txBody>
      </p:sp>
      <p:sp>
        <p:nvSpPr>
          <p:cNvPr id="3" name="标题 2"/>
          <p:cNvSpPr>
            <a:spLocks noGrp="1"/>
          </p:cNvSpPr>
          <p:nvPr>
            <p:ph type="title"/>
          </p:nvPr>
        </p:nvSpPr>
        <p:spPr/>
        <p:txBody>
          <a:bodyPr/>
          <a:lstStyle/>
          <a:p>
            <a:r>
              <a:rPr lang="en-US" altLang="zh-CN" dirty="0" smtClean="0"/>
              <a:t>Measures for process quality</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745479003"/>
              </p:ext>
            </p:extLst>
          </p:nvPr>
        </p:nvGraphicFramePr>
        <p:xfrm>
          <a:off x="1187624" y="3968692"/>
          <a:ext cx="5582916" cy="747712"/>
        </p:xfrm>
        <a:graphic>
          <a:graphicData uri="http://schemas.openxmlformats.org/presentationml/2006/ole">
            <mc:AlternateContent xmlns:mc="http://schemas.openxmlformats.org/markup-compatibility/2006">
              <mc:Choice xmlns:v="urn:schemas-microsoft-com:vml" Requires="v">
                <p:oleObj spid="_x0000_s6148" name="Equation" r:id="rId3" imgW="2844720" imgH="380880" progId="Equation.DSMT4">
                  <p:embed/>
                </p:oleObj>
              </mc:Choice>
              <mc:Fallback>
                <p:oleObj name="Equation" r:id="rId3" imgW="2844720" imgH="380880" progId="Equation.DSMT4">
                  <p:embed/>
                  <p:pic>
                    <p:nvPicPr>
                      <p:cNvPr id="0" name=""/>
                      <p:cNvPicPr/>
                      <p:nvPr/>
                    </p:nvPicPr>
                    <p:blipFill>
                      <a:blip r:embed="rId4"/>
                      <a:stretch>
                        <a:fillRect/>
                      </a:stretch>
                    </p:blipFill>
                    <p:spPr>
                      <a:xfrm>
                        <a:off x="1187624" y="3968692"/>
                        <a:ext cx="5582916" cy="747712"/>
                      </a:xfrm>
                      <a:prstGeom prst="rect">
                        <a:avLst/>
                      </a:prstGeom>
                    </p:spPr>
                  </p:pic>
                </p:oleObj>
              </mc:Fallback>
            </mc:AlternateContent>
          </a:graphicData>
        </a:graphic>
      </p:graphicFrame>
      <p:pic>
        <p:nvPicPr>
          <p:cNvPr id="5" name="图片 4"/>
          <p:cNvPicPr>
            <a:picLocks noChangeAspect="1"/>
          </p:cNvPicPr>
          <p:nvPr/>
        </p:nvPicPr>
        <p:blipFill>
          <a:blip r:embed="rId5"/>
          <a:stretch>
            <a:fillRect/>
          </a:stretch>
        </p:blipFill>
        <p:spPr>
          <a:xfrm>
            <a:off x="2123728" y="4653136"/>
            <a:ext cx="4476750" cy="2200275"/>
          </a:xfrm>
          <a:prstGeom prst="rect">
            <a:avLst/>
          </a:prstGeom>
        </p:spPr>
      </p:pic>
    </p:spTree>
    <p:extLst>
      <p:ext uri="{BB962C8B-B14F-4D97-AF65-F5344CB8AC3E}">
        <p14:creationId xmlns:p14="http://schemas.microsoft.com/office/powerpoint/2010/main" val="3973713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3629000"/>
          </a:xfrm>
        </p:spPr>
        <p:txBody>
          <a:bodyPr>
            <a:normAutofit fontScale="77500" lnSpcReduction="20000"/>
          </a:bodyPr>
          <a:lstStyle/>
          <a:p>
            <a:r>
              <a:rPr lang="en-US" altLang="zh-CN" dirty="0" smtClean="0"/>
              <a:t>Quality by itself is a vague concept and practical quality requirements have to be carefully defined.</a:t>
            </a:r>
          </a:p>
          <a:p>
            <a:r>
              <a:rPr lang="en-US" altLang="zh-CN" dirty="0" smtClean="0"/>
              <a:t>There have to be practical ways of testing for the relative presence or absence of quality</a:t>
            </a:r>
          </a:p>
          <a:p>
            <a:r>
              <a:rPr lang="en-US" altLang="zh-CN" dirty="0" smtClean="0"/>
              <a:t>Most of the qualities that are apparent to the users of software can only be tested for when the system is completed.</a:t>
            </a:r>
          </a:p>
          <a:p>
            <a:r>
              <a:rPr lang="en-US" altLang="zh-CN" dirty="0" smtClean="0"/>
              <a:t>Therefore ways are needed of checking during development what the quality of the final system is likely to be.</a:t>
            </a:r>
          </a:p>
          <a:p>
            <a:r>
              <a:rPr lang="en-US" altLang="zh-CN" dirty="0" smtClean="0"/>
              <a:t>Some quality-enhancing techniques concentrate on testing the products of the development process, while others try to evaluate the quality of the development processes used. </a:t>
            </a:r>
            <a:endParaRPr lang="zh-CN" altLang="en-US" dirty="0"/>
          </a:p>
        </p:txBody>
      </p:sp>
      <p:sp>
        <p:nvSpPr>
          <p:cNvPr id="3" name="标题 2"/>
          <p:cNvSpPr>
            <a:spLocks noGrp="1"/>
          </p:cNvSpPr>
          <p:nvPr>
            <p:ph type="title"/>
          </p:nvPr>
        </p:nvSpPr>
        <p:spPr/>
        <p:txBody>
          <a:bodyPr/>
          <a:lstStyle/>
          <a:p>
            <a:r>
              <a:rPr lang="en-US" altLang="zh-CN" dirty="0" smtClean="0"/>
              <a:t>Conclusion</a:t>
            </a:r>
            <a:endParaRPr lang="zh-CN" altLang="en-US" dirty="0"/>
          </a:p>
        </p:txBody>
      </p:sp>
    </p:spTree>
    <p:extLst>
      <p:ext uri="{BB962C8B-B14F-4D97-AF65-F5344CB8AC3E}">
        <p14:creationId xmlns:p14="http://schemas.microsoft.com/office/powerpoint/2010/main" val="264041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85000" lnSpcReduction="20000"/>
          </a:bodyPr>
          <a:lstStyle/>
          <a:p>
            <a:r>
              <a:rPr lang="en-US" altLang="zh-CN" i="1" u="sng" dirty="0" smtClean="0">
                <a:solidFill>
                  <a:srgbClr val="7030A0"/>
                </a:solidFill>
              </a:rPr>
              <a:t>Increasing criticality of software. </a:t>
            </a:r>
            <a:r>
              <a:rPr lang="en-US" altLang="zh-CN" dirty="0" smtClean="0"/>
              <a:t>The final customer or user is naturally anxious about the general quality of software, especially its reliability.</a:t>
            </a:r>
          </a:p>
          <a:p>
            <a:r>
              <a:rPr lang="en-US" altLang="zh-CN" i="1" u="sng" dirty="0" smtClean="0">
                <a:solidFill>
                  <a:srgbClr val="7030A0"/>
                </a:solidFill>
              </a:rPr>
              <a:t>The intangibility of software </a:t>
            </a:r>
            <a:r>
              <a:rPr lang="en-US" altLang="zh-CN" dirty="0" smtClean="0"/>
              <a:t>can make it difficult to know that a  project task was completed satisfactorily. Task outcomes can be made tangible by demanding that the developer produce ‘deliverables’ that can be examined for quality.</a:t>
            </a:r>
          </a:p>
          <a:p>
            <a:r>
              <a:rPr lang="en-US" altLang="zh-CN" i="1" u="sng" dirty="0" smtClean="0">
                <a:solidFill>
                  <a:srgbClr val="7030A0"/>
                </a:solidFill>
              </a:rPr>
              <a:t>Accumulating errors during software development </a:t>
            </a:r>
            <a:r>
              <a:rPr lang="en-US" altLang="zh-CN" dirty="0" smtClean="0"/>
              <a:t>In general, the later in a project that an error is found the more expensive it will be to fix. In addition, because the number of errors is unknown, the debugging phase of a project are particularly difficult to control.</a:t>
            </a:r>
          </a:p>
        </p:txBody>
      </p:sp>
      <p:sp>
        <p:nvSpPr>
          <p:cNvPr id="3" name="标题 2"/>
          <p:cNvSpPr>
            <a:spLocks noGrp="1"/>
          </p:cNvSpPr>
          <p:nvPr>
            <p:ph type="title"/>
          </p:nvPr>
        </p:nvSpPr>
        <p:spPr/>
        <p:txBody>
          <a:bodyPr>
            <a:normAutofit/>
          </a:bodyPr>
          <a:lstStyle/>
          <a:p>
            <a:r>
              <a:rPr lang="en-US" altLang="zh-CN" sz="3600" dirty="0" smtClean="0"/>
              <a:t>The importance of software quality</a:t>
            </a:r>
            <a:endParaRPr lang="zh-CN" altLang="en-US" sz="3600" dirty="0"/>
          </a:p>
        </p:txBody>
      </p:sp>
    </p:spTree>
    <p:extLst>
      <p:ext uri="{BB962C8B-B14F-4D97-AF65-F5344CB8AC3E}">
        <p14:creationId xmlns:p14="http://schemas.microsoft.com/office/powerpoint/2010/main" val="1403975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a:bodyPr>
          <a:lstStyle/>
          <a:p>
            <a:r>
              <a:rPr lang="en-US" altLang="zh-CN" sz="2000" dirty="0" smtClean="0"/>
              <a:t>The quality requirements state how well the system is to operate.</a:t>
            </a:r>
          </a:p>
          <a:p>
            <a:r>
              <a:rPr lang="en-US" altLang="zh-CN" sz="2000" dirty="0" smtClean="0"/>
              <a:t>Some qualities of a software product reflect the external view of software held by users. These external qualities have to mapped to internal factors of which the developers would be aware.</a:t>
            </a:r>
          </a:p>
          <a:p>
            <a:r>
              <a:rPr lang="en-US" altLang="zh-CN" sz="2000" dirty="0" smtClean="0"/>
              <a:t>Measure the quality</a:t>
            </a:r>
          </a:p>
          <a:p>
            <a:pPr lvl="1"/>
            <a:r>
              <a:rPr lang="en-US" altLang="zh-CN" sz="1800" dirty="0" smtClean="0"/>
              <a:t>A good measure must relate the number of units to the maximum possible.</a:t>
            </a:r>
          </a:p>
          <a:p>
            <a:pPr lvl="1"/>
            <a:r>
              <a:rPr lang="en-US" altLang="zh-CN" sz="1800" dirty="0" smtClean="0"/>
              <a:t>Measures for a particular quality helps to clarify and communicate what that quality really is.</a:t>
            </a:r>
          </a:p>
          <a:p>
            <a:pPr lvl="1"/>
            <a:r>
              <a:rPr lang="en-US" altLang="zh-CN" sz="1800" dirty="0" smtClean="0"/>
              <a:t>The measures may be direct</a:t>
            </a:r>
          </a:p>
          <a:p>
            <a:pPr lvl="1"/>
            <a:r>
              <a:rPr lang="en-US" altLang="zh-CN" sz="1800" dirty="0" smtClean="0"/>
              <a:t>The measures may be indirect. E.g., the number of enquiries by users</a:t>
            </a:r>
            <a:endParaRPr lang="en-US" altLang="zh-CN" sz="1800" dirty="0"/>
          </a:p>
        </p:txBody>
      </p:sp>
      <p:sp>
        <p:nvSpPr>
          <p:cNvPr id="3" name="标题 2"/>
          <p:cNvSpPr>
            <a:spLocks noGrp="1"/>
          </p:cNvSpPr>
          <p:nvPr>
            <p:ph type="title"/>
          </p:nvPr>
        </p:nvSpPr>
        <p:spPr/>
        <p:txBody>
          <a:bodyPr/>
          <a:lstStyle/>
          <a:p>
            <a:r>
              <a:rPr lang="en-US" altLang="zh-CN" dirty="0" smtClean="0"/>
              <a:t>Defining software quality</a:t>
            </a:r>
            <a:endParaRPr lang="zh-CN" altLang="en-US" dirty="0"/>
          </a:p>
        </p:txBody>
      </p:sp>
    </p:spTree>
    <p:extLst>
      <p:ext uri="{BB962C8B-B14F-4D97-AF65-F5344CB8AC3E}">
        <p14:creationId xmlns:p14="http://schemas.microsoft.com/office/powerpoint/2010/main" val="2061956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20000"/>
          </a:bodyPr>
          <a:lstStyle/>
          <a:p>
            <a:r>
              <a:rPr lang="en-US" altLang="zh-CN" sz="2000" dirty="0"/>
              <a:t>Quality specification</a:t>
            </a:r>
          </a:p>
          <a:p>
            <a:pPr lvl="1"/>
            <a:r>
              <a:rPr lang="en-US" altLang="zh-CN" sz="1800" dirty="0"/>
              <a:t>Definition of the quality characteristic</a:t>
            </a:r>
          </a:p>
          <a:p>
            <a:pPr lvl="1"/>
            <a:r>
              <a:rPr lang="en-US" altLang="zh-CN" sz="1800" dirty="0"/>
              <a:t>Scale: the unit of measurement</a:t>
            </a:r>
          </a:p>
          <a:p>
            <a:pPr lvl="1"/>
            <a:r>
              <a:rPr lang="en-US" altLang="zh-CN" sz="1800" dirty="0"/>
              <a:t>Test: the practical test of the extent to which the attribute quality exists;</a:t>
            </a:r>
          </a:p>
          <a:p>
            <a:pPr lvl="1"/>
            <a:r>
              <a:rPr lang="en-US" altLang="zh-CN" sz="1800" dirty="0"/>
              <a:t>Minimal acceptable: the worst value which might be acceptable if other characteristics compensated for </a:t>
            </a:r>
            <a:r>
              <a:rPr lang="en-US" altLang="zh-CN" sz="1800" dirty="0" smtClean="0"/>
              <a:t>it</a:t>
            </a:r>
            <a:endParaRPr lang="en-US" altLang="zh-CN" sz="1800" dirty="0"/>
          </a:p>
          <a:p>
            <a:pPr lvl="1"/>
            <a:r>
              <a:rPr lang="en-US" altLang="zh-CN" sz="1800" dirty="0"/>
              <a:t>Target </a:t>
            </a:r>
            <a:r>
              <a:rPr lang="en-US" altLang="zh-CN" sz="1800" dirty="0" smtClean="0"/>
              <a:t>range: the range of values within which it should lie</a:t>
            </a:r>
          </a:p>
          <a:p>
            <a:pPr lvl="1"/>
            <a:r>
              <a:rPr lang="en-US" altLang="zh-CN" sz="1800" dirty="0" smtClean="0"/>
              <a:t>Now: the value that applies currently</a:t>
            </a:r>
          </a:p>
          <a:p>
            <a:r>
              <a:rPr lang="en-US" altLang="zh-CN" sz="2000" dirty="0" smtClean="0"/>
              <a:t>There could be several measures applicable to a quality characteristic, E.g., </a:t>
            </a:r>
            <a:r>
              <a:rPr lang="en-US" altLang="zh-CN" sz="2000" i="1" dirty="0" smtClean="0"/>
              <a:t>reliability</a:t>
            </a:r>
          </a:p>
          <a:p>
            <a:pPr lvl="1"/>
            <a:r>
              <a:rPr lang="en-US" altLang="zh-CN" sz="1700" i="1" dirty="0" smtClean="0"/>
              <a:t>Availability: the percentage of a particular time interval that a system is usable;</a:t>
            </a:r>
          </a:p>
          <a:p>
            <a:pPr lvl="1"/>
            <a:r>
              <a:rPr lang="en-US" altLang="zh-CN" sz="1700" i="1" dirty="0" smtClean="0"/>
              <a:t>Mean time between failures: the total service time divided by the number of failures;</a:t>
            </a:r>
          </a:p>
          <a:p>
            <a:pPr lvl="1"/>
            <a:r>
              <a:rPr lang="en-US" altLang="zh-CN" sz="1700" i="1" dirty="0" smtClean="0"/>
              <a:t>Failure on demand: the probability that a system will not be available at the time required or the probability that a transaction will fail.</a:t>
            </a:r>
          </a:p>
          <a:p>
            <a:pPr lvl="1"/>
            <a:r>
              <a:rPr lang="en-US" altLang="zh-CN" sz="1700" i="1" dirty="0" smtClean="0"/>
              <a:t>Support activity: the number of fault reports that are generated and processed.</a:t>
            </a:r>
          </a:p>
          <a:p>
            <a:pPr lvl="1"/>
            <a:endParaRPr lang="en-US" altLang="zh-CN" sz="1700" i="1" dirty="0"/>
          </a:p>
        </p:txBody>
      </p:sp>
      <p:sp>
        <p:nvSpPr>
          <p:cNvPr id="3" name="标题 2"/>
          <p:cNvSpPr>
            <a:spLocks noGrp="1"/>
          </p:cNvSpPr>
          <p:nvPr>
            <p:ph type="title"/>
          </p:nvPr>
        </p:nvSpPr>
        <p:spPr/>
        <p:txBody>
          <a:bodyPr/>
          <a:lstStyle/>
          <a:p>
            <a:r>
              <a:rPr lang="en-US" altLang="zh-CN" dirty="0"/>
              <a:t>Defining software quality</a:t>
            </a:r>
            <a:endParaRPr lang="zh-CN" altLang="en-US" dirty="0"/>
          </a:p>
        </p:txBody>
      </p:sp>
    </p:spTree>
    <p:extLst>
      <p:ext uri="{BB962C8B-B14F-4D97-AF65-F5344CB8AC3E}">
        <p14:creationId xmlns:p14="http://schemas.microsoft.com/office/powerpoint/2010/main" val="98250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1468760"/>
          </a:xfrm>
        </p:spPr>
        <p:txBody>
          <a:bodyPr/>
          <a:lstStyle/>
          <a:p>
            <a:r>
              <a:rPr lang="en-US" altLang="zh-CN" dirty="0" smtClean="0"/>
              <a:t>The ISO 9126 standard was first introduced in 1991 to tackle the question of the definition of software quality. </a:t>
            </a:r>
            <a:endParaRPr lang="zh-CN" altLang="en-US" dirty="0"/>
          </a:p>
        </p:txBody>
      </p:sp>
      <p:sp>
        <p:nvSpPr>
          <p:cNvPr id="3" name="标题 2"/>
          <p:cNvSpPr>
            <a:spLocks noGrp="1"/>
          </p:cNvSpPr>
          <p:nvPr>
            <p:ph type="title"/>
          </p:nvPr>
        </p:nvSpPr>
        <p:spPr/>
        <p:txBody>
          <a:bodyPr/>
          <a:lstStyle/>
          <a:p>
            <a:r>
              <a:rPr lang="en-US" altLang="zh-CN" dirty="0" smtClean="0"/>
              <a:t>ISO 9126</a:t>
            </a:r>
            <a:endParaRPr lang="zh-CN" altLang="en-US" dirty="0"/>
          </a:p>
        </p:txBody>
      </p:sp>
      <p:sp>
        <p:nvSpPr>
          <p:cNvPr id="4" name="内容占位符 1"/>
          <p:cNvSpPr txBox="1">
            <a:spLocks/>
          </p:cNvSpPr>
          <p:nvPr/>
        </p:nvSpPr>
        <p:spPr>
          <a:xfrm>
            <a:off x="762000" y="3068960"/>
            <a:ext cx="8004048" cy="504056"/>
          </a:xfrm>
          <a:prstGeom prst="rect">
            <a:avLst/>
          </a:prstGeom>
        </p:spPr>
        <p:txBody>
          <a:bodyPr vert="horz">
            <a:normAutofit/>
          </a:bodyPr>
          <a:lst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altLang="zh-CN" sz="2400" dirty="0" smtClean="0"/>
              <a:t>Six major external software quality characteristics</a:t>
            </a:r>
            <a:endParaRPr lang="zh-CN" altLang="en-US" sz="2400" dirty="0"/>
          </a:p>
        </p:txBody>
      </p:sp>
      <p:graphicFrame>
        <p:nvGraphicFramePr>
          <p:cNvPr id="5" name="表格 4"/>
          <p:cNvGraphicFramePr>
            <a:graphicFrameLocks noGrp="1"/>
          </p:cNvGraphicFramePr>
          <p:nvPr>
            <p:extLst>
              <p:ext uri="{D42A27DB-BD31-4B8C-83A1-F6EECF244321}">
                <p14:modId xmlns:p14="http://schemas.microsoft.com/office/powerpoint/2010/main" val="3427200933"/>
              </p:ext>
            </p:extLst>
          </p:nvPr>
        </p:nvGraphicFramePr>
        <p:xfrm>
          <a:off x="1187624" y="3603801"/>
          <a:ext cx="7848872" cy="3012440"/>
        </p:xfrm>
        <a:graphic>
          <a:graphicData uri="http://schemas.openxmlformats.org/drawingml/2006/table">
            <a:tbl>
              <a:tblPr firstRow="1" bandRow="1">
                <a:tableStyleId>{073A0DAA-6AF3-43AB-8588-CEC1D06C72B9}</a:tableStyleId>
              </a:tblPr>
              <a:tblGrid>
                <a:gridCol w="2265654"/>
                <a:gridCol w="5583218"/>
              </a:tblGrid>
              <a:tr h="370840">
                <a:tc>
                  <a:txBody>
                    <a:bodyPr/>
                    <a:lstStyle/>
                    <a:p>
                      <a:r>
                        <a:rPr lang="en-US" altLang="zh-CN" dirty="0" smtClean="0"/>
                        <a:t>Characteristic </a:t>
                      </a:r>
                      <a:endParaRPr lang="zh-CN" altLang="en-US" dirty="0"/>
                    </a:p>
                  </a:txBody>
                  <a:tcPr/>
                </a:tc>
                <a:tc>
                  <a:txBody>
                    <a:bodyPr/>
                    <a:lstStyle/>
                    <a:p>
                      <a:r>
                        <a:rPr lang="en-US" altLang="zh-CN" dirty="0" smtClean="0"/>
                        <a:t>Description</a:t>
                      </a:r>
                      <a:endParaRPr lang="zh-CN" altLang="en-US" dirty="0"/>
                    </a:p>
                  </a:txBody>
                  <a:tcPr/>
                </a:tc>
              </a:tr>
              <a:tr h="370840">
                <a:tc>
                  <a:txBody>
                    <a:bodyPr/>
                    <a:lstStyle/>
                    <a:p>
                      <a:r>
                        <a:rPr lang="en-US" altLang="zh-CN" sz="1600" dirty="0" smtClean="0"/>
                        <a:t>Functionality</a:t>
                      </a:r>
                      <a:r>
                        <a:rPr lang="en-US" altLang="zh-CN" sz="1600" baseline="0" dirty="0" smtClean="0"/>
                        <a:t> </a:t>
                      </a:r>
                      <a:endParaRPr lang="zh-CN" altLang="en-US" sz="1600" dirty="0"/>
                    </a:p>
                  </a:txBody>
                  <a:tcPr/>
                </a:tc>
                <a:tc>
                  <a:txBody>
                    <a:bodyPr/>
                    <a:lstStyle/>
                    <a:p>
                      <a:r>
                        <a:rPr lang="en-US" altLang="zh-CN" sz="1600" dirty="0" smtClean="0"/>
                        <a:t>To satisfy user needs</a:t>
                      </a:r>
                      <a:endParaRPr lang="zh-CN" altLang="en-US" sz="1600" dirty="0"/>
                    </a:p>
                  </a:txBody>
                  <a:tcPr/>
                </a:tc>
              </a:tr>
              <a:tr h="370840">
                <a:tc>
                  <a:txBody>
                    <a:bodyPr/>
                    <a:lstStyle/>
                    <a:p>
                      <a:r>
                        <a:rPr lang="en-US" altLang="zh-CN" sz="1600" dirty="0" smtClean="0"/>
                        <a:t>Reliability</a:t>
                      </a:r>
                      <a:endParaRPr lang="zh-CN" altLang="en-US" sz="1600" dirty="0"/>
                    </a:p>
                  </a:txBody>
                  <a:tcPr/>
                </a:tc>
                <a:tc>
                  <a:txBody>
                    <a:bodyPr/>
                    <a:lstStyle/>
                    <a:p>
                      <a:r>
                        <a:rPr lang="en-US" altLang="zh-CN" sz="1600" dirty="0" smtClean="0"/>
                        <a:t>The capability of the software to maintain tis level of performance</a:t>
                      </a:r>
                      <a:endParaRPr lang="zh-CN" altLang="en-US" sz="1600" dirty="0"/>
                    </a:p>
                  </a:txBody>
                  <a:tcPr/>
                </a:tc>
              </a:tr>
              <a:tr h="370840">
                <a:tc>
                  <a:txBody>
                    <a:bodyPr/>
                    <a:lstStyle/>
                    <a:p>
                      <a:r>
                        <a:rPr lang="en-US" altLang="zh-CN" sz="1600" dirty="0" smtClean="0"/>
                        <a:t>usability</a:t>
                      </a:r>
                      <a:endParaRPr lang="zh-CN" altLang="en-US" sz="1600" dirty="0"/>
                    </a:p>
                  </a:txBody>
                  <a:tcPr/>
                </a:tc>
                <a:tc>
                  <a:txBody>
                    <a:bodyPr/>
                    <a:lstStyle/>
                    <a:p>
                      <a:r>
                        <a:rPr lang="en-US" altLang="zh-CN" sz="1600" dirty="0" smtClean="0"/>
                        <a:t>The effort</a:t>
                      </a:r>
                      <a:r>
                        <a:rPr lang="en-US" altLang="zh-CN" sz="1600" baseline="0" dirty="0" smtClean="0"/>
                        <a:t> needed to use the software</a:t>
                      </a:r>
                      <a:endParaRPr lang="zh-CN" altLang="en-US" sz="1600" dirty="0"/>
                    </a:p>
                  </a:txBody>
                  <a:tcPr/>
                </a:tc>
              </a:tr>
              <a:tr h="370840">
                <a:tc>
                  <a:txBody>
                    <a:bodyPr/>
                    <a:lstStyle/>
                    <a:p>
                      <a:r>
                        <a:rPr lang="en-US" altLang="zh-CN" sz="1600" dirty="0" smtClean="0"/>
                        <a:t>Efficiency</a:t>
                      </a:r>
                      <a:endParaRPr lang="zh-CN" altLang="en-US" sz="1600" dirty="0"/>
                    </a:p>
                  </a:txBody>
                  <a:tcPr/>
                </a:tc>
                <a:tc>
                  <a:txBody>
                    <a:bodyPr/>
                    <a:lstStyle/>
                    <a:p>
                      <a:r>
                        <a:rPr lang="en-US" altLang="zh-CN" sz="1600" dirty="0" smtClean="0"/>
                        <a:t>The</a:t>
                      </a:r>
                      <a:r>
                        <a:rPr lang="en-US" altLang="zh-CN" sz="1600" baseline="0" dirty="0" smtClean="0"/>
                        <a:t> physical resources used when the software is executed</a:t>
                      </a:r>
                      <a:endParaRPr lang="zh-CN" altLang="en-US" sz="1600" dirty="0"/>
                    </a:p>
                  </a:txBody>
                  <a:tcPr/>
                </a:tc>
              </a:tr>
              <a:tr h="370840">
                <a:tc>
                  <a:txBody>
                    <a:bodyPr/>
                    <a:lstStyle/>
                    <a:p>
                      <a:r>
                        <a:rPr lang="en-US" altLang="zh-CN" sz="1600" dirty="0" smtClean="0"/>
                        <a:t>Maintainability</a:t>
                      </a:r>
                      <a:endParaRPr lang="zh-CN" altLang="en-US" sz="1600" dirty="0"/>
                    </a:p>
                  </a:txBody>
                  <a:tcPr/>
                </a:tc>
                <a:tc>
                  <a:txBody>
                    <a:bodyPr/>
                    <a:lstStyle/>
                    <a:p>
                      <a:r>
                        <a:rPr lang="en-US" altLang="zh-CN" sz="1600" dirty="0" smtClean="0"/>
                        <a:t>The effort needed to the make</a:t>
                      </a:r>
                      <a:r>
                        <a:rPr lang="en-US" altLang="zh-CN" sz="1600" baseline="0" dirty="0" smtClean="0"/>
                        <a:t> changes to the software</a:t>
                      </a:r>
                      <a:endParaRPr lang="zh-CN" altLang="en-US" sz="1600" dirty="0"/>
                    </a:p>
                  </a:txBody>
                  <a:tcPr/>
                </a:tc>
              </a:tr>
              <a:tr h="370840">
                <a:tc>
                  <a:txBody>
                    <a:bodyPr/>
                    <a:lstStyle/>
                    <a:p>
                      <a:r>
                        <a:rPr lang="en-US" altLang="zh-CN" sz="1600" dirty="0" smtClean="0"/>
                        <a:t>Portability</a:t>
                      </a:r>
                      <a:endParaRPr lang="zh-CN" altLang="en-US" sz="1600" dirty="0"/>
                    </a:p>
                  </a:txBody>
                  <a:tcPr/>
                </a:tc>
                <a:tc>
                  <a:txBody>
                    <a:bodyPr/>
                    <a:lstStyle/>
                    <a:p>
                      <a:r>
                        <a:rPr lang="en-US" altLang="zh-CN" sz="1600" dirty="0" smtClean="0"/>
                        <a:t>The ability of the software to be transferred to a different environment</a:t>
                      </a:r>
                      <a:r>
                        <a:rPr lang="en-US" altLang="zh-CN" sz="1600" baseline="0" dirty="0" smtClean="0"/>
                        <a:t>.</a:t>
                      </a:r>
                      <a:endParaRPr lang="zh-CN" altLang="en-US" sz="1600" dirty="0"/>
                    </a:p>
                  </a:txBody>
                  <a:tcPr/>
                </a:tc>
              </a:tr>
            </a:tbl>
          </a:graphicData>
        </a:graphic>
      </p:graphicFrame>
    </p:spTree>
    <p:extLst>
      <p:ext uri="{BB962C8B-B14F-4D97-AF65-F5344CB8AC3E}">
        <p14:creationId xmlns:p14="http://schemas.microsoft.com/office/powerpoint/2010/main" val="2902840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1108720"/>
          </a:xfrm>
        </p:spPr>
        <p:txBody>
          <a:bodyPr>
            <a:normAutofit/>
          </a:bodyPr>
          <a:lstStyle/>
          <a:p>
            <a:r>
              <a:rPr lang="en-US" altLang="zh-CN" sz="2000" dirty="0" smtClean="0"/>
              <a:t>ISO 9126 suggests sub-characteristics for each of the primary characteristics. They clarify what is meant by each of the main characteristics.</a:t>
            </a:r>
            <a:endParaRPr lang="zh-CN" altLang="en-US" sz="2000" dirty="0"/>
          </a:p>
        </p:txBody>
      </p:sp>
      <p:sp>
        <p:nvSpPr>
          <p:cNvPr id="3" name="标题 2"/>
          <p:cNvSpPr>
            <a:spLocks noGrp="1"/>
          </p:cNvSpPr>
          <p:nvPr>
            <p:ph type="title"/>
          </p:nvPr>
        </p:nvSpPr>
        <p:spPr/>
        <p:txBody>
          <a:bodyPr/>
          <a:lstStyle/>
          <a:p>
            <a:r>
              <a:rPr lang="en-US" altLang="zh-CN" dirty="0"/>
              <a:t>ISO 9126</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45665794"/>
              </p:ext>
            </p:extLst>
          </p:nvPr>
        </p:nvGraphicFramePr>
        <p:xfrm>
          <a:off x="1043608" y="2676291"/>
          <a:ext cx="7848872" cy="3708400"/>
        </p:xfrm>
        <a:graphic>
          <a:graphicData uri="http://schemas.openxmlformats.org/drawingml/2006/table">
            <a:tbl>
              <a:tblPr firstRow="1" bandRow="1">
                <a:tableStyleId>{073A0DAA-6AF3-43AB-8588-CEC1D06C72B9}</a:tableStyleId>
              </a:tblPr>
              <a:tblGrid>
                <a:gridCol w="2265654"/>
                <a:gridCol w="5583218"/>
              </a:tblGrid>
              <a:tr h="370840">
                <a:tc>
                  <a:txBody>
                    <a:bodyPr/>
                    <a:lstStyle/>
                    <a:p>
                      <a:r>
                        <a:rPr lang="en-US" altLang="zh-CN" dirty="0" smtClean="0"/>
                        <a:t>Characteristic </a:t>
                      </a:r>
                      <a:endParaRPr lang="zh-CN" altLang="en-US" dirty="0"/>
                    </a:p>
                  </a:txBody>
                  <a:tcPr/>
                </a:tc>
                <a:tc>
                  <a:txBody>
                    <a:bodyPr/>
                    <a:lstStyle/>
                    <a:p>
                      <a:r>
                        <a:rPr lang="en-US" altLang="zh-CN" dirty="0" smtClean="0"/>
                        <a:t>Sub-characteristics</a:t>
                      </a:r>
                      <a:endParaRPr lang="zh-CN" altLang="en-US" dirty="0"/>
                    </a:p>
                  </a:txBody>
                  <a:tcPr/>
                </a:tc>
              </a:tr>
              <a:tr h="370840">
                <a:tc rowSpan="5">
                  <a:txBody>
                    <a:bodyPr/>
                    <a:lstStyle/>
                    <a:p>
                      <a:r>
                        <a:rPr lang="en-US" altLang="zh-CN" sz="1600" dirty="0" smtClean="0"/>
                        <a:t>Functionality</a:t>
                      </a:r>
                      <a:r>
                        <a:rPr lang="en-US" altLang="zh-CN" sz="1600" baseline="0" dirty="0" smtClean="0"/>
                        <a:t> </a:t>
                      </a:r>
                    </a:p>
                    <a:p>
                      <a:endParaRPr lang="zh-CN" altLang="en-US" sz="1600" dirty="0" smtClean="0"/>
                    </a:p>
                  </a:txBody>
                  <a:tcPr/>
                </a:tc>
                <a:tc>
                  <a:txBody>
                    <a:bodyPr/>
                    <a:lstStyle/>
                    <a:p>
                      <a:r>
                        <a:rPr lang="en-US" altLang="zh-CN" sz="1600" dirty="0" smtClean="0"/>
                        <a:t>Suitability</a:t>
                      </a:r>
                      <a:endParaRPr lang="zh-CN" altLang="en-US" sz="1600" dirty="0"/>
                    </a:p>
                  </a:txBody>
                  <a:tcPr/>
                </a:tc>
              </a:tr>
              <a:tr h="370840">
                <a:tc vMerge="1">
                  <a:txBody>
                    <a:bodyPr/>
                    <a:lstStyle/>
                    <a:p>
                      <a:endParaRPr lang="zh-CN" altLang="en-US" sz="1600" dirty="0" smtClean="0"/>
                    </a:p>
                  </a:txBody>
                  <a:tcPr/>
                </a:tc>
                <a:tc>
                  <a:txBody>
                    <a:bodyPr/>
                    <a:lstStyle/>
                    <a:p>
                      <a:r>
                        <a:rPr lang="en-US" altLang="zh-CN" sz="1600" dirty="0" smtClean="0"/>
                        <a:t>Accuracy</a:t>
                      </a:r>
                      <a:endParaRPr lang="zh-CN" altLang="en-US" sz="1600" dirty="0"/>
                    </a:p>
                  </a:txBody>
                  <a:tcPr/>
                </a:tc>
              </a:tr>
              <a:tr h="370840">
                <a:tc vMerge="1">
                  <a:txBody>
                    <a:bodyPr/>
                    <a:lstStyle/>
                    <a:p>
                      <a:endParaRPr lang="zh-CN" altLang="en-US" sz="1600" dirty="0" smtClean="0"/>
                    </a:p>
                  </a:txBody>
                  <a:tcPr/>
                </a:tc>
                <a:tc>
                  <a:txBody>
                    <a:bodyPr/>
                    <a:lstStyle/>
                    <a:p>
                      <a:r>
                        <a:rPr lang="en-US" altLang="zh-CN" sz="1600" dirty="0" smtClean="0"/>
                        <a:t>Interoperability</a:t>
                      </a:r>
                      <a:endParaRPr lang="zh-CN" altLang="en-US" sz="1600" dirty="0"/>
                    </a:p>
                  </a:txBody>
                  <a:tcPr/>
                </a:tc>
              </a:tr>
              <a:tr h="370840">
                <a:tc vMerge="1">
                  <a:txBody>
                    <a:bodyPr/>
                    <a:lstStyle/>
                    <a:p>
                      <a:endParaRPr lang="zh-CN" altLang="en-US" sz="1600" dirty="0" smtClean="0"/>
                    </a:p>
                  </a:txBody>
                  <a:tcPr/>
                </a:tc>
                <a:tc>
                  <a:txBody>
                    <a:bodyPr/>
                    <a:lstStyle/>
                    <a:p>
                      <a:r>
                        <a:rPr lang="en-US" altLang="zh-CN" sz="1600" dirty="0" smtClean="0"/>
                        <a:t>Functionality</a:t>
                      </a:r>
                      <a:r>
                        <a:rPr lang="en-US" altLang="zh-CN" sz="1600" baseline="0" dirty="0" smtClean="0"/>
                        <a:t> compliance</a:t>
                      </a:r>
                      <a:endParaRPr lang="zh-CN" altLang="en-US" sz="1600" dirty="0"/>
                    </a:p>
                  </a:txBody>
                  <a:tcPr/>
                </a:tc>
              </a:tr>
              <a:tr h="370840">
                <a:tc vMerge="1">
                  <a:txBody>
                    <a:bodyPr/>
                    <a:lstStyle/>
                    <a:p>
                      <a:endParaRPr lang="zh-CN" altLang="en-US" sz="1600" dirty="0"/>
                    </a:p>
                  </a:txBody>
                  <a:tcPr/>
                </a:tc>
                <a:tc>
                  <a:txBody>
                    <a:bodyPr/>
                    <a:lstStyle/>
                    <a:p>
                      <a:r>
                        <a:rPr lang="en-US" altLang="zh-CN" sz="1600" dirty="0" smtClean="0"/>
                        <a:t>Security</a:t>
                      </a:r>
                      <a:endParaRPr lang="zh-CN" altLang="en-US" sz="1600" dirty="0"/>
                    </a:p>
                  </a:txBody>
                  <a:tcPr/>
                </a:tc>
              </a:tr>
              <a:tr h="370840">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Reliability</a:t>
                      </a:r>
                      <a:endParaRPr lang="zh-CN" altLang="en-US" sz="1600" dirty="0" smtClean="0"/>
                    </a:p>
                    <a:p>
                      <a:endParaRPr lang="zh-CN" altLang="en-US" sz="1600" dirty="0"/>
                    </a:p>
                  </a:txBody>
                  <a:tcPr/>
                </a:tc>
                <a:tc>
                  <a:txBody>
                    <a:bodyPr/>
                    <a:lstStyle/>
                    <a:p>
                      <a:r>
                        <a:rPr lang="en-US" altLang="zh-CN" sz="1600" dirty="0" smtClean="0"/>
                        <a:t>Maturity</a:t>
                      </a:r>
                      <a:endParaRPr lang="zh-CN" altLang="en-US" sz="1600" dirty="0"/>
                    </a:p>
                  </a:txBody>
                  <a:tcPr/>
                </a:tc>
              </a:tr>
              <a:tr h="370840">
                <a:tc vMerge="1">
                  <a:txBody>
                    <a:bodyPr/>
                    <a:lstStyle/>
                    <a:p>
                      <a:endParaRPr lang="zh-CN" altLang="en-US" sz="1600" dirty="0"/>
                    </a:p>
                  </a:txBody>
                  <a:tcPr/>
                </a:tc>
                <a:tc>
                  <a:txBody>
                    <a:bodyPr/>
                    <a:lstStyle/>
                    <a:p>
                      <a:r>
                        <a:rPr lang="en-US" altLang="zh-CN" sz="1600" dirty="0" smtClean="0"/>
                        <a:t>Fault tolerance</a:t>
                      </a:r>
                      <a:endParaRPr lang="zh-CN" altLang="en-US" sz="1600" dirty="0"/>
                    </a:p>
                  </a:txBody>
                  <a:tcPr/>
                </a:tc>
              </a:tr>
              <a:tr h="370840">
                <a:tc vMerge="1">
                  <a:txBody>
                    <a:bodyPr/>
                    <a:lstStyle/>
                    <a:p>
                      <a:endParaRPr lang="zh-CN" altLang="en-US" sz="1600" dirty="0"/>
                    </a:p>
                  </a:txBody>
                  <a:tcPr/>
                </a:tc>
                <a:tc>
                  <a:txBody>
                    <a:bodyPr/>
                    <a:lstStyle/>
                    <a:p>
                      <a:r>
                        <a:rPr lang="en-US" altLang="zh-CN" sz="1600" dirty="0" smtClean="0"/>
                        <a:t>Recoverability</a:t>
                      </a:r>
                      <a:endParaRPr lang="zh-CN" altLang="en-US" sz="1600" dirty="0"/>
                    </a:p>
                  </a:txBody>
                  <a:tcPr/>
                </a:tc>
              </a:tr>
              <a:tr h="370840">
                <a:tc vMerge="1">
                  <a:txBody>
                    <a:bodyPr/>
                    <a:lstStyle/>
                    <a:p>
                      <a:endParaRPr lang="zh-CN" altLang="en-US" sz="1600" dirty="0"/>
                    </a:p>
                  </a:txBody>
                  <a:tcPr/>
                </a:tc>
                <a:tc>
                  <a:txBody>
                    <a:bodyPr/>
                    <a:lstStyle/>
                    <a:p>
                      <a:r>
                        <a:rPr lang="en-US" altLang="zh-CN" sz="1600" dirty="0" smtClean="0"/>
                        <a:t>Reliability compliance</a:t>
                      </a:r>
                      <a:endParaRPr lang="zh-CN" altLang="en-US" sz="1600" dirty="0"/>
                    </a:p>
                  </a:txBody>
                  <a:tcPr/>
                </a:tc>
              </a:tr>
            </a:tbl>
          </a:graphicData>
        </a:graphic>
      </p:graphicFrame>
    </p:spTree>
    <p:extLst>
      <p:ext uri="{BB962C8B-B14F-4D97-AF65-F5344CB8AC3E}">
        <p14:creationId xmlns:p14="http://schemas.microsoft.com/office/powerpoint/2010/main" val="1669652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463832136"/>
              </p:ext>
            </p:extLst>
          </p:nvPr>
        </p:nvGraphicFramePr>
        <p:xfrm>
          <a:off x="851688" y="1844824"/>
          <a:ext cx="8126424" cy="4156928"/>
        </p:xfrm>
        <a:graphic>
          <a:graphicData uri="http://schemas.openxmlformats.org/drawingml/2006/table">
            <a:tbl>
              <a:tblPr firstRow="1" bandRow="1">
                <a:tableStyleId>{073A0DAA-6AF3-43AB-8588-CEC1D06C72B9}</a:tableStyleId>
              </a:tblPr>
              <a:tblGrid>
                <a:gridCol w="1789720"/>
                <a:gridCol w="2337007"/>
                <a:gridCol w="1767449"/>
                <a:gridCol w="2232248"/>
              </a:tblGrid>
              <a:tr h="370840">
                <a:tc>
                  <a:txBody>
                    <a:bodyPr/>
                    <a:lstStyle/>
                    <a:p>
                      <a:r>
                        <a:rPr lang="en-US" altLang="zh-CN" sz="1600" dirty="0" smtClean="0"/>
                        <a:t>Characteristic </a:t>
                      </a:r>
                      <a:endParaRPr lang="zh-CN" altLang="en-US" sz="1600" dirty="0"/>
                    </a:p>
                  </a:txBody>
                  <a:tcPr/>
                </a:tc>
                <a:tc>
                  <a:txBody>
                    <a:bodyPr/>
                    <a:lstStyle/>
                    <a:p>
                      <a:r>
                        <a:rPr lang="en-US" altLang="zh-CN" sz="1600" dirty="0" smtClean="0"/>
                        <a:t>Sub-characteristics</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Characteristic </a:t>
                      </a:r>
                      <a:endParaRPr lang="zh-CN" altLang="en-US"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Sub-characteristics</a:t>
                      </a:r>
                      <a:endParaRPr lang="zh-CN" altLang="en-US" sz="1600" dirty="0" smtClean="0"/>
                    </a:p>
                  </a:txBody>
                  <a:tcPr/>
                </a:tc>
              </a:tr>
              <a:tr h="370840">
                <a:tc rowSpan="5">
                  <a:txBody>
                    <a:bodyPr/>
                    <a:lstStyle/>
                    <a:p>
                      <a:r>
                        <a:rPr lang="en-US" altLang="zh-CN" sz="1400" baseline="0" dirty="0" smtClean="0"/>
                        <a:t>Usability </a:t>
                      </a:r>
                    </a:p>
                    <a:p>
                      <a:endParaRPr lang="zh-CN" altLang="en-US" sz="1400" dirty="0" smtClean="0"/>
                    </a:p>
                  </a:txBody>
                  <a:tcPr/>
                </a:tc>
                <a:tc>
                  <a:txBody>
                    <a:bodyPr/>
                    <a:lstStyle/>
                    <a:p>
                      <a:r>
                        <a:rPr lang="en-US" altLang="zh-CN" sz="1400" dirty="0" smtClean="0"/>
                        <a:t>Understandability</a:t>
                      </a:r>
                      <a:endParaRPr lang="zh-CN" altLang="en-US" sz="1400" dirty="0"/>
                    </a:p>
                  </a:txBody>
                  <a:tcPr/>
                </a:tc>
                <a:tc rowSpan="5">
                  <a:txBody>
                    <a:bodyPr/>
                    <a:lstStyle/>
                    <a:p>
                      <a:r>
                        <a:rPr lang="en-US" altLang="zh-CN" sz="1400" dirty="0" smtClean="0"/>
                        <a:t>Maintainability </a:t>
                      </a:r>
                      <a:endParaRPr lang="zh-CN" altLang="en-US" sz="1400" dirty="0"/>
                    </a:p>
                  </a:txBody>
                  <a:tcPr/>
                </a:tc>
                <a:tc>
                  <a:txBody>
                    <a:bodyPr/>
                    <a:lstStyle/>
                    <a:p>
                      <a:r>
                        <a:rPr lang="en-US" altLang="zh-CN" sz="1400" dirty="0" smtClean="0"/>
                        <a:t>Analyzability</a:t>
                      </a:r>
                      <a:endParaRPr lang="zh-CN" altLang="en-US" sz="1400" dirty="0"/>
                    </a:p>
                  </a:txBody>
                  <a:tcPr/>
                </a:tc>
              </a:tr>
              <a:tr h="370840">
                <a:tc vMerge="1">
                  <a:txBody>
                    <a:bodyPr/>
                    <a:lstStyle/>
                    <a:p>
                      <a:endParaRPr lang="zh-CN" altLang="en-US" sz="1600" dirty="0" smtClean="0"/>
                    </a:p>
                  </a:txBody>
                  <a:tcPr/>
                </a:tc>
                <a:tc>
                  <a:txBody>
                    <a:bodyPr/>
                    <a:lstStyle/>
                    <a:p>
                      <a:r>
                        <a:rPr lang="en-US" altLang="zh-CN" sz="1400" dirty="0" smtClean="0"/>
                        <a:t>Learnability</a:t>
                      </a:r>
                      <a:endParaRPr lang="zh-CN" altLang="en-US" sz="1400" dirty="0"/>
                    </a:p>
                  </a:txBody>
                  <a:tcPr/>
                </a:tc>
                <a:tc vMerge="1">
                  <a:txBody>
                    <a:bodyPr/>
                    <a:lstStyle/>
                    <a:p>
                      <a:endParaRPr lang="zh-CN" altLang="en-US" sz="1400" dirty="0"/>
                    </a:p>
                  </a:txBody>
                  <a:tcPr/>
                </a:tc>
                <a:tc>
                  <a:txBody>
                    <a:bodyPr/>
                    <a:lstStyle/>
                    <a:p>
                      <a:r>
                        <a:rPr lang="en-US" altLang="zh-CN" sz="1400" dirty="0" smtClean="0"/>
                        <a:t>Changeability </a:t>
                      </a:r>
                      <a:endParaRPr lang="zh-CN" altLang="en-US" sz="1400" dirty="0"/>
                    </a:p>
                  </a:txBody>
                  <a:tcPr/>
                </a:tc>
              </a:tr>
              <a:tr h="370840">
                <a:tc vMerge="1">
                  <a:txBody>
                    <a:bodyPr/>
                    <a:lstStyle/>
                    <a:p>
                      <a:endParaRPr lang="zh-CN" altLang="en-US" sz="1600" dirty="0" smtClean="0"/>
                    </a:p>
                  </a:txBody>
                  <a:tcPr/>
                </a:tc>
                <a:tc>
                  <a:txBody>
                    <a:bodyPr/>
                    <a:lstStyle/>
                    <a:p>
                      <a:r>
                        <a:rPr lang="en-US" altLang="zh-CN" sz="1400" dirty="0" smtClean="0"/>
                        <a:t>Operability</a:t>
                      </a:r>
                      <a:endParaRPr lang="zh-CN" altLang="en-US" sz="1400" dirty="0"/>
                    </a:p>
                  </a:txBody>
                  <a:tcPr/>
                </a:tc>
                <a:tc vMerge="1">
                  <a:txBody>
                    <a:bodyPr/>
                    <a:lstStyle/>
                    <a:p>
                      <a:endParaRPr lang="zh-CN" altLang="en-US" sz="1400" dirty="0"/>
                    </a:p>
                  </a:txBody>
                  <a:tcPr/>
                </a:tc>
                <a:tc>
                  <a:txBody>
                    <a:bodyPr/>
                    <a:lstStyle/>
                    <a:p>
                      <a:r>
                        <a:rPr lang="en-US" altLang="zh-CN" sz="1400" dirty="0" smtClean="0"/>
                        <a:t>Stability </a:t>
                      </a:r>
                      <a:endParaRPr lang="zh-CN" altLang="en-US" sz="1400" dirty="0"/>
                    </a:p>
                  </a:txBody>
                  <a:tcPr/>
                </a:tc>
              </a:tr>
              <a:tr h="370840">
                <a:tc vMerge="1">
                  <a:txBody>
                    <a:bodyPr/>
                    <a:lstStyle/>
                    <a:p>
                      <a:endParaRPr lang="zh-CN" altLang="en-US" sz="1600" dirty="0" smtClean="0"/>
                    </a:p>
                  </a:txBody>
                  <a:tcPr/>
                </a:tc>
                <a:tc>
                  <a:txBody>
                    <a:bodyPr/>
                    <a:lstStyle/>
                    <a:p>
                      <a:r>
                        <a:rPr lang="en-US" altLang="zh-CN" sz="1400" dirty="0" smtClean="0"/>
                        <a:t>Attractiveness</a:t>
                      </a:r>
                      <a:endParaRPr lang="zh-CN" altLang="en-US" sz="1400" dirty="0"/>
                    </a:p>
                  </a:txBody>
                  <a:tcPr/>
                </a:tc>
                <a:tc vMerge="1">
                  <a:txBody>
                    <a:bodyPr/>
                    <a:lstStyle/>
                    <a:p>
                      <a:endParaRPr lang="zh-CN" altLang="en-US" sz="1400" dirty="0"/>
                    </a:p>
                  </a:txBody>
                  <a:tcPr/>
                </a:tc>
                <a:tc>
                  <a:txBody>
                    <a:bodyPr/>
                    <a:lstStyle/>
                    <a:p>
                      <a:r>
                        <a:rPr lang="en-US" altLang="zh-CN" sz="1400" dirty="0" smtClean="0"/>
                        <a:t>Testability</a:t>
                      </a:r>
                      <a:endParaRPr lang="zh-CN" altLang="en-US" sz="1400" dirty="0"/>
                    </a:p>
                  </a:txBody>
                  <a:tcPr/>
                </a:tc>
              </a:tr>
              <a:tr h="370840">
                <a:tc vMerge="1">
                  <a:txBody>
                    <a:bodyPr/>
                    <a:lstStyle/>
                    <a:p>
                      <a:endParaRPr lang="zh-CN" altLang="en-US" sz="1600" dirty="0"/>
                    </a:p>
                  </a:txBody>
                  <a:tcPr/>
                </a:tc>
                <a:tc>
                  <a:txBody>
                    <a:bodyPr/>
                    <a:lstStyle/>
                    <a:p>
                      <a:r>
                        <a:rPr lang="en-US" altLang="zh-CN" sz="1400" dirty="0" smtClean="0"/>
                        <a:t>Usability compliance</a:t>
                      </a:r>
                      <a:endParaRPr lang="zh-CN" altLang="en-US" sz="1400" dirty="0"/>
                    </a:p>
                  </a:txBody>
                  <a:tcPr/>
                </a:tc>
                <a:tc vMerge="1">
                  <a:txBody>
                    <a:bodyPr/>
                    <a:lstStyle/>
                    <a:p>
                      <a:endParaRPr lang="zh-CN" altLang="en-US" sz="1400" dirty="0"/>
                    </a:p>
                  </a:txBody>
                  <a:tcPr/>
                </a:tc>
                <a:tc>
                  <a:txBody>
                    <a:bodyPr/>
                    <a:lstStyle/>
                    <a:p>
                      <a:r>
                        <a:rPr lang="en-US" altLang="zh-CN" sz="1400" dirty="0" smtClean="0"/>
                        <a:t>Maintainability compliance</a:t>
                      </a:r>
                      <a:endParaRPr lang="zh-CN" altLang="en-US" sz="1400" dirty="0"/>
                    </a:p>
                  </a:txBody>
                  <a:tcPr/>
                </a:tc>
              </a:tr>
              <a:tr h="367248">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Efficiency</a:t>
                      </a:r>
                      <a:endParaRPr lang="zh-CN" altLang="en-US" sz="1400" dirty="0" smtClean="0"/>
                    </a:p>
                  </a:txBody>
                  <a:tcPr/>
                </a:tc>
                <a:tc>
                  <a:txBody>
                    <a:bodyPr/>
                    <a:lstStyle/>
                    <a:p>
                      <a:r>
                        <a:rPr lang="en-US" altLang="zh-CN" sz="1400" dirty="0" smtClean="0"/>
                        <a:t>Time behavior</a:t>
                      </a:r>
                      <a:endParaRPr lang="zh-CN" altLang="en-US" sz="1400" dirty="0"/>
                    </a:p>
                  </a:txBody>
                  <a:tcPr/>
                </a:tc>
                <a:tc rowSpan="5">
                  <a:txBody>
                    <a:bodyPr/>
                    <a:lstStyle/>
                    <a:p>
                      <a:r>
                        <a:rPr lang="en-US" altLang="zh-CN" sz="1400" dirty="0" smtClean="0"/>
                        <a:t>Portability</a:t>
                      </a:r>
                      <a:r>
                        <a:rPr lang="en-US" altLang="zh-CN" sz="1400" baseline="0" dirty="0" smtClean="0"/>
                        <a:t> </a:t>
                      </a:r>
                      <a:endParaRPr lang="zh-CN" altLang="en-US" sz="1400" dirty="0"/>
                    </a:p>
                  </a:txBody>
                  <a:tcPr/>
                </a:tc>
                <a:tc>
                  <a:txBody>
                    <a:bodyPr/>
                    <a:lstStyle/>
                    <a:p>
                      <a:r>
                        <a:rPr lang="en-US" altLang="zh-CN" sz="1400" dirty="0" smtClean="0"/>
                        <a:t>Adaptability</a:t>
                      </a:r>
                      <a:endParaRPr lang="zh-CN" altLang="en-US" sz="1400" dirty="0"/>
                    </a:p>
                  </a:txBody>
                  <a:tcPr/>
                </a:tc>
              </a:tr>
              <a:tr h="370840">
                <a:tc vMerge="1">
                  <a:txBody>
                    <a:bodyPr/>
                    <a:lstStyle/>
                    <a:p>
                      <a:endParaRPr lang="zh-CN" altLang="en-US" sz="1400" dirty="0"/>
                    </a:p>
                  </a:txBody>
                  <a:tcPr/>
                </a:tc>
                <a:tc>
                  <a:txBody>
                    <a:bodyPr/>
                    <a:lstStyle/>
                    <a:p>
                      <a:r>
                        <a:rPr lang="en-US" altLang="zh-CN" sz="1400" dirty="0" smtClean="0"/>
                        <a:t>Resource utilization</a:t>
                      </a:r>
                      <a:endParaRPr lang="zh-CN" altLang="en-US" sz="1400" dirty="0"/>
                    </a:p>
                  </a:txBody>
                  <a:tcPr/>
                </a:tc>
                <a:tc vMerge="1">
                  <a:txBody>
                    <a:bodyPr/>
                    <a:lstStyle/>
                    <a:p>
                      <a:endParaRPr lang="zh-CN" altLang="en-US" sz="1400" dirty="0"/>
                    </a:p>
                  </a:txBody>
                  <a:tcPr/>
                </a:tc>
                <a:tc>
                  <a:txBody>
                    <a:bodyPr/>
                    <a:lstStyle/>
                    <a:p>
                      <a:r>
                        <a:rPr lang="en-US" altLang="zh-CN" sz="1400" dirty="0" err="1" smtClean="0"/>
                        <a:t>Installability</a:t>
                      </a:r>
                      <a:endParaRPr lang="zh-CN" altLang="en-US" sz="1400" dirty="0"/>
                    </a:p>
                  </a:txBody>
                  <a:tcPr/>
                </a:tc>
              </a:tr>
              <a:tr h="370840">
                <a:tc vMerge="1">
                  <a:txBody>
                    <a:bodyPr/>
                    <a:lstStyle/>
                    <a:p>
                      <a:endParaRPr lang="zh-CN" altLang="en-US" sz="1400" dirty="0"/>
                    </a:p>
                  </a:txBody>
                  <a:tcPr/>
                </a:tc>
                <a:tc rowSpan="3">
                  <a:txBody>
                    <a:bodyPr/>
                    <a:lstStyle/>
                    <a:p>
                      <a:r>
                        <a:rPr lang="en-US" altLang="zh-CN" sz="1400" dirty="0" smtClean="0"/>
                        <a:t>Efficiency compliance</a:t>
                      </a:r>
                      <a:endParaRPr lang="zh-CN" altLang="en-US" sz="1400" dirty="0"/>
                    </a:p>
                  </a:txBody>
                  <a:tcPr/>
                </a:tc>
                <a:tc vMerge="1">
                  <a:txBody>
                    <a:bodyPr/>
                    <a:lstStyle/>
                    <a:p>
                      <a:endParaRPr lang="zh-CN" altLang="en-US" sz="1400" dirty="0"/>
                    </a:p>
                  </a:txBody>
                  <a:tcPr/>
                </a:tc>
                <a:tc>
                  <a:txBody>
                    <a:bodyPr/>
                    <a:lstStyle/>
                    <a:p>
                      <a:r>
                        <a:rPr lang="en-US" altLang="zh-CN" sz="1400" dirty="0" smtClean="0"/>
                        <a:t>Coexistence</a:t>
                      </a:r>
                      <a:endParaRPr lang="zh-CN" altLang="en-US" sz="1400" dirty="0"/>
                    </a:p>
                  </a:txBody>
                  <a:tcPr/>
                </a:tc>
              </a:tr>
              <a:tr h="122416">
                <a:tc vMerge="1">
                  <a:txBody>
                    <a:bodyPr/>
                    <a:lstStyle/>
                    <a:p>
                      <a:endParaRPr lang="zh-CN" altLang="en-US" sz="1400" dirty="0"/>
                    </a:p>
                  </a:txBody>
                  <a:tcPr/>
                </a:tc>
                <a:tc vMerge="1">
                  <a:txBody>
                    <a:bodyPr/>
                    <a:lstStyle/>
                    <a:p>
                      <a:endParaRPr lang="zh-CN" altLang="en-US" sz="1400" dirty="0"/>
                    </a:p>
                  </a:txBody>
                  <a:tcPr/>
                </a:tc>
                <a:tc vMerge="1">
                  <a:txBody>
                    <a:bodyPr/>
                    <a:lstStyle/>
                    <a:p>
                      <a:endParaRPr lang="zh-CN" altLang="en-US" sz="1400" dirty="0"/>
                    </a:p>
                  </a:txBody>
                  <a:tcPr/>
                </a:tc>
                <a:tc>
                  <a:txBody>
                    <a:bodyPr/>
                    <a:lstStyle/>
                    <a:p>
                      <a:r>
                        <a:rPr lang="en-US" altLang="zh-CN" sz="1400" dirty="0" err="1" smtClean="0"/>
                        <a:t>Replaceability</a:t>
                      </a:r>
                      <a:r>
                        <a:rPr lang="en-US" altLang="zh-CN" sz="1400" dirty="0" smtClean="0"/>
                        <a:t> </a:t>
                      </a:r>
                      <a:endParaRPr lang="zh-CN" altLang="en-US" sz="1400" dirty="0"/>
                    </a:p>
                  </a:txBody>
                  <a:tcPr/>
                </a:tc>
              </a:tr>
              <a:tr h="370840">
                <a:tc vMerge="1">
                  <a:txBody>
                    <a:bodyPr/>
                    <a:lstStyle/>
                    <a:p>
                      <a:endParaRPr lang="zh-CN" altLang="en-US" sz="1400" dirty="0"/>
                    </a:p>
                  </a:txBody>
                  <a:tcPr/>
                </a:tc>
                <a:tc vMerge="1">
                  <a:txBody>
                    <a:bodyPr/>
                    <a:lstStyle/>
                    <a:p>
                      <a:endParaRPr lang="zh-CN" altLang="en-US" sz="1400" dirty="0"/>
                    </a:p>
                  </a:txBody>
                  <a:tcPr/>
                </a:tc>
                <a:tc vMerge="1">
                  <a:txBody>
                    <a:bodyPr/>
                    <a:lstStyle/>
                    <a:p>
                      <a:endParaRPr lang="zh-CN" altLang="en-US" sz="1400" dirty="0"/>
                    </a:p>
                  </a:txBody>
                  <a:tcPr/>
                </a:tc>
                <a:tc>
                  <a:txBody>
                    <a:bodyPr/>
                    <a:lstStyle/>
                    <a:p>
                      <a:r>
                        <a:rPr lang="en-US" altLang="zh-CN" sz="1400" dirty="0" smtClean="0"/>
                        <a:t>Portability</a:t>
                      </a:r>
                      <a:r>
                        <a:rPr lang="en-US" altLang="zh-CN" sz="1400" baseline="0" dirty="0" smtClean="0"/>
                        <a:t> compliance</a:t>
                      </a:r>
                      <a:endParaRPr lang="zh-CN" altLang="en-US" sz="1400" dirty="0"/>
                    </a:p>
                  </a:txBody>
                  <a:tcPr/>
                </a:tc>
              </a:tr>
            </a:tbl>
          </a:graphicData>
        </a:graphic>
      </p:graphicFrame>
      <p:sp>
        <p:nvSpPr>
          <p:cNvPr id="6" name="标题 2"/>
          <p:cNvSpPr txBox="1">
            <a:spLocks/>
          </p:cNvSpPr>
          <p:nvPr/>
        </p:nvSpPr>
        <p:spPr>
          <a:xfrm>
            <a:off x="914400" y="533400"/>
            <a:ext cx="8001000" cy="1143000"/>
          </a:xfrm>
          <a:prstGeom prst="rect">
            <a:avLst/>
          </a:prstGeom>
        </p:spPr>
        <p:txBody>
          <a:bodyPr vert="horz" anchor="b" anchorCtr="0">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mtClean="0"/>
              <a:t>ISO 9126</a:t>
            </a:r>
            <a:endParaRPr lang="zh-CN" altLang="en-US" dirty="0"/>
          </a:p>
        </p:txBody>
      </p:sp>
    </p:spTree>
    <p:extLst>
      <p:ext uri="{BB962C8B-B14F-4D97-AF65-F5344CB8AC3E}">
        <p14:creationId xmlns:p14="http://schemas.microsoft.com/office/powerpoint/2010/main" val="13334208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sentation_2">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EFF3F22-CF63-4FF3-BFBB-581C6E73BB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团队合作演示文稿</Template>
  <TotalTime>2669</TotalTime>
  <Words>2891</Words>
  <Application>Microsoft Office PowerPoint</Application>
  <PresentationFormat>全屏显示(4:3)</PresentationFormat>
  <Paragraphs>372</Paragraphs>
  <Slides>39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50" baseType="lpstr">
      <vt:lpstr>方正舒体</vt:lpstr>
      <vt:lpstr>宋体</vt:lpstr>
      <vt:lpstr>Arial</vt:lpstr>
      <vt:lpstr>Calibri</vt:lpstr>
      <vt:lpstr>Georgia</vt:lpstr>
      <vt:lpstr>Wingdings</vt:lpstr>
      <vt:lpstr>Wingdings 2</vt:lpstr>
      <vt:lpstr>presentation_2</vt:lpstr>
      <vt:lpstr>Visio</vt:lpstr>
      <vt:lpstr>Equation</vt:lpstr>
      <vt:lpstr>MathType 6.0 Equation</vt:lpstr>
      <vt:lpstr>Software Project Management</vt:lpstr>
      <vt:lpstr>Software Quality</vt:lpstr>
      <vt:lpstr>PowerPoint 演示文稿</vt:lpstr>
      <vt:lpstr>The importance of software quality</vt:lpstr>
      <vt:lpstr>Defining software quality</vt:lpstr>
      <vt:lpstr>Defining software quality</vt:lpstr>
      <vt:lpstr>ISO 9126</vt:lpstr>
      <vt:lpstr>ISO 9126</vt:lpstr>
      <vt:lpstr>PowerPoint 演示文稿</vt:lpstr>
      <vt:lpstr>ISO 9126</vt:lpstr>
      <vt:lpstr>Product v.s. process quality</vt:lpstr>
      <vt:lpstr>Quality management systems</vt:lpstr>
      <vt:lpstr>Process capability models</vt:lpstr>
      <vt:lpstr>CMMI</vt:lpstr>
      <vt:lpstr>CMMI-Key Process Areas (KPAs) </vt:lpstr>
      <vt:lpstr>ISO 15504 Process assessment</vt:lpstr>
      <vt:lpstr>Techniques to help enhance software quality</vt:lpstr>
      <vt:lpstr>Inspections</vt:lpstr>
      <vt:lpstr>Fagan inspection</vt:lpstr>
      <vt:lpstr>Structured programming and clean-room software development</vt:lpstr>
      <vt:lpstr>Formal method</vt:lpstr>
      <vt:lpstr>Formal method</vt:lpstr>
      <vt:lpstr>Testing</vt:lpstr>
      <vt:lpstr>Quality plans</vt:lpstr>
      <vt:lpstr>Software Quality in Organization</vt:lpstr>
      <vt:lpstr>Organizational Guarantee for Quality</vt:lpstr>
      <vt:lpstr>SPEG</vt:lpstr>
      <vt:lpstr>Software Reviews</vt:lpstr>
      <vt:lpstr>Different types of Peer reviews</vt:lpstr>
      <vt:lpstr>Roles in review</vt:lpstr>
      <vt:lpstr>Clarify the differences</vt:lpstr>
      <vt:lpstr>Procedure of Review</vt:lpstr>
      <vt:lpstr>Defect prevention and tracking</vt:lpstr>
      <vt:lpstr>Defect tracking and analysis</vt:lpstr>
      <vt:lpstr>Bug tracking</vt:lpstr>
      <vt:lpstr>Bug tracking tools</vt:lpstr>
      <vt:lpstr>Bug tracking tools-analysis</vt:lpstr>
      <vt:lpstr>Measures for process quality</vt:lpstr>
      <vt:lpstr>Conclusion</vt:lpstr>
    </vt:vector>
  </TitlesOfParts>
  <Company>NJUST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软件建模实践</dc:title>
  <dc:creator>jzhang</dc:creator>
  <cp:keywords/>
  <cp:lastModifiedBy>jzhang</cp:lastModifiedBy>
  <cp:revision>418</cp:revision>
  <dcterms:created xsi:type="dcterms:W3CDTF">2016-04-20T02:40:24Z</dcterms:created>
  <dcterms:modified xsi:type="dcterms:W3CDTF">2017-01-04T06:25:01Z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TC102282709990</vt:lpwstr>
  </property>
</Properties>
</file>