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23"/>
  </p:notesMasterIdLst>
  <p:sldIdLst>
    <p:sldId id="256" r:id="rId3"/>
    <p:sldId id="333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</p:sldIdLst>
  <p:sldSz cx="9906000" cy="6858000" type="A4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3500" autoAdjust="0"/>
  </p:normalViewPr>
  <p:slideViewPr>
    <p:cSldViewPr>
      <p:cViewPr varScale="1">
        <p:scale>
          <a:sx n="92" d="100"/>
          <a:sy n="92" d="100"/>
        </p:scale>
        <p:origin x="1158" y="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30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179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906" y="6053328"/>
            <a:ext cx="2436876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5748" y="6044184"/>
            <a:ext cx="73502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559050" y="4038600"/>
            <a:ext cx="701675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59050" y="6050037"/>
            <a:ext cx="72644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2550" y="6068699"/>
            <a:ext cx="222885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5/18/2016 10:16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259176" y="236541"/>
            <a:ext cx="635635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67750" y="228600"/>
            <a:ext cx="9080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5/18/2016 10:16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9300" y="609602"/>
            <a:ext cx="222885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026150" cy="551656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99300" y="6248405"/>
            <a:ext cx="239395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5/18/2016 10:16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5303" y="6248210"/>
            <a:ext cx="603794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604345" y="0"/>
            <a:ext cx="34671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53875" y="609600"/>
            <a:ext cx="24765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53875" y="0"/>
            <a:ext cx="24765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511000" y="134277"/>
            <a:ext cx="533400" cy="264849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702" y="228600"/>
            <a:ext cx="883285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5/18/2016 10:16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63702" y="1600200"/>
            <a:ext cx="883285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2743200"/>
            <a:ext cx="7716706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906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40335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85900" y="1600200"/>
            <a:ext cx="84201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600200"/>
            <a:ext cx="8255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5/18/2016 10:16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40335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60400" y="1589567"/>
            <a:ext cx="421005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248643" y="1589567"/>
            <a:ext cx="421005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5/18/2016 10:16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273050"/>
            <a:ext cx="883285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60400" y="2438400"/>
            <a:ext cx="4210050" cy="358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200650" y="2438400"/>
            <a:ext cx="4210050" cy="358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5/18/2016 10:16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60400" y="1752600"/>
            <a:ext cx="421005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5200650" y="1752600"/>
            <a:ext cx="421005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5/18/2016 10:16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5/18/2016 10:16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778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73050"/>
            <a:ext cx="87503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5/18/2016 10:16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559050" y="1752600"/>
            <a:ext cx="69342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702" y="1755650"/>
            <a:ext cx="1749916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3550" y="5486400"/>
            <a:ext cx="79248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906" y="4572000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906" y="4663440"/>
            <a:ext cx="158496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4114" y="4654296"/>
            <a:ext cx="8231886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4648200"/>
            <a:ext cx="79248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568450" y="0"/>
            <a:ext cx="108966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769100" y="6248403"/>
            <a:ext cx="288925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5/18/2016 10:16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56845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733550" y="6248209"/>
            <a:ext cx="4953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0624" y="0"/>
            <a:ext cx="8215376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60400" y="228600"/>
            <a:ext cx="883285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63702" y="1600200"/>
            <a:ext cx="883285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04000" y="6248403"/>
            <a:ext cx="288925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5/18/2016 10:16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60402" y="6248209"/>
            <a:ext cx="5872840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906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7785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9762" y="1280160"/>
            <a:ext cx="9266238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7785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476500" y="4343400"/>
            <a:ext cx="7016750" cy="1447800"/>
          </a:xfrm>
        </p:spPr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3891A7">
                    <a:lumMod val="75000"/>
                  </a:srgbClr>
                </a:solidFill>
                <a:latin typeface="Tw Cen MT"/>
                <a:ea typeface="宋体" pitchFamily="2" charset="-122"/>
              </a:rPr>
              <a:t>软件建模训练</a:t>
            </a:r>
            <a:r>
              <a:rPr lang="en-US" altLang="zh-CN" dirty="0" smtClean="0">
                <a:solidFill>
                  <a:srgbClr val="3891A7">
                    <a:lumMod val="75000"/>
                  </a:srgbClr>
                </a:solidFill>
                <a:latin typeface="Tw Cen MT"/>
                <a:ea typeface="宋体" pitchFamily="2" charset="-122"/>
              </a:rPr>
              <a:t>(5)</a:t>
            </a:r>
            <a:r>
              <a:rPr lang="zh-CN" altLang="en-US" sz="3600" b="0" i="0" dirty="0" smtClean="0">
                <a:solidFill>
                  <a:srgbClr val="3891A7">
                    <a:lumMod val="75000"/>
                  </a:srgbClr>
                </a:solidFill>
                <a:latin typeface="Tw Cen MT"/>
                <a:ea typeface="宋体" pitchFamily="2" charset="-122"/>
                <a:cs typeface="+mj-cs"/>
              </a:rPr>
              <a:t/>
            </a:r>
            <a:br>
              <a:rPr lang="zh-CN" altLang="en-US" sz="3600" b="0" i="0" dirty="0" smtClean="0">
                <a:solidFill>
                  <a:srgbClr val="3891A7">
                    <a:lumMod val="75000"/>
                  </a:srgbClr>
                </a:solidFill>
                <a:latin typeface="Tw Cen MT"/>
                <a:ea typeface="宋体" pitchFamily="2" charset="-122"/>
                <a:cs typeface="+mj-cs"/>
              </a:rPr>
            </a:br>
            <a:r>
              <a:rPr lang="zh-CN" altLang="en-US" sz="3600" dirty="0" smtClean="0">
                <a:solidFill>
                  <a:srgbClr val="3891A7">
                    <a:lumMod val="75000"/>
                  </a:srgbClr>
                </a:solidFill>
                <a:latin typeface="Tw Cen MT"/>
                <a:ea typeface="宋体" pitchFamily="2" charset="-122"/>
              </a:rPr>
              <a:t>软件设计与软件体系结构</a:t>
            </a:r>
            <a:endParaRPr lang="zh-CN" altLang="en-US" sz="3600" b="0" i="0" dirty="0">
              <a:solidFill>
                <a:srgbClr val="3891A7">
                  <a:lumMod val="75000"/>
                </a:srgbClr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zh-CN" altLang="en-US" sz="2400" dirty="0">
                <a:ea typeface="宋体" pitchFamily="2" charset="-122"/>
              </a:rPr>
              <a:t>张静</a:t>
            </a:r>
            <a:r>
              <a:rPr lang="zh-CN" altLang="en-US" sz="2400" b="0" i="0" dirty="0" smtClean="0">
                <a:solidFill>
                  <a:srgbClr val="FFFFFF"/>
                </a:solidFill>
                <a:ea typeface="宋体" pitchFamily="2" charset="-122"/>
              </a:rPr>
              <a:t/>
            </a:r>
            <a:br>
              <a:rPr lang="zh-CN" altLang="en-US" sz="2400" b="0" i="0" dirty="0" smtClean="0">
                <a:solidFill>
                  <a:srgbClr val="FFFFFF"/>
                </a:solidFill>
                <a:ea typeface="宋体" pitchFamily="2" charset="-122"/>
              </a:rPr>
            </a:br>
            <a:r>
              <a:rPr lang="zh-CN" altLang="en-US" sz="2400" dirty="0" smtClean="0">
                <a:ea typeface="宋体" pitchFamily="2" charset="-122"/>
              </a:rPr>
              <a:t>南京理工大学计算机科学与工程学院</a:t>
            </a:r>
            <a:endParaRPr lang="zh-CN" altLang="en-US" sz="2400" b="0" i="0" dirty="0">
              <a:solidFill>
                <a:srgbClr val="FFFFFF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不足之处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Components relinquish control over the computation performed by the system.</a:t>
            </a:r>
          </a:p>
          <a:p>
            <a:endParaRPr lang="en-US" altLang="zh-CN" dirty="0"/>
          </a:p>
          <a:p>
            <a:r>
              <a:rPr lang="zh-CN" altLang="en-US"/>
              <a:t>隐式调用的最大不足之处在于，组件对系统进行的计算放弃了主动控制。一个组件不能假设其他组件将会对它的请求做出响应，也不能知道事件被处理的先后顺序。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120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MVC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4488" y="1628800"/>
            <a:ext cx="8435975" cy="50688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Model-View-Control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为</a:t>
            </a:r>
            <a:r>
              <a:rPr lang="zh-CN" altLang="en-US" sz="2800" b="1" dirty="0" smtClean="0">
                <a:solidFill>
                  <a:srgbClr val="FF0066"/>
                </a:solidFill>
              </a:rPr>
              <a:t>交互式的软件系统</a:t>
            </a:r>
            <a:r>
              <a:rPr lang="zh-CN" altLang="en-US" sz="2800" dirty="0" smtClean="0"/>
              <a:t>提供了最著名的体系结构方面的组织。一个交互式应用程序分成三个</a:t>
            </a:r>
            <a:r>
              <a:rPr lang="en-US" altLang="zh-CN" sz="2400" dirty="0" smtClean="0"/>
              <a:t>Component</a:t>
            </a:r>
            <a:r>
              <a:rPr lang="en-US" altLang="zh-CN" sz="2800" dirty="0" smtClean="0"/>
              <a:t>.</a:t>
            </a:r>
          </a:p>
          <a:p>
            <a:endParaRPr lang="en-US" altLang="zh-CN" sz="2800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511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MVC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28800"/>
            <a:ext cx="8291513" cy="504028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smtClean="0">
                <a:solidFill>
                  <a:srgbClr val="FF6600"/>
                </a:solidFill>
              </a:rPr>
              <a:t>Context</a:t>
            </a:r>
            <a:r>
              <a:rPr lang="zh-CN" altLang="en-US" sz="2800" b="1" smtClean="0">
                <a:solidFill>
                  <a:srgbClr val="FF6600"/>
                </a:solidFill>
              </a:rPr>
              <a:t>：需实现具有灵活人机接口的交互式应用程序</a:t>
            </a:r>
          </a:p>
          <a:p>
            <a:r>
              <a:rPr lang="en-US" altLang="zh-CN" sz="2800" b="1" smtClean="0">
                <a:solidFill>
                  <a:srgbClr val="FF6600"/>
                </a:solidFill>
              </a:rPr>
              <a:t>Problem: </a:t>
            </a:r>
            <a:r>
              <a:rPr lang="zh-CN" altLang="en-US" sz="2800" b="1" smtClean="0">
                <a:solidFill>
                  <a:srgbClr val="FF6600"/>
                </a:solidFill>
              </a:rPr>
              <a:t>用户接口及其容易改变需求</a:t>
            </a:r>
          </a:p>
          <a:p>
            <a:r>
              <a:rPr lang="en-US" altLang="zh-CN" sz="2800" b="1" smtClean="0">
                <a:solidFill>
                  <a:srgbClr val="FF6600"/>
                </a:solidFill>
              </a:rPr>
              <a:t>Solution</a:t>
            </a:r>
            <a:r>
              <a:rPr lang="zh-CN" altLang="en-US" sz="2800" b="1" smtClean="0">
                <a:solidFill>
                  <a:srgbClr val="FF6600"/>
                </a:solidFill>
              </a:rPr>
              <a:t>：</a:t>
            </a:r>
            <a:r>
              <a:rPr lang="en-US" altLang="zh-CN" sz="2800" b="1" smtClean="0">
                <a:solidFill>
                  <a:srgbClr val="FF6600"/>
                </a:solidFill>
              </a:rPr>
              <a:t>MVC</a:t>
            </a:r>
          </a:p>
          <a:p>
            <a:r>
              <a:rPr lang="zh-CN" altLang="en-US" sz="2800" b="1" smtClean="0">
                <a:solidFill>
                  <a:schemeClr val="tx2"/>
                </a:solidFill>
              </a:rPr>
              <a:t>模型：</a:t>
            </a:r>
            <a:r>
              <a:rPr lang="zh-CN" altLang="en-US" sz="2800" smtClean="0"/>
              <a:t>封装了内核数据和功能，独立于特定输出表示法和输入方式</a:t>
            </a:r>
          </a:p>
          <a:p>
            <a:r>
              <a:rPr lang="zh-CN" altLang="en-US" sz="2800" b="1" smtClean="0">
                <a:solidFill>
                  <a:schemeClr val="tx2"/>
                </a:solidFill>
              </a:rPr>
              <a:t>视图：</a:t>
            </a:r>
            <a:r>
              <a:rPr lang="zh-CN" altLang="en-US" sz="2800" smtClean="0"/>
              <a:t>向用户显示信息，视图从模型获得数据，</a:t>
            </a:r>
            <a:r>
              <a:rPr lang="zh-CN" altLang="en-US" sz="2800" smtClean="0">
                <a:hlinkClick r:id="rId2" action="ppaction://hlinksldjump"/>
              </a:rPr>
              <a:t>可能有模型的多个视图</a:t>
            </a:r>
            <a:r>
              <a:rPr lang="zh-CN" altLang="en-US" sz="2800" smtClean="0"/>
              <a:t>。</a:t>
            </a:r>
          </a:p>
          <a:p>
            <a:r>
              <a:rPr lang="zh-CN" altLang="en-US" sz="2800" b="1" smtClean="0">
                <a:solidFill>
                  <a:schemeClr val="tx2"/>
                </a:solidFill>
              </a:rPr>
              <a:t>控制器：</a:t>
            </a:r>
            <a:r>
              <a:rPr lang="zh-CN" altLang="en-US" sz="2800" smtClean="0"/>
              <a:t>每个视图都对应一个控制器，控制器接受输入事件，事件被翻译为模型或视图的服务器请求，用户仅仅通过控制器与系统交互。</a:t>
            </a:r>
          </a:p>
          <a:p>
            <a:endParaRPr lang="zh-CN" altLang="en-US" sz="2800" smtClean="0"/>
          </a:p>
          <a:p>
            <a:endParaRPr lang="zh-CN" altLang="en-US" sz="2800" smtClean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216474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MVC</a:t>
            </a:r>
            <a:r>
              <a:rPr lang="zh-CN" altLang="en-US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风格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68772" y="3213819"/>
            <a:ext cx="2447925" cy="935038"/>
          </a:xfrm>
          <a:prstGeom prst="rect">
            <a:avLst/>
          </a:prstGeom>
          <a:solidFill>
            <a:srgbClr val="FFFF99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FF0066"/>
                </a:solidFill>
                <a:latin typeface="Arial" panose="020B0604020202020204" pitchFamily="34" charset="0"/>
              </a:rPr>
              <a:t>view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440435" y="5590307"/>
            <a:ext cx="2447925" cy="935037"/>
          </a:xfrm>
          <a:prstGeom prst="rect">
            <a:avLst/>
          </a:prstGeom>
          <a:solidFill>
            <a:srgbClr val="FFFF99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FF0066"/>
                </a:solidFill>
                <a:latin typeface="Arial" panose="020B0604020202020204" pitchFamily="34" charset="0"/>
              </a:rPr>
              <a:t>model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240660" y="3213819"/>
            <a:ext cx="2447925" cy="935038"/>
          </a:xfrm>
          <a:prstGeom prst="rect">
            <a:avLst/>
          </a:prstGeom>
          <a:solidFill>
            <a:srgbClr val="FFFF99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FF0066"/>
                </a:solidFill>
                <a:latin typeface="Arial" panose="020B0604020202020204" pitchFamily="34" charset="0"/>
              </a:rPr>
              <a:t>controller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648272" y="4150444"/>
            <a:ext cx="792163" cy="1439863"/>
          </a:xfrm>
          <a:prstGeom prst="line">
            <a:avLst/>
          </a:prstGeom>
          <a:noFill/>
          <a:ln w="41275">
            <a:solidFill>
              <a:srgbClr val="FF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016697" y="3647207"/>
            <a:ext cx="1223963" cy="0"/>
          </a:xfrm>
          <a:prstGeom prst="line">
            <a:avLst/>
          </a:prstGeom>
          <a:noFill/>
          <a:ln w="41275">
            <a:solidFill>
              <a:srgbClr val="FF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5889947" y="4150444"/>
            <a:ext cx="647700" cy="1439863"/>
          </a:xfrm>
          <a:prstGeom prst="line">
            <a:avLst/>
          </a:prstGeom>
          <a:noFill/>
          <a:ln w="41275">
            <a:solidFill>
              <a:srgbClr val="FF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48047" y="2062882"/>
            <a:ext cx="1944688" cy="647700"/>
          </a:xfrm>
          <a:prstGeom prst="rect">
            <a:avLst/>
          </a:prstGeom>
          <a:solidFill>
            <a:srgbClr val="CCFFCC">
              <a:alpha val="5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9900CC"/>
                </a:solidFill>
                <a:latin typeface="Arial" panose="020B0604020202020204" pitchFamily="34" charset="0"/>
              </a:rPr>
              <a:t>Viewed by actor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065535" y="4726707"/>
            <a:ext cx="29162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latin typeface="Arial" panose="020B0604020202020204" pitchFamily="34" charset="0"/>
              </a:rPr>
              <a:t>Notify about changes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377060" y="5014044"/>
            <a:ext cx="79216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latin typeface="Arial" panose="020B0604020202020204" pitchFamily="34" charset="0"/>
              </a:rPr>
              <a:t>modify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889947" y="4439369"/>
            <a:ext cx="26654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latin typeface="Arial" panose="020B0604020202020204" pitchFamily="34" charset="0"/>
              </a:rPr>
              <a:t>Create and update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6464622" y="2566119"/>
            <a:ext cx="433388" cy="647700"/>
          </a:xfrm>
          <a:prstGeom prst="line">
            <a:avLst/>
          </a:prstGeom>
          <a:noFill/>
          <a:ln w="50800">
            <a:solidFill>
              <a:srgbClr val="80008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6537647" y="1846982"/>
            <a:ext cx="2663825" cy="863600"/>
          </a:xfrm>
          <a:prstGeom prst="rect">
            <a:avLst/>
          </a:prstGeom>
          <a:solidFill>
            <a:srgbClr val="CCFFCC">
              <a:alpha val="4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9900CC"/>
                </a:solidFill>
                <a:latin typeface="Arial" panose="020B0604020202020204" pitchFamily="34" charset="0"/>
              </a:rPr>
              <a:t>Receive actors event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792735" y="2423244"/>
            <a:ext cx="576262" cy="790575"/>
          </a:xfrm>
          <a:prstGeom prst="line">
            <a:avLst/>
          </a:prstGeom>
          <a:noFill/>
          <a:ln w="508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223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例子：</a:t>
            </a:r>
            <a:r>
              <a:rPr lang="en-US" altLang="zh-CN" dirty="0" smtClean="0"/>
              <a:t>MFC</a:t>
            </a:r>
            <a:r>
              <a:rPr lang="zh-CN" altLang="en-US" dirty="0" smtClean="0"/>
              <a:t>的文档视图模式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65327" y="1916832"/>
            <a:ext cx="8229600" cy="445611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一个变体：微软的</a:t>
            </a:r>
            <a:r>
              <a:rPr lang="zh-CN" altLang="en-US" b="1" smtClean="0">
                <a:solidFill>
                  <a:schemeClr val="hlink"/>
                </a:solidFill>
              </a:rPr>
              <a:t>文档</a:t>
            </a:r>
            <a:r>
              <a:rPr lang="en-US" altLang="zh-CN" b="1" smtClean="0">
                <a:solidFill>
                  <a:schemeClr val="hlink"/>
                </a:solidFill>
              </a:rPr>
              <a:t>-</a:t>
            </a:r>
            <a:r>
              <a:rPr lang="zh-CN" altLang="en-US" b="1" smtClean="0">
                <a:solidFill>
                  <a:schemeClr val="hlink"/>
                </a:solidFill>
              </a:rPr>
              <a:t>视图</a:t>
            </a:r>
            <a:r>
              <a:rPr lang="zh-CN" altLang="en-US" smtClean="0"/>
              <a:t>结构</a:t>
            </a:r>
          </a:p>
          <a:p>
            <a:r>
              <a:rPr lang="en-US" altLang="zh-CN" smtClean="0"/>
              <a:t>CDocument:</a:t>
            </a:r>
          </a:p>
          <a:p>
            <a:r>
              <a:rPr lang="en-US" altLang="zh-CN" smtClean="0"/>
              <a:t>CView:</a:t>
            </a:r>
          </a:p>
          <a:p>
            <a:endParaRPr lang="en-US" altLang="zh-CN" smtClean="0"/>
          </a:p>
          <a:p>
            <a:r>
              <a:rPr lang="zh-CN" altLang="en-US" smtClean="0"/>
              <a:t>放松了视图和控制器的隔离。将视图和控制器实现为一个</a:t>
            </a:r>
            <a:r>
              <a:rPr lang="en-US" altLang="zh-CN" smtClean="0"/>
              <a:t>Component</a:t>
            </a:r>
          </a:p>
          <a:p>
            <a:r>
              <a:rPr lang="en-US" altLang="zh-CN" smtClean="0"/>
              <a:t>            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3026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  <a:r>
              <a:rPr lang="en-US" altLang="zh-CN" dirty="0"/>
              <a:t>MFC</a:t>
            </a:r>
            <a:r>
              <a:rPr lang="zh-CN" altLang="en-US" dirty="0"/>
              <a:t>的文档视图模式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600" y="1988840"/>
            <a:ext cx="6988852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57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文档视图模式的主要类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>
                <a:solidFill>
                  <a:srgbClr val="00B050"/>
                </a:solidFill>
              </a:rPr>
              <a:t>CWinApp</a:t>
            </a:r>
            <a:r>
              <a:rPr lang="zh-CN" altLang="en-US" dirty="0"/>
              <a:t>类提供了用户与</a:t>
            </a:r>
            <a:r>
              <a:rPr lang="en-US" altLang="zh-CN" dirty="0"/>
              <a:t>Windows</a:t>
            </a:r>
            <a:r>
              <a:rPr lang="zh-CN" altLang="en-US" dirty="0"/>
              <a:t>应用程序之间进行交流的界面</a:t>
            </a:r>
            <a:r>
              <a:rPr lang="zh-CN" altLang="en-US" dirty="0" smtClean="0"/>
              <a:t>。接收</a:t>
            </a:r>
            <a:r>
              <a:rPr lang="en-US" altLang="zh-CN" dirty="0"/>
              <a:t>WINDOWS</a:t>
            </a:r>
            <a:r>
              <a:rPr lang="zh-CN" altLang="en-US" dirty="0"/>
              <a:t>传送的消息，并交给程序中相应的对象去处理，免去了程序员许多的</a:t>
            </a:r>
            <a:r>
              <a:rPr lang="zh-CN" altLang="en-US" dirty="0" smtClean="0"/>
              <a:t>工作。</a:t>
            </a:r>
            <a:endParaRPr lang="zh-CN" altLang="en-US" dirty="0"/>
          </a:p>
          <a:p>
            <a:r>
              <a:rPr lang="en-US" altLang="zh-CN" dirty="0" err="1">
                <a:solidFill>
                  <a:srgbClr val="00B050"/>
                </a:solidFill>
              </a:rPr>
              <a:t>CFrameWnd</a:t>
            </a:r>
            <a:r>
              <a:rPr lang="zh-CN" altLang="en-US" dirty="0"/>
              <a:t>类（框架窗口类）是应用程序的框架窗口。所谓框架窗口是指包括菜单、工具栏、状态栏和窗口客户区的整个应用程序的主窗口，相当于简单应用程序框架中所提到的主窗口。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CView</a:t>
            </a:r>
            <a:r>
              <a:rPr lang="zh-CN" altLang="en-US" dirty="0"/>
              <a:t>类派生于</a:t>
            </a:r>
            <a:r>
              <a:rPr lang="en-US" altLang="zh-CN" dirty="0" err="1"/>
              <a:t>Cwnd</a:t>
            </a:r>
            <a:r>
              <a:rPr lang="zh-CN" altLang="en-US" dirty="0"/>
              <a:t>类，用于管理文档</a:t>
            </a:r>
            <a:r>
              <a:rPr lang="en-US" altLang="zh-CN" dirty="0"/>
              <a:t>/</a:t>
            </a:r>
            <a:r>
              <a:rPr lang="zh-CN" altLang="en-US" dirty="0"/>
              <a:t>视图结构中的窗口客户区，这个窗口在文档</a:t>
            </a:r>
            <a:r>
              <a:rPr lang="en-US" altLang="zh-CN" dirty="0"/>
              <a:t>/</a:t>
            </a:r>
            <a:r>
              <a:rPr lang="zh-CN" altLang="en-US" dirty="0"/>
              <a:t>视图结构中称视。视图类专门用于对应用程序的数据进行显示，在视图类中有一个很重要的函数</a:t>
            </a:r>
            <a:r>
              <a:rPr lang="en-US" altLang="zh-CN" dirty="0" err="1"/>
              <a:t>OnDraw</a:t>
            </a:r>
            <a:r>
              <a:rPr lang="en-US" altLang="zh-CN" dirty="0"/>
              <a:t>(),</a:t>
            </a:r>
            <a:r>
              <a:rPr lang="en-US" altLang="zh-CN" dirty="0" err="1"/>
              <a:t>OnDraw</a:t>
            </a:r>
            <a:r>
              <a:rPr lang="en-US" altLang="zh-CN" dirty="0"/>
              <a:t>()</a:t>
            </a:r>
            <a:r>
              <a:rPr lang="zh-CN" altLang="en-US" dirty="0"/>
              <a:t>函数是用于进行应用程序数据显示的函数，一般在派生类中要重写这一个函数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CDocument</a:t>
            </a:r>
            <a:r>
              <a:rPr lang="zh-CN" altLang="en-US" dirty="0" smtClean="0"/>
              <a:t>类管理数据。文档</a:t>
            </a:r>
            <a:r>
              <a:rPr lang="zh-CN" altLang="en-US" dirty="0"/>
              <a:t>类将直接与磁盘相联系，把文档类中的数据存盘，或从磁盘中取出存盘的数据。</a:t>
            </a:r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CDocTemplate</a:t>
            </a:r>
            <a:r>
              <a:rPr lang="zh-CN" altLang="en-US" dirty="0" smtClean="0"/>
              <a:t>类的</a:t>
            </a:r>
            <a:r>
              <a:rPr lang="zh-CN" altLang="en-US" dirty="0"/>
              <a:t>作用是连接文档</a:t>
            </a:r>
            <a:r>
              <a:rPr lang="en-US" altLang="zh-CN" dirty="0"/>
              <a:t>/</a:t>
            </a:r>
            <a:r>
              <a:rPr lang="zh-CN" altLang="en-US" dirty="0"/>
              <a:t>视图结构中文档类，视图类和框架窗口类之间的关系，文档类，视图类和框架窗口类之间的关系是在文档模板类中建立起来的，同时文档模板类还加载了菜单以及与菜单资源使用一个</a:t>
            </a:r>
            <a:r>
              <a:rPr lang="en-US" altLang="zh-CN" dirty="0"/>
              <a:t>ID</a:t>
            </a:r>
            <a:r>
              <a:rPr lang="zh-CN" altLang="en-US" dirty="0"/>
              <a:t>的快捷键等资源</a:t>
            </a:r>
          </a:p>
        </p:txBody>
      </p:sp>
    </p:spTree>
    <p:extLst>
      <p:ext uri="{BB962C8B-B14F-4D97-AF65-F5344CB8AC3E}">
        <p14:creationId xmlns:p14="http://schemas.microsoft.com/office/powerpoint/2010/main" val="2377558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初始化代码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16" y="1700808"/>
            <a:ext cx="6163632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31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文档视图类之间的关系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40" y="1916832"/>
            <a:ext cx="5904656" cy="443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59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MVC</a:t>
            </a:r>
            <a:r>
              <a:rPr lang="zh-CN" altLang="en-US" dirty="0"/>
              <a:t>的优点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将各方面问题分解开来考虑，简化了系统设计，保证了系统的可扩展性</a:t>
            </a:r>
          </a:p>
          <a:p>
            <a:r>
              <a:rPr lang="zh-CN" altLang="en-US" dirty="0"/>
              <a:t>改变界面不影响应用程序的功能内核，使得系统易于演化开发，可维护性好</a:t>
            </a:r>
          </a:p>
          <a:p>
            <a:r>
              <a:rPr lang="zh-CN" altLang="en-US" dirty="0"/>
              <a:t>易于改变，甚至可能在运行时改变，提供了良好的动态机制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87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事件、解释器体系结构风格</a:t>
            </a:r>
          </a:p>
        </p:txBody>
      </p:sp>
    </p:spTree>
    <p:extLst>
      <p:ext uri="{BB962C8B-B14F-4D97-AF65-F5344CB8AC3E}">
        <p14:creationId xmlns:p14="http://schemas.microsoft.com/office/powerpoint/2010/main" val="77414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的缺点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主要局限在应用软件的用户界面开发</a:t>
            </a:r>
            <a:r>
              <a:rPr lang="zh-CN" altLang="en-US" dirty="0" smtClean="0"/>
              <a:t>领域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例子：调试器</a:t>
            </a:r>
            <a:r>
              <a:rPr lang="en-US" altLang="zh-CN" dirty="0" err="1" smtClean="0"/>
              <a:t>Debuger</a:t>
            </a:r>
            <a:endParaRPr lang="zh-CN" altLang="en-US" dirty="0"/>
          </a:p>
        </p:txBody>
      </p:sp>
      <p:pic>
        <p:nvPicPr>
          <p:cNvPr id="4" name="Picture 4" descr="3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0672" y="1772816"/>
            <a:ext cx="5994400" cy="4495800"/>
          </a:xfrm>
        </p:spPr>
      </p:pic>
    </p:spTree>
    <p:extLst>
      <p:ext uri="{BB962C8B-B14F-4D97-AF65-F5344CB8AC3E}">
        <p14:creationId xmlns:p14="http://schemas.microsoft.com/office/powerpoint/2010/main" val="174734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916238" y="4437063"/>
            <a:ext cx="5976937" cy="1152525"/>
            <a:chOff x="1837" y="2795"/>
            <a:chExt cx="3765" cy="726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1837" y="2795"/>
              <a:ext cx="1633" cy="726"/>
            </a:xfrm>
            <a:prstGeom prst="cube">
              <a:avLst>
                <a:gd name="adj" fmla="val 25000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/>
                <a:t>文本编辑器</a:t>
              </a: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3969" y="2795"/>
              <a:ext cx="1633" cy="681"/>
            </a:xfrm>
            <a:prstGeom prst="cube">
              <a:avLst>
                <a:gd name="adj" fmla="val 25000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/>
                <a:t>变量编辑器</a:t>
              </a:r>
            </a:p>
          </p:txBody>
        </p:sp>
      </p:grp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71550" y="2060575"/>
            <a:ext cx="2592388" cy="108108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调试器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635375" y="1989138"/>
            <a:ext cx="1512888" cy="1223962"/>
          </a:xfrm>
          <a:prstGeom prst="rightArrow">
            <a:avLst>
              <a:gd name="adj1" fmla="val 50000"/>
              <a:gd name="adj2" fmla="val 309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声明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148263" y="2349500"/>
            <a:ext cx="2232025" cy="935038"/>
          </a:xfrm>
          <a:prstGeom prst="cloudCallout">
            <a:avLst>
              <a:gd name="adj1" fmla="val -12375"/>
              <a:gd name="adj2" fmla="val 43718"/>
            </a:avLst>
          </a:prstGeom>
          <a:solidFill>
            <a:srgbClr val="FFFF99">
              <a:alpha val="6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/>
              <a:t>断点事件</a:t>
            </a:r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3851275" y="3284538"/>
            <a:ext cx="1223963" cy="1152525"/>
            <a:chOff x="2608" y="1991"/>
            <a:chExt cx="771" cy="726"/>
          </a:xfrm>
        </p:grpSpPr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 rot="1800000">
              <a:off x="2970" y="1991"/>
              <a:ext cx="409" cy="726"/>
            </a:xfrm>
            <a:prstGeom prst="upArrow">
              <a:avLst>
                <a:gd name="adj1" fmla="val 50000"/>
                <a:gd name="adj2" fmla="val 4437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608" y="2115"/>
              <a:ext cx="453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/>
                <a:t>注册</a:t>
              </a:r>
            </a:p>
          </p:txBody>
        </p:sp>
      </p:grp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7019925" y="3284538"/>
            <a:ext cx="1296988" cy="1079500"/>
            <a:chOff x="4150" y="2024"/>
            <a:chExt cx="817" cy="680"/>
          </a:xfrm>
        </p:grpSpPr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 rot="19800000">
              <a:off x="4150" y="2024"/>
              <a:ext cx="408" cy="680"/>
            </a:xfrm>
            <a:prstGeom prst="upArrow">
              <a:avLst>
                <a:gd name="adj1" fmla="val 50000"/>
                <a:gd name="adj2" fmla="val 41667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332" y="2160"/>
              <a:ext cx="63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/>
                <a:t>注册</a:t>
              </a:r>
            </a:p>
          </p:txBody>
        </p:sp>
      </p:grp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5724525" y="3429000"/>
            <a:ext cx="504825" cy="2449513"/>
          </a:xfrm>
          <a:prstGeom prst="downArrow">
            <a:avLst>
              <a:gd name="adj1" fmla="val 50000"/>
              <a:gd name="adj2" fmla="val 12130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916238" y="5949950"/>
            <a:ext cx="2951162" cy="7191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滚动屏幕到断点处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940425" y="5949950"/>
            <a:ext cx="2951163" cy="7191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刷新变量的当前值</a:t>
            </a:r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5940425" y="404813"/>
            <a:ext cx="2519363" cy="1079500"/>
          </a:xfrm>
          <a:prstGeom prst="cube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编译器</a:t>
            </a:r>
          </a:p>
        </p:txBody>
      </p: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6480175" y="1422400"/>
            <a:ext cx="1620838" cy="936625"/>
            <a:chOff x="4082" y="896"/>
            <a:chExt cx="1021" cy="590"/>
          </a:xfrm>
        </p:grpSpPr>
        <p:sp>
          <p:nvSpPr>
            <p:cNvPr id="21" name="AutoShape 20"/>
            <p:cNvSpPr>
              <a:spLocks noChangeArrowheads="1"/>
            </p:cNvSpPr>
            <p:nvPr/>
          </p:nvSpPr>
          <p:spPr bwMode="auto">
            <a:xfrm rot="1800000">
              <a:off x="4082" y="896"/>
              <a:ext cx="318" cy="590"/>
            </a:xfrm>
            <a:prstGeom prst="downArrow">
              <a:avLst>
                <a:gd name="adj1" fmla="val 50000"/>
                <a:gd name="adj2" fmla="val 46384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332" y="1071"/>
              <a:ext cx="771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/>
                <a:t>注册</a:t>
              </a:r>
            </a:p>
          </p:txBody>
        </p:sp>
      </p:grpSp>
      <p:sp>
        <p:nvSpPr>
          <p:cNvPr id="23" name="AutoShape 23"/>
          <p:cNvSpPr>
            <a:spLocks noChangeArrowheads="1"/>
          </p:cNvSpPr>
          <p:nvPr/>
        </p:nvSpPr>
        <p:spPr bwMode="auto">
          <a:xfrm>
            <a:off x="4716463" y="692150"/>
            <a:ext cx="1008062" cy="433388"/>
          </a:xfrm>
          <a:prstGeom prst="leftArrow">
            <a:avLst>
              <a:gd name="adj1" fmla="val 50000"/>
              <a:gd name="adj2" fmla="val 581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2916238" y="549275"/>
            <a:ext cx="1727200" cy="7191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编译</a:t>
            </a:r>
          </a:p>
        </p:txBody>
      </p:sp>
      <p:grpSp>
        <p:nvGrpSpPr>
          <p:cNvPr id="25" name="Group 27"/>
          <p:cNvGrpSpPr>
            <a:grpSpLocks/>
          </p:cNvGrpSpPr>
          <p:nvPr/>
        </p:nvGrpSpPr>
        <p:grpSpPr bwMode="auto">
          <a:xfrm>
            <a:off x="7164388" y="2349500"/>
            <a:ext cx="1584325" cy="503238"/>
            <a:chOff x="4513" y="1480"/>
            <a:chExt cx="998" cy="317"/>
          </a:xfrm>
        </p:grpSpPr>
        <p:sp>
          <p:nvSpPr>
            <p:cNvPr id="26" name="AutoShape 25"/>
            <p:cNvSpPr>
              <a:spLocks noChangeArrowheads="1"/>
            </p:cNvSpPr>
            <p:nvPr/>
          </p:nvSpPr>
          <p:spPr bwMode="auto">
            <a:xfrm rot="3600000">
              <a:off x="4649" y="1344"/>
              <a:ext cx="272" cy="54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830" y="1525"/>
              <a:ext cx="681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/>
                <a:t>触发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9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</a:rPr>
              <a:t>Implicit invocation</a:t>
            </a:r>
            <a:endParaRPr lang="zh-CN" altLang="en-US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1136576" y="1628800"/>
            <a:ext cx="7127875" cy="5113337"/>
            <a:chOff x="340" y="935"/>
            <a:chExt cx="5035" cy="3221"/>
          </a:xfrm>
        </p:grpSpPr>
        <p:pic>
          <p:nvPicPr>
            <p:cNvPr id="5" name="Picture 4" descr="3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935"/>
              <a:ext cx="5035" cy="3221"/>
            </a:xfrm>
            <a:prstGeom prst="rect">
              <a:avLst/>
            </a:prstGeom>
          </p:spPr>
        </p:pic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40" y="3612"/>
              <a:ext cx="1496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093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基于事件的风格（隐式调用）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9388" y="1600200"/>
            <a:ext cx="8713787" cy="50688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基于事件（</a:t>
            </a:r>
            <a:r>
              <a:rPr lang="en-US" altLang="zh-CN" smtClean="0"/>
              <a:t>event-based</a:t>
            </a:r>
            <a:r>
              <a:rPr lang="zh-CN" altLang="en-US" smtClean="0"/>
              <a:t>）的风格，又被称为隐式调用（</a:t>
            </a:r>
            <a:r>
              <a:rPr lang="en-US" altLang="zh-CN" smtClean="0"/>
              <a:t>implicit invocation</a:t>
            </a:r>
            <a:r>
              <a:rPr lang="zh-CN" altLang="en-US" smtClean="0"/>
              <a:t>）的风格。</a:t>
            </a:r>
          </a:p>
          <a:p>
            <a:r>
              <a:rPr lang="zh-CN" altLang="en-US" smtClean="0"/>
              <a:t>在此类风格的系统结构中，组件并不直接调用一个过程，而是声明或广播一个或多个事件。</a:t>
            </a:r>
          </a:p>
          <a:p>
            <a:r>
              <a:rPr lang="zh-CN" altLang="en-US" smtClean="0"/>
              <a:t>系统中的其他组件可以把某一过程注册为与它所关心的事件相关联。当某一事件发生时，系统会调用所有与之相关联的过程，即一个事件的激发隐含地导致了对其他模块的过程的调用。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48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组件：它们的接口不仅提供一个过程的集合，也提供一个事件的集合。</a:t>
            </a:r>
          </a:p>
          <a:p>
            <a:r>
              <a:rPr lang="zh-CN" altLang="en-US" dirty="0"/>
              <a:t>连接器：这些过程既可以用一般的方式调用，也可以被注册为与某些事件相关。</a:t>
            </a:r>
          </a:p>
          <a:p>
            <a:r>
              <a:rPr lang="zh-CN" altLang="en-US" dirty="0"/>
              <a:t>组件可以声明或广播一个或多个事件，或者向系统注册，来表明它希望响应一个或多个事件。</a:t>
            </a:r>
          </a:p>
          <a:p>
            <a:r>
              <a:rPr lang="zh-CN" altLang="en-US" dirty="0"/>
              <a:t>连接器的两种类型：对事件的显式或隐式调用。</a:t>
            </a:r>
          </a:p>
        </p:txBody>
      </p:sp>
    </p:spTree>
    <p:extLst>
      <p:ext uri="{BB962C8B-B14F-4D97-AF65-F5344CB8AC3E}">
        <p14:creationId xmlns:p14="http://schemas.microsoft.com/office/powerpoint/2010/main" val="138076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66"/>
                </a:solidFill>
              </a:rPr>
              <a:t>Invariant</a:t>
            </a:r>
            <a:r>
              <a:rPr lang="en-US" altLang="zh-CN" b="1" dirty="0"/>
              <a:t> :</a:t>
            </a:r>
            <a:r>
              <a:rPr lang="en-US" altLang="zh-CN" sz="3200" dirty="0"/>
              <a:t>announcers of events do not know which components will be affected by those events.</a:t>
            </a:r>
          </a:p>
          <a:p>
            <a:r>
              <a:rPr lang="en-US" altLang="zh-CN" sz="3200" dirty="0"/>
              <a:t>Orders of invocation is non-</a:t>
            </a:r>
            <a:r>
              <a:rPr lang="en-US" altLang="zh-CN" sz="3200" b="1" dirty="0">
                <a:solidFill>
                  <a:srgbClr val="008000"/>
                </a:solidFill>
              </a:rPr>
              <a:t>deterministic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814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Strong support for reuse.</a:t>
            </a:r>
          </a:p>
          <a:p>
            <a:endParaRPr lang="en-US" altLang="zh-CN" dirty="0"/>
          </a:p>
          <a:p>
            <a:r>
              <a:rPr lang="en-US" altLang="zh-CN" dirty="0"/>
              <a:t>Implicit invocation eases system evolution.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7995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ademicPresentation1_TP10352479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70B6C7-96FA-4D84-90CD-07101C1F8B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用于大学课程的学术演示文稿（纸张和铅笔设计）</Template>
  <TotalTime>0</TotalTime>
  <Words>871</Words>
  <Application>Microsoft Office PowerPoint</Application>
  <PresentationFormat>A4 纸张(210x297 毫米)</PresentationFormat>
  <Paragraphs>83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Tw Cen MT</vt:lpstr>
      <vt:lpstr>华文仿宋</vt:lpstr>
      <vt:lpstr>华文中宋</vt:lpstr>
      <vt:lpstr>宋体</vt:lpstr>
      <vt:lpstr>Arial</vt:lpstr>
      <vt:lpstr>Calibri</vt:lpstr>
      <vt:lpstr>Wingdings</vt:lpstr>
      <vt:lpstr>Wingdings 2</vt:lpstr>
      <vt:lpstr>AcademicPresentation1_TP10352479</vt:lpstr>
      <vt:lpstr>软件建模训练(5) 软件设计与软件体系结构</vt:lpstr>
      <vt:lpstr>事件、解释器体系结构风格</vt:lpstr>
      <vt:lpstr>例子：调试器Debuger</vt:lpstr>
      <vt:lpstr>PowerPoint 演示文稿</vt:lpstr>
      <vt:lpstr>Implicit invocation</vt:lpstr>
      <vt:lpstr>基于事件的风格（隐式调用）</vt:lpstr>
      <vt:lpstr>PowerPoint 演示文稿</vt:lpstr>
      <vt:lpstr>属性</vt:lpstr>
      <vt:lpstr>优点</vt:lpstr>
      <vt:lpstr>不足之处</vt:lpstr>
      <vt:lpstr>例子1：MVC</vt:lpstr>
      <vt:lpstr>MVC</vt:lpstr>
      <vt:lpstr>MVC风格</vt:lpstr>
      <vt:lpstr>例子：MFC的文档视图模式</vt:lpstr>
      <vt:lpstr>例子：MFC的文档视图模式</vt:lpstr>
      <vt:lpstr>文档视图模式的主要类</vt:lpstr>
      <vt:lpstr>初始化代码</vt:lpstr>
      <vt:lpstr>文档视图类之间的关系</vt:lpstr>
      <vt:lpstr>MVC的优点</vt:lpstr>
      <vt:lpstr>MVC的缺点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2016-05-03T02:11:08Z</dcterms:created>
  <dcterms:modified xsi:type="dcterms:W3CDTF">2016-05-18T02:59:40Z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TC101671252052</vt:lpwstr>
  </property>
</Properties>
</file>