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9"/>
  </p:notesMasterIdLst>
  <p:sldIdLst>
    <p:sldId id="256" r:id="rId3"/>
    <p:sldId id="258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87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87" d="100"/>
          <a:sy n="87" d="100"/>
        </p:scale>
        <p:origin x="-1349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DB960-2B76-49A4-B4DC-4E752D1B98C4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730A-D9D0-4B64-B15A-CC5DED520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038599"/>
            <a:ext cx="9144000" cy="193087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4111751"/>
            <a:ext cx="1371600" cy="177695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4111751"/>
            <a:ext cx="7772400" cy="1776953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71600" y="4191000"/>
            <a:ext cx="7467600" cy="1066800"/>
          </a:xfrm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7467600" cy="609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233160"/>
            <a:ext cx="17526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fld id="{DA480A42-1B47-4A74-9A1D-F67E9D003F15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200399" y="6233160"/>
            <a:ext cx="4752393" cy="320040"/>
          </a:xfrm>
          <a:prstGeom prst="rect">
            <a:avLst/>
          </a:prstGeom>
        </p:spPr>
        <p:txBody>
          <a:bodyPr anchor="b" anchorCtr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6233160"/>
            <a:ext cx="838200" cy="32004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823960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915400" y="533400"/>
            <a:ext cx="228600" cy="6324600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8004048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20000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371600" cy="990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 anchor="ctr" anchorCtr="0"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7620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768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620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768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7620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768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2000" y="1600200"/>
            <a:ext cx="1600200" cy="4495800"/>
          </a:xfrm>
          <a:solidFill>
            <a:schemeClr val="accent3"/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438400" y="1600200"/>
            <a:ext cx="6324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5486400"/>
            <a:ext cx="7543800" cy="685800"/>
          </a:xfrm>
        </p:spPr>
        <p:txBody>
          <a:bodyPr/>
          <a:lstStyle>
            <a:lvl1pPr marL="0" indent="0">
              <a:buFontTx/>
              <a:buNone/>
              <a:defRPr sz="17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0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4658868"/>
            <a:ext cx="1371600" cy="713232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4658868"/>
            <a:ext cx="7772400" cy="713232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75516"/>
            <a:ext cx="7543800" cy="658483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0"/>
            <a:ext cx="7772400" cy="4568952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001000" cy="11430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65048" y="1600200"/>
            <a:ext cx="80010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5334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33400" y="0"/>
            <a:ext cx="8610600" cy="228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Date Placeholder 27"/>
          <p:cNvSpPr>
            <a:spLocks noGrp="1"/>
          </p:cNvSpPr>
          <p:nvPr>
            <p:ph type="dt" sz="half" idx="2"/>
          </p:nvPr>
        </p:nvSpPr>
        <p:spPr>
          <a:xfrm>
            <a:off x="1371600" y="6233160"/>
            <a:ext cx="17526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fld id="{DA480A42-1B47-4A74-9A1D-F67E9D003F15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2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200399" y="6233160"/>
            <a:ext cx="4752393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01000" y="6233160"/>
            <a:ext cx="8382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tx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tx2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tx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tx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tx2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Software Project Management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Jing Zhang Ph.D.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827584" y="1556792"/>
            <a:ext cx="8004048" cy="46064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Example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dimension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97711"/>
              </p:ext>
            </p:extLst>
          </p:nvPr>
        </p:nvGraphicFramePr>
        <p:xfrm>
          <a:off x="1043608" y="2060848"/>
          <a:ext cx="6696744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8312"/>
                <a:gridCol w="2088232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Activity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Duration (week)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Precedents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A. Hardware</a:t>
                      </a:r>
                      <a:r>
                        <a:rPr lang="en-US" altLang="zh-CN" baseline="0" dirty="0" smtClean="0"/>
                        <a:t> selection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B.</a:t>
                      </a:r>
                      <a:r>
                        <a:rPr lang="en-US" altLang="zh-CN" baseline="0" dirty="0" smtClean="0"/>
                        <a:t> System configuration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C. Install hardware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D. Data migration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E. Draft office procedures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F. Recruit</a:t>
                      </a:r>
                      <a:r>
                        <a:rPr lang="en-US" altLang="zh-CN" baseline="0" dirty="0" smtClean="0"/>
                        <a:t> staff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G. User training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E, F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H. Install and test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C, D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6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93126"/>
              </p:ext>
            </p:extLst>
          </p:nvPr>
        </p:nvGraphicFramePr>
        <p:xfrm>
          <a:off x="971600" y="1412776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A. Hardware selection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56387"/>
              </p:ext>
            </p:extLst>
          </p:nvPr>
        </p:nvGraphicFramePr>
        <p:xfrm>
          <a:off x="3563888" y="2708920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D. Data migration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99136"/>
              </p:ext>
            </p:extLst>
          </p:nvPr>
        </p:nvGraphicFramePr>
        <p:xfrm>
          <a:off x="971600" y="2708920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B. Software</a:t>
                      </a:r>
                      <a:r>
                        <a:rPr lang="en-US" altLang="zh-CN" sz="1400" baseline="0" dirty="0" smtClean="0"/>
                        <a:t> configuration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08890"/>
              </p:ext>
            </p:extLst>
          </p:nvPr>
        </p:nvGraphicFramePr>
        <p:xfrm>
          <a:off x="6228184" y="2708920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H. Install</a:t>
                      </a:r>
                      <a:r>
                        <a:rPr lang="en-US" altLang="zh-CN" sz="1400" baseline="0" dirty="0" smtClean="0"/>
                        <a:t> and test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2014"/>
              </p:ext>
            </p:extLst>
          </p:nvPr>
        </p:nvGraphicFramePr>
        <p:xfrm>
          <a:off x="971600" y="4005064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F. Recruit staff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椭圆 13"/>
          <p:cNvSpPr/>
          <p:nvPr/>
        </p:nvSpPr>
        <p:spPr>
          <a:xfrm>
            <a:off x="558925" y="306896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852108" y="299712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23098"/>
              </p:ext>
            </p:extLst>
          </p:nvPr>
        </p:nvGraphicFramePr>
        <p:xfrm>
          <a:off x="3635896" y="4005064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E. Draft office procedures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840706"/>
              </p:ext>
            </p:extLst>
          </p:nvPr>
        </p:nvGraphicFramePr>
        <p:xfrm>
          <a:off x="6300192" y="4005064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G. User</a:t>
                      </a:r>
                      <a:r>
                        <a:rPr lang="en-US" altLang="zh-CN" sz="1400" baseline="0" dirty="0" smtClean="0"/>
                        <a:t> training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8456"/>
              </p:ext>
            </p:extLst>
          </p:nvPr>
        </p:nvGraphicFramePr>
        <p:xfrm>
          <a:off x="3563888" y="1412776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C. Install hardware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3" name="直接箭头连接符 22"/>
          <p:cNvCxnSpPr>
            <a:stCxn id="14" idx="7"/>
            <a:endCxn id="4" idx="1"/>
          </p:cNvCxnSpPr>
          <p:nvPr/>
        </p:nvCxnSpPr>
        <p:spPr>
          <a:xfrm flipV="1">
            <a:off x="743313" y="1880828"/>
            <a:ext cx="228287" cy="12197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6"/>
            <a:endCxn id="11" idx="1"/>
          </p:cNvCxnSpPr>
          <p:nvPr/>
        </p:nvCxnSpPr>
        <p:spPr>
          <a:xfrm>
            <a:off x="774949" y="3176972"/>
            <a:ext cx="19665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5"/>
            <a:endCxn id="13" idx="1"/>
          </p:cNvCxnSpPr>
          <p:nvPr/>
        </p:nvCxnSpPr>
        <p:spPr>
          <a:xfrm>
            <a:off x="743313" y="3253348"/>
            <a:ext cx="228287" cy="12197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1" idx="3"/>
            <a:endCxn id="10" idx="1"/>
          </p:cNvCxnSpPr>
          <p:nvPr/>
        </p:nvCxnSpPr>
        <p:spPr>
          <a:xfrm>
            <a:off x="3275855" y="3176972"/>
            <a:ext cx="28803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1" idx="3"/>
            <a:endCxn id="19" idx="1"/>
          </p:cNvCxnSpPr>
          <p:nvPr/>
        </p:nvCxnSpPr>
        <p:spPr>
          <a:xfrm>
            <a:off x="3275855" y="3176972"/>
            <a:ext cx="360041" cy="12961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" idx="3"/>
            <a:endCxn id="21" idx="1"/>
          </p:cNvCxnSpPr>
          <p:nvPr/>
        </p:nvCxnSpPr>
        <p:spPr>
          <a:xfrm>
            <a:off x="3275855" y="1880828"/>
            <a:ext cx="28803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0" idx="3"/>
            <a:endCxn id="12" idx="1"/>
          </p:cNvCxnSpPr>
          <p:nvPr/>
        </p:nvCxnSpPr>
        <p:spPr>
          <a:xfrm>
            <a:off x="5868143" y="3176972"/>
            <a:ext cx="36004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1" idx="3"/>
            <a:endCxn id="12" idx="1"/>
          </p:cNvCxnSpPr>
          <p:nvPr/>
        </p:nvCxnSpPr>
        <p:spPr>
          <a:xfrm>
            <a:off x="5868143" y="1880828"/>
            <a:ext cx="360041" cy="12961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9" idx="3"/>
            <a:endCxn id="20" idx="1"/>
          </p:cNvCxnSpPr>
          <p:nvPr/>
        </p:nvCxnSpPr>
        <p:spPr>
          <a:xfrm>
            <a:off x="5940151" y="4473116"/>
            <a:ext cx="36004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13" idx="2"/>
            <a:endCxn id="20" idx="2"/>
          </p:cNvCxnSpPr>
          <p:nvPr/>
        </p:nvCxnSpPr>
        <p:spPr>
          <a:xfrm rot="16200000" flipH="1">
            <a:off x="4788023" y="2276873"/>
            <a:ext cx="12700" cy="5328592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12" idx="3"/>
            <a:endCxn id="18" idx="3"/>
          </p:cNvCxnSpPr>
          <p:nvPr/>
        </p:nvCxnSpPr>
        <p:spPr>
          <a:xfrm>
            <a:off x="8532439" y="3176972"/>
            <a:ext cx="351305" cy="454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20" idx="3"/>
            <a:endCxn id="18" idx="4"/>
          </p:cNvCxnSpPr>
          <p:nvPr/>
        </p:nvCxnSpPr>
        <p:spPr>
          <a:xfrm flipV="1">
            <a:off x="8604447" y="3213149"/>
            <a:ext cx="355673" cy="12599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985297" y="764477"/>
            <a:ext cx="515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precedence network for the example project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66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743313" y="692696"/>
            <a:ext cx="8004048" cy="12241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u="sng" dirty="0" smtClean="0">
                <a:solidFill>
                  <a:srgbClr val="7030A0"/>
                </a:solidFill>
              </a:rPr>
              <a:t>The forward pass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Calculate the 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earliest</a:t>
            </a:r>
            <a:r>
              <a:rPr lang="en-US" altLang="zh-CN" dirty="0" smtClean="0">
                <a:solidFill>
                  <a:srgbClr val="0070C0"/>
                </a:solidFill>
              </a:rPr>
              <a:t> dates on which each activity may be started and completed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51995"/>
              </p:ext>
            </p:extLst>
          </p:nvPr>
        </p:nvGraphicFramePr>
        <p:xfrm>
          <a:off x="971600" y="2276872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A. Hardware selection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476636"/>
              </p:ext>
            </p:extLst>
          </p:nvPr>
        </p:nvGraphicFramePr>
        <p:xfrm>
          <a:off x="3563888" y="3573016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D. Data migration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430887"/>
              </p:ext>
            </p:extLst>
          </p:nvPr>
        </p:nvGraphicFramePr>
        <p:xfrm>
          <a:off x="971600" y="3573016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B. Software</a:t>
                      </a:r>
                      <a:r>
                        <a:rPr lang="en-US" altLang="zh-CN" sz="1400" baseline="0" dirty="0" smtClean="0"/>
                        <a:t> configuration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4035"/>
              </p:ext>
            </p:extLst>
          </p:nvPr>
        </p:nvGraphicFramePr>
        <p:xfrm>
          <a:off x="6228184" y="3573016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H. Install</a:t>
                      </a:r>
                      <a:r>
                        <a:rPr lang="en-US" altLang="zh-CN" sz="1400" baseline="0" dirty="0" smtClean="0"/>
                        <a:t> and test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923523"/>
              </p:ext>
            </p:extLst>
          </p:nvPr>
        </p:nvGraphicFramePr>
        <p:xfrm>
          <a:off x="971600" y="4869160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F. Recruit staff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椭圆 8"/>
          <p:cNvSpPr/>
          <p:nvPr/>
        </p:nvSpPr>
        <p:spPr>
          <a:xfrm>
            <a:off x="558925" y="39330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852108" y="386122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05230"/>
              </p:ext>
            </p:extLst>
          </p:nvPr>
        </p:nvGraphicFramePr>
        <p:xfrm>
          <a:off x="3635896" y="4869160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E. Draft office procedures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76099"/>
              </p:ext>
            </p:extLst>
          </p:nvPr>
        </p:nvGraphicFramePr>
        <p:xfrm>
          <a:off x="6300192" y="4869160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G. User</a:t>
                      </a:r>
                      <a:r>
                        <a:rPr lang="en-US" altLang="zh-CN" sz="1400" baseline="0" dirty="0" smtClean="0"/>
                        <a:t> training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65272"/>
              </p:ext>
            </p:extLst>
          </p:nvPr>
        </p:nvGraphicFramePr>
        <p:xfrm>
          <a:off x="3563888" y="2276872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C. Install hardware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直接箭头连接符 13"/>
          <p:cNvCxnSpPr>
            <a:stCxn id="9" idx="7"/>
            <a:endCxn id="4" idx="1"/>
          </p:cNvCxnSpPr>
          <p:nvPr/>
        </p:nvCxnSpPr>
        <p:spPr>
          <a:xfrm flipV="1">
            <a:off x="743313" y="2744924"/>
            <a:ext cx="228287" cy="12197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6"/>
            <a:endCxn id="6" idx="1"/>
          </p:cNvCxnSpPr>
          <p:nvPr/>
        </p:nvCxnSpPr>
        <p:spPr>
          <a:xfrm>
            <a:off x="774949" y="4041068"/>
            <a:ext cx="19665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5"/>
            <a:endCxn id="8" idx="1"/>
          </p:cNvCxnSpPr>
          <p:nvPr/>
        </p:nvCxnSpPr>
        <p:spPr>
          <a:xfrm>
            <a:off x="743313" y="4117444"/>
            <a:ext cx="228287" cy="12197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5" idx="1"/>
          </p:cNvCxnSpPr>
          <p:nvPr/>
        </p:nvCxnSpPr>
        <p:spPr>
          <a:xfrm>
            <a:off x="3275855" y="4041068"/>
            <a:ext cx="28803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11" idx="1"/>
          </p:cNvCxnSpPr>
          <p:nvPr/>
        </p:nvCxnSpPr>
        <p:spPr>
          <a:xfrm>
            <a:off x="3275855" y="4041068"/>
            <a:ext cx="360041" cy="12961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  <a:endCxn id="13" idx="1"/>
          </p:cNvCxnSpPr>
          <p:nvPr/>
        </p:nvCxnSpPr>
        <p:spPr>
          <a:xfrm>
            <a:off x="3275855" y="2744924"/>
            <a:ext cx="28803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3"/>
            <a:endCxn id="7" idx="1"/>
          </p:cNvCxnSpPr>
          <p:nvPr/>
        </p:nvCxnSpPr>
        <p:spPr>
          <a:xfrm>
            <a:off x="5868143" y="4041068"/>
            <a:ext cx="36004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3"/>
            <a:endCxn id="7" idx="1"/>
          </p:cNvCxnSpPr>
          <p:nvPr/>
        </p:nvCxnSpPr>
        <p:spPr>
          <a:xfrm>
            <a:off x="5868143" y="2744924"/>
            <a:ext cx="360041" cy="12961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3"/>
            <a:endCxn id="12" idx="1"/>
          </p:cNvCxnSpPr>
          <p:nvPr/>
        </p:nvCxnSpPr>
        <p:spPr>
          <a:xfrm>
            <a:off x="5940151" y="5337212"/>
            <a:ext cx="36004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8" idx="2"/>
            <a:endCxn id="12" idx="2"/>
          </p:cNvCxnSpPr>
          <p:nvPr/>
        </p:nvCxnSpPr>
        <p:spPr>
          <a:xfrm rot="16200000" flipH="1">
            <a:off x="4788023" y="3140969"/>
            <a:ext cx="12700" cy="5328592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  <a:endCxn id="10" idx="3"/>
          </p:cNvCxnSpPr>
          <p:nvPr/>
        </p:nvCxnSpPr>
        <p:spPr>
          <a:xfrm>
            <a:off x="8532439" y="4041068"/>
            <a:ext cx="351305" cy="454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3"/>
            <a:endCxn id="10" idx="4"/>
          </p:cNvCxnSpPr>
          <p:nvPr/>
        </p:nvCxnSpPr>
        <p:spPr>
          <a:xfrm flipV="1">
            <a:off x="8604447" y="4077245"/>
            <a:ext cx="355673" cy="12599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126740" y="2267580"/>
            <a:ext cx="325730" cy="2970912"/>
            <a:chOff x="1126740" y="2267580"/>
            <a:chExt cx="325730" cy="2970912"/>
          </a:xfrm>
        </p:grpSpPr>
        <p:sp>
          <p:nvSpPr>
            <p:cNvPr id="26" name="TextBox 25"/>
            <p:cNvSpPr txBox="1"/>
            <p:nvPr/>
          </p:nvSpPr>
          <p:spPr>
            <a:xfrm>
              <a:off x="1126740" y="356372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26740" y="226758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26740" y="486916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771800" y="2230668"/>
            <a:ext cx="425116" cy="2970912"/>
            <a:chOff x="1126740" y="2267580"/>
            <a:chExt cx="425116" cy="2970912"/>
          </a:xfrm>
        </p:grpSpPr>
        <p:sp>
          <p:nvSpPr>
            <p:cNvPr id="31" name="TextBox 30"/>
            <p:cNvSpPr txBox="1"/>
            <p:nvPr/>
          </p:nvSpPr>
          <p:spPr>
            <a:xfrm>
              <a:off x="1126740" y="356372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4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26740" y="226758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6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26740" y="486916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10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24609" y="2226022"/>
            <a:ext cx="314510" cy="2970912"/>
            <a:chOff x="1126740" y="2267580"/>
            <a:chExt cx="314510" cy="2970912"/>
          </a:xfrm>
        </p:grpSpPr>
        <p:sp>
          <p:nvSpPr>
            <p:cNvPr id="35" name="TextBox 34"/>
            <p:cNvSpPr txBox="1"/>
            <p:nvPr/>
          </p:nvSpPr>
          <p:spPr>
            <a:xfrm>
              <a:off x="1126740" y="356372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4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26740" y="226758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6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26740" y="486916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4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364088" y="2258288"/>
            <a:ext cx="322524" cy="2970912"/>
            <a:chOff x="1126740" y="2267580"/>
            <a:chExt cx="322524" cy="2970912"/>
          </a:xfrm>
        </p:grpSpPr>
        <p:sp>
          <p:nvSpPr>
            <p:cNvPr id="39" name="TextBox 38"/>
            <p:cNvSpPr txBox="1"/>
            <p:nvPr/>
          </p:nvSpPr>
          <p:spPr>
            <a:xfrm>
              <a:off x="1126740" y="356372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8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26740" y="226758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9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26740" y="48691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7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372200" y="3501008"/>
            <a:ext cx="425116" cy="1674768"/>
            <a:chOff x="1126740" y="3563724"/>
            <a:chExt cx="425116" cy="1674768"/>
          </a:xfrm>
        </p:grpSpPr>
        <p:sp>
          <p:nvSpPr>
            <p:cNvPr id="43" name="TextBox 42"/>
            <p:cNvSpPr txBox="1"/>
            <p:nvPr/>
          </p:nvSpPr>
          <p:spPr>
            <a:xfrm>
              <a:off x="1126740" y="356372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9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26740" y="486916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10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066729" y="3526812"/>
            <a:ext cx="410690" cy="1674768"/>
            <a:chOff x="1126740" y="3563724"/>
            <a:chExt cx="410690" cy="1674768"/>
          </a:xfrm>
        </p:grpSpPr>
        <p:sp>
          <p:nvSpPr>
            <p:cNvPr id="47" name="TextBox 46"/>
            <p:cNvSpPr txBox="1"/>
            <p:nvPr/>
          </p:nvSpPr>
          <p:spPr>
            <a:xfrm>
              <a:off x="1126740" y="3563724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11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26740" y="4869160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13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90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743313" y="692696"/>
            <a:ext cx="8004048" cy="122413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600" u="sng" dirty="0" smtClean="0">
                <a:solidFill>
                  <a:srgbClr val="7030A0"/>
                </a:solidFill>
              </a:rPr>
              <a:t>The backward pass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Calculate the 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latest</a:t>
            </a:r>
            <a:r>
              <a:rPr lang="en-US" altLang="zh-CN" dirty="0" smtClean="0">
                <a:solidFill>
                  <a:srgbClr val="0070C0"/>
                </a:solidFill>
              </a:rPr>
              <a:t> dates at which each activity may be started and finished without delaying the end date of the project.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806681"/>
              </p:ext>
            </p:extLst>
          </p:nvPr>
        </p:nvGraphicFramePr>
        <p:xfrm>
          <a:off x="971600" y="2276872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A. Hardware selection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79738"/>
              </p:ext>
            </p:extLst>
          </p:nvPr>
        </p:nvGraphicFramePr>
        <p:xfrm>
          <a:off x="3563888" y="3573016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D. Data migration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070660"/>
              </p:ext>
            </p:extLst>
          </p:nvPr>
        </p:nvGraphicFramePr>
        <p:xfrm>
          <a:off x="971600" y="3573016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B. Software</a:t>
                      </a:r>
                      <a:r>
                        <a:rPr lang="en-US" altLang="zh-CN" sz="1400" baseline="0" dirty="0" smtClean="0"/>
                        <a:t> configuration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68973"/>
              </p:ext>
            </p:extLst>
          </p:nvPr>
        </p:nvGraphicFramePr>
        <p:xfrm>
          <a:off x="6228184" y="3573016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H. Install</a:t>
                      </a:r>
                      <a:r>
                        <a:rPr lang="en-US" altLang="zh-CN" sz="1400" baseline="0" dirty="0" smtClean="0"/>
                        <a:t> and test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55501"/>
              </p:ext>
            </p:extLst>
          </p:nvPr>
        </p:nvGraphicFramePr>
        <p:xfrm>
          <a:off x="971600" y="4869160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F. Recruit staff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椭圆 8"/>
          <p:cNvSpPr/>
          <p:nvPr/>
        </p:nvSpPr>
        <p:spPr>
          <a:xfrm>
            <a:off x="558925" y="39330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852108" y="386122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49165"/>
              </p:ext>
            </p:extLst>
          </p:nvPr>
        </p:nvGraphicFramePr>
        <p:xfrm>
          <a:off x="3635896" y="4869160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E. Draft office procedures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27350"/>
              </p:ext>
            </p:extLst>
          </p:nvPr>
        </p:nvGraphicFramePr>
        <p:xfrm>
          <a:off x="6300192" y="4869160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G. User</a:t>
                      </a:r>
                      <a:r>
                        <a:rPr lang="en-US" altLang="zh-CN" sz="1400" baseline="0" dirty="0" smtClean="0"/>
                        <a:t> training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428543"/>
              </p:ext>
            </p:extLst>
          </p:nvPr>
        </p:nvGraphicFramePr>
        <p:xfrm>
          <a:off x="3563888" y="2276872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C. Install hardware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直接箭头连接符 13"/>
          <p:cNvCxnSpPr>
            <a:stCxn id="9" idx="7"/>
            <a:endCxn id="4" idx="1"/>
          </p:cNvCxnSpPr>
          <p:nvPr/>
        </p:nvCxnSpPr>
        <p:spPr>
          <a:xfrm flipV="1">
            <a:off x="743313" y="2744924"/>
            <a:ext cx="228287" cy="12197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6"/>
            <a:endCxn id="6" idx="1"/>
          </p:cNvCxnSpPr>
          <p:nvPr/>
        </p:nvCxnSpPr>
        <p:spPr>
          <a:xfrm>
            <a:off x="774949" y="4041068"/>
            <a:ext cx="19665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5"/>
            <a:endCxn id="8" idx="1"/>
          </p:cNvCxnSpPr>
          <p:nvPr/>
        </p:nvCxnSpPr>
        <p:spPr>
          <a:xfrm>
            <a:off x="743313" y="4117444"/>
            <a:ext cx="228287" cy="12197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5" idx="1"/>
          </p:cNvCxnSpPr>
          <p:nvPr/>
        </p:nvCxnSpPr>
        <p:spPr>
          <a:xfrm>
            <a:off x="3275855" y="4041068"/>
            <a:ext cx="28803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11" idx="1"/>
          </p:cNvCxnSpPr>
          <p:nvPr/>
        </p:nvCxnSpPr>
        <p:spPr>
          <a:xfrm>
            <a:off x="3275855" y="4041068"/>
            <a:ext cx="360041" cy="12961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  <a:endCxn id="13" idx="1"/>
          </p:cNvCxnSpPr>
          <p:nvPr/>
        </p:nvCxnSpPr>
        <p:spPr>
          <a:xfrm>
            <a:off x="3275855" y="2744924"/>
            <a:ext cx="28803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3"/>
            <a:endCxn id="7" idx="1"/>
          </p:cNvCxnSpPr>
          <p:nvPr/>
        </p:nvCxnSpPr>
        <p:spPr>
          <a:xfrm>
            <a:off x="5868143" y="4041068"/>
            <a:ext cx="36004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3"/>
            <a:endCxn id="7" idx="1"/>
          </p:cNvCxnSpPr>
          <p:nvPr/>
        </p:nvCxnSpPr>
        <p:spPr>
          <a:xfrm>
            <a:off x="5868143" y="2744924"/>
            <a:ext cx="360041" cy="12961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3"/>
            <a:endCxn id="12" idx="1"/>
          </p:cNvCxnSpPr>
          <p:nvPr/>
        </p:nvCxnSpPr>
        <p:spPr>
          <a:xfrm>
            <a:off x="5940151" y="5337212"/>
            <a:ext cx="36004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8" idx="2"/>
            <a:endCxn id="12" idx="2"/>
          </p:cNvCxnSpPr>
          <p:nvPr/>
        </p:nvCxnSpPr>
        <p:spPr>
          <a:xfrm rot="16200000" flipH="1">
            <a:off x="4788023" y="3140969"/>
            <a:ext cx="12700" cy="5328592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  <a:endCxn id="10" idx="3"/>
          </p:cNvCxnSpPr>
          <p:nvPr/>
        </p:nvCxnSpPr>
        <p:spPr>
          <a:xfrm>
            <a:off x="8532439" y="4041068"/>
            <a:ext cx="351305" cy="454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3"/>
            <a:endCxn id="10" idx="4"/>
          </p:cNvCxnSpPr>
          <p:nvPr/>
        </p:nvCxnSpPr>
        <p:spPr>
          <a:xfrm flipV="1">
            <a:off x="8604447" y="4077245"/>
            <a:ext cx="355673" cy="12599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126740" y="2267580"/>
            <a:ext cx="325730" cy="2970912"/>
            <a:chOff x="1126740" y="2267580"/>
            <a:chExt cx="325730" cy="2970912"/>
          </a:xfrm>
        </p:grpSpPr>
        <p:sp>
          <p:nvSpPr>
            <p:cNvPr id="26" name="TextBox 25"/>
            <p:cNvSpPr txBox="1"/>
            <p:nvPr/>
          </p:nvSpPr>
          <p:spPr>
            <a:xfrm>
              <a:off x="1126740" y="356372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26740" y="226758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26740" y="486916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771800" y="2230668"/>
            <a:ext cx="425116" cy="2970912"/>
            <a:chOff x="1126740" y="2267580"/>
            <a:chExt cx="425116" cy="2970912"/>
          </a:xfrm>
        </p:grpSpPr>
        <p:sp>
          <p:nvSpPr>
            <p:cNvPr id="31" name="TextBox 30"/>
            <p:cNvSpPr txBox="1"/>
            <p:nvPr/>
          </p:nvSpPr>
          <p:spPr>
            <a:xfrm>
              <a:off x="1126740" y="356372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4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26740" y="226758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6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26740" y="486916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10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24609" y="2226022"/>
            <a:ext cx="314510" cy="2970912"/>
            <a:chOff x="1126740" y="2267580"/>
            <a:chExt cx="314510" cy="2970912"/>
          </a:xfrm>
        </p:grpSpPr>
        <p:sp>
          <p:nvSpPr>
            <p:cNvPr id="35" name="TextBox 34"/>
            <p:cNvSpPr txBox="1"/>
            <p:nvPr/>
          </p:nvSpPr>
          <p:spPr>
            <a:xfrm>
              <a:off x="1126740" y="356372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4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26740" y="226758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6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26740" y="486916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4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364088" y="2258288"/>
            <a:ext cx="322524" cy="2970912"/>
            <a:chOff x="1126740" y="2267580"/>
            <a:chExt cx="322524" cy="2970912"/>
          </a:xfrm>
        </p:grpSpPr>
        <p:sp>
          <p:nvSpPr>
            <p:cNvPr id="39" name="TextBox 38"/>
            <p:cNvSpPr txBox="1"/>
            <p:nvPr/>
          </p:nvSpPr>
          <p:spPr>
            <a:xfrm>
              <a:off x="1126740" y="356372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8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26740" y="226758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9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26740" y="48691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7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372200" y="3501008"/>
            <a:ext cx="425116" cy="1674768"/>
            <a:chOff x="1126740" y="3563724"/>
            <a:chExt cx="425116" cy="1674768"/>
          </a:xfrm>
        </p:grpSpPr>
        <p:sp>
          <p:nvSpPr>
            <p:cNvPr id="43" name="TextBox 42"/>
            <p:cNvSpPr txBox="1"/>
            <p:nvPr/>
          </p:nvSpPr>
          <p:spPr>
            <a:xfrm>
              <a:off x="1126740" y="356372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9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26740" y="486916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10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066729" y="3526812"/>
            <a:ext cx="410690" cy="1674768"/>
            <a:chOff x="1126740" y="3563724"/>
            <a:chExt cx="410690" cy="1674768"/>
          </a:xfrm>
        </p:grpSpPr>
        <p:sp>
          <p:nvSpPr>
            <p:cNvPr id="47" name="TextBox 46"/>
            <p:cNvSpPr txBox="1"/>
            <p:nvPr/>
          </p:nvSpPr>
          <p:spPr>
            <a:xfrm>
              <a:off x="1126740" y="3563724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11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26740" y="4869160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13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049742" y="4149080"/>
            <a:ext cx="410690" cy="1655333"/>
            <a:chOff x="1126740" y="3563724"/>
            <a:chExt cx="410690" cy="1680350"/>
          </a:xfrm>
        </p:grpSpPr>
        <p:sp>
          <p:nvSpPr>
            <p:cNvPr id="50" name="TextBox 49"/>
            <p:cNvSpPr txBox="1"/>
            <p:nvPr/>
          </p:nvSpPr>
          <p:spPr>
            <a:xfrm>
              <a:off x="1126740" y="3563724"/>
              <a:ext cx="410690" cy="374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13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26740" y="4869160"/>
              <a:ext cx="410690" cy="374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13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349969" y="4127017"/>
            <a:ext cx="425116" cy="1655333"/>
            <a:chOff x="1126740" y="3563724"/>
            <a:chExt cx="425116" cy="1680350"/>
          </a:xfrm>
        </p:grpSpPr>
        <p:sp>
          <p:nvSpPr>
            <p:cNvPr id="53" name="TextBox 52"/>
            <p:cNvSpPr txBox="1"/>
            <p:nvPr/>
          </p:nvSpPr>
          <p:spPr>
            <a:xfrm>
              <a:off x="1126740" y="3563724"/>
              <a:ext cx="383438" cy="374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11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26740" y="4869160"/>
              <a:ext cx="425116" cy="374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10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37427" y="2852936"/>
            <a:ext cx="458709" cy="2961620"/>
            <a:chOff x="5337427" y="2852936"/>
            <a:chExt cx="458709" cy="2961620"/>
          </a:xfrm>
        </p:grpSpPr>
        <p:sp>
          <p:nvSpPr>
            <p:cNvPr id="56" name="TextBox 55"/>
            <p:cNvSpPr txBox="1"/>
            <p:nvPr/>
          </p:nvSpPr>
          <p:spPr>
            <a:xfrm>
              <a:off x="5340690" y="4149080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11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371020" y="5445224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10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37427" y="2852936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11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724609" y="2858834"/>
            <a:ext cx="333675" cy="2961620"/>
            <a:chOff x="5337427" y="2852936"/>
            <a:chExt cx="333675" cy="2961620"/>
          </a:xfrm>
        </p:grpSpPr>
        <p:sp>
          <p:nvSpPr>
            <p:cNvPr id="61" name="TextBox 60"/>
            <p:cNvSpPr txBox="1"/>
            <p:nvPr/>
          </p:nvSpPr>
          <p:spPr>
            <a:xfrm>
              <a:off x="5340690" y="414908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7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71020" y="54452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7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37427" y="285293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8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726157" y="2852936"/>
            <a:ext cx="458709" cy="2961620"/>
            <a:chOff x="5337427" y="2852936"/>
            <a:chExt cx="458709" cy="2961620"/>
          </a:xfrm>
        </p:grpSpPr>
        <p:sp>
          <p:nvSpPr>
            <p:cNvPr id="65" name="TextBox 64"/>
            <p:cNvSpPr txBox="1"/>
            <p:nvPr/>
          </p:nvSpPr>
          <p:spPr>
            <a:xfrm>
              <a:off x="5340690" y="414908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7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71020" y="5445224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10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37427" y="285293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8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088955" y="2858834"/>
            <a:ext cx="359323" cy="2961620"/>
            <a:chOff x="5337427" y="2852936"/>
            <a:chExt cx="359323" cy="2961620"/>
          </a:xfrm>
        </p:grpSpPr>
        <p:sp>
          <p:nvSpPr>
            <p:cNvPr id="69" name="TextBox 68"/>
            <p:cNvSpPr txBox="1"/>
            <p:nvPr/>
          </p:nvSpPr>
          <p:spPr>
            <a:xfrm>
              <a:off x="5340690" y="41490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3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71020" y="544522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0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337427" y="28529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2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06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743313" y="332656"/>
            <a:ext cx="8004048" cy="158417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3600" u="sng" dirty="0" smtClean="0">
                <a:solidFill>
                  <a:srgbClr val="7030A0"/>
                </a:solidFill>
              </a:rPr>
              <a:t>Identifying the critical path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There will be at least one path through the network that defines the duration of the project. This is known as the </a:t>
            </a:r>
            <a:r>
              <a:rPr lang="en-US" altLang="zh-CN" i="1" dirty="0" smtClean="0">
                <a:solidFill>
                  <a:srgbClr val="0070C0"/>
                </a:solidFill>
              </a:rPr>
              <a:t>critical path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Critical activity: float = 0 (latest completion – earliest completion)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There will be at least one path through the network joining those critical activities.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933364"/>
              </p:ext>
            </p:extLst>
          </p:nvPr>
        </p:nvGraphicFramePr>
        <p:xfrm>
          <a:off x="971600" y="2276872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A. Hardware selection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07481"/>
              </p:ext>
            </p:extLst>
          </p:nvPr>
        </p:nvGraphicFramePr>
        <p:xfrm>
          <a:off x="3563888" y="3573016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D. Data migration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99754"/>
              </p:ext>
            </p:extLst>
          </p:nvPr>
        </p:nvGraphicFramePr>
        <p:xfrm>
          <a:off x="971600" y="3573016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B. Software</a:t>
                      </a:r>
                      <a:r>
                        <a:rPr lang="en-US" altLang="zh-CN" sz="1400" baseline="0" dirty="0" smtClean="0"/>
                        <a:t> configuration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54160"/>
              </p:ext>
            </p:extLst>
          </p:nvPr>
        </p:nvGraphicFramePr>
        <p:xfrm>
          <a:off x="6228184" y="3573016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H. Install</a:t>
                      </a:r>
                      <a:r>
                        <a:rPr lang="en-US" altLang="zh-CN" sz="1400" baseline="0" dirty="0" smtClean="0"/>
                        <a:t> and test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542016"/>
              </p:ext>
            </p:extLst>
          </p:nvPr>
        </p:nvGraphicFramePr>
        <p:xfrm>
          <a:off x="971600" y="4869160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F. Recruit staff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椭圆 8"/>
          <p:cNvSpPr/>
          <p:nvPr/>
        </p:nvSpPr>
        <p:spPr>
          <a:xfrm>
            <a:off x="558925" y="39330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852108" y="386122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52883"/>
              </p:ext>
            </p:extLst>
          </p:nvPr>
        </p:nvGraphicFramePr>
        <p:xfrm>
          <a:off x="3635896" y="4869160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E. Draft office procedures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74345"/>
              </p:ext>
            </p:extLst>
          </p:nvPr>
        </p:nvGraphicFramePr>
        <p:xfrm>
          <a:off x="6300192" y="4869160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G. User</a:t>
                      </a:r>
                      <a:r>
                        <a:rPr lang="en-US" altLang="zh-CN" sz="1400" baseline="0" dirty="0" smtClean="0"/>
                        <a:t> training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93596"/>
              </p:ext>
            </p:extLst>
          </p:nvPr>
        </p:nvGraphicFramePr>
        <p:xfrm>
          <a:off x="3563888" y="2276872"/>
          <a:ext cx="2304255" cy="936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71"/>
                <a:gridCol w="939621"/>
                <a:gridCol w="741863"/>
              </a:tblGrid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 weeks</a:t>
                      </a:r>
                      <a:endParaRPr lang="zh-CN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31203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C. Install hardware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直接箭头连接符 13"/>
          <p:cNvCxnSpPr>
            <a:stCxn id="9" idx="7"/>
            <a:endCxn id="4" idx="1"/>
          </p:cNvCxnSpPr>
          <p:nvPr/>
        </p:nvCxnSpPr>
        <p:spPr>
          <a:xfrm flipV="1">
            <a:off x="743313" y="2744924"/>
            <a:ext cx="228287" cy="12197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6"/>
            <a:endCxn id="6" idx="1"/>
          </p:cNvCxnSpPr>
          <p:nvPr/>
        </p:nvCxnSpPr>
        <p:spPr>
          <a:xfrm>
            <a:off x="774949" y="4041068"/>
            <a:ext cx="19665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5"/>
            <a:endCxn id="8" idx="1"/>
          </p:cNvCxnSpPr>
          <p:nvPr/>
        </p:nvCxnSpPr>
        <p:spPr>
          <a:xfrm>
            <a:off x="743313" y="4117444"/>
            <a:ext cx="228287" cy="12197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5" idx="1"/>
          </p:cNvCxnSpPr>
          <p:nvPr/>
        </p:nvCxnSpPr>
        <p:spPr>
          <a:xfrm>
            <a:off x="3275855" y="4041068"/>
            <a:ext cx="28803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11" idx="1"/>
          </p:cNvCxnSpPr>
          <p:nvPr/>
        </p:nvCxnSpPr>
        <p:spPr>
          <a:xfrm>
            <a:off x="3275855" y="4041068"/>
            <a:ext cx="360041" cy="12961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  <a:endCxn id="13" idx="1"/>
          </p:cNvCxnSpPr>
          <p:nvPr/>
        </p:nvCxnSpPr>
        <p:spPr>
          <a:xfrm>
            <a:off x="3275855" y="2744924"/>
            <a:ext cx="28803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3"/>
            <a:endCxn id="7" idx="1"/>
          </p:cNvCxnSpPr>
          <p:nvPr/>
        </p:nvCxnSpPr>
        <p:spPr>
          <a:xfrm>
            <a:off x="5868143" y="4041068"/>
            <a:ext cx="36004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3"/>
            <a:endCxn id="7" idx="1"/>
          </p:cNvCxnSpPr>
          <p:nvPr/>
        </p:nvCxnSpPr>
        <p:spPr>
          <a:xfrm>
            <a:off x="5868143" y="2744924"/>
            <a:ext cx="360041" cy="12961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3"/>
            <a:endCxn id="12" idx="1"/>
          </p:cNvCxnSpPr>
          <p:nvPr/>
        </p:nvCxnSpPr>
        <p:spPr>
          <a:xfrm>
            <a:off x="5940151" y="5337212"/>
            <a:ext cx="36004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8" idx="2"/>
            <a:endCxn id="12" idx="2"/>
          </p:cNvCxnSpPr>
          <p:nvPr/>
        </p:nvCxnSpPr>
        <p:spPr>
          <a:xfrm rot="16200000" flipH="1">
            <a:off x="4788023" y="3140969"/>
            <a:ext cx="12700" cy="5328592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  <a:endCxn id="10" idx="3"/>
          </p:cNvCxnSpPr>
          <p:nvPr/>
        </p:nvCxnSpPr>
        <p:spPr>
          <a:xfrm>
            <a:off x="8532439" y="4041068"/>
            <a:ext cx="351305" cy="454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3"/>
            <a:endCxn id="10" idx="4"/>
          </p:cNvCxnSpPr>
          <p:nvPr/>
        </p:nvCxnSpPr>
        <p:spPr>
          <a:xfrm flipV="1">
            <a:off x="8604447" y="4077245"/>
            <a:ext cx="355673" cy="12599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126740" y="2267580"/>
            <a:ext cx="325730" cy="2970912"/>
            <a:chOff x="1126740" y="2267580"/>
            <a:chExt cx="325730" cy="2970912"/>
          </a:xfrm>
        </p:grpSpPr>
        <p:sp>
          <p:nvSpPr>
            <p:cNvPr id="26" name="TextBox 25"/>
            <p:cNvSpPr txBox="1"/>
            <p:nvPr/>
          </p:nvSpPr>
          <p:spPr>
            <a:xfrm>
              <a:off x="1126740" y="356372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26740" y="226758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26740" y="486916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771800" y="2230668"/>
            <a:ext cx="425116" cy="2970912"/>
            <a:chOff x="1126740" y="2267580"/>
            <a:chExt cx="425116" cy="2970912"/>
          </a:xfrm>
        </p:grpSpPr>
        <p:sp>
          <p:nvSpPr>
            <p:cNvPr id="31" name="TextBox 30"/>
            <p:cNvSpPr txBox="1"/>
            <p:nvPr/>
          </p:nvSpPr>
          <p:spPr>
            <a:xfrm>
              <a:off x="1126740" y="356372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4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26740" y="226758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6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26740" y="486916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10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24609" y="2226022"/>
            <a:ext cx="314510" cy="2970912"/>
            <a:chOff x="1126740" y="2267580"/>
            <a:chExt cx="314510" cy="2970912"/>
          </a:xfrm>
        </p:grpSpPr>
        <p:sp>
          <p:nvSpPr>
            <p:cNvPr id="35" name="TextBox 34"/>
            <p:cNvSpPr txBox="1"/>
            <p:nvPr/>
          </p:nvSpPr>
          <p:spPr>
            <a:xfrm>
              <a:off x="1126740" y="356372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4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26740" y="226758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6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26740" y="486916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4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364088" y="2258288"/>
            <a:ext cx="322524" cy="2970912"/>
            <a:chOff x="1126740" y="2267580"/>
            <a:chExt cx="322524" cy="2970912"/>
          </a:xfrm>
        </p:grpSpPr>
        <p:sp>
          <p:nvSpPr>
            <p:cNvPr id="39" name="TextBox 38"/>
            <p:cNvSpPr txBox="1"/>
            <p:nvPr/>
          </p:nvSpPr>
          <p:spPr>
            <a:xfrm>
              <a:off x="1126740" y="356372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8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26740" y="226758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9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26740" y="48691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7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372200" y="3501008"/>
            <a:ext cx="425116" cy="1674768"/>
            <a:chOff x="1126740" y="3563724"/>
            <a:chExt cx="425116" cy="1674768"/>
          </a:xfrm>
        </p:grpSpPr>
        <p:sp>
          <p:nvSpPr>
            <p:cNvPr id="43" name="TextBox 42"/>
            <p:cNvSpPr txBox="1"/>
            <p:nvPr/>
          </p:nvSpPr>
          <p:spPr>
            <a:xfrm>
              <a:off x="1126740" y="356372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9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26740" y="486916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10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066729" y="3526812"/>
            <a:ext cx="410690" cy="1674768"/>
            <a:chOff x="1126740" y="3563724"/>
            <a:chExt cx="410690" cy="1674768"/>
          </a:xfrm>
        </p:grpSpPr>
        <p:sp>
          <p:nvSpPr>
            <p:cNvPr id="47" name="TextBox 46"/>
            <p:cNvSpPr txBox="1"/>
            <p:nvPr/>
          </p:nvSpPr>
          <p:spPr>
            <a:xfrm>
              <a:off x="1126740" y="3563724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11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26740" y="4869160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13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049742" y="4149080"/>
            <a:ext cx="410690" cy="1655333"/>
            <a:chOff x="1126740" y="3563724"/>
            <a:chExt cx="410690" cy="1680350"/>
          </a:xfrm>
        </p:grpSpPr>
        <p:sp>
          <p:nvSpPr>
            <p:cNvPr id="50" name="TextBox 49"/>
            <p:cNvSpPr txBox="1"/>
            <p:nvPr/>
          </p:nvSpPr>
          <p:spPr>
            <a:xfrm>
              <a:off x="1126740" y="3563724"/>
              <a:ext cx="410690" cy="374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13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26740" y="4869160"/>
              <a:ext cx="410690" cy="374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13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349969" y="4127017"/>
            <a:ext cx="425116" cy="1655333"/>
            <a:chOff x="1126740" y="3563724"/>
            <a:chExt cx="425116" cy="1680350"/>
          </a:xfrm>
        </p:grpSpPr>
        <p:sp>
          <p:nvSpPr>
            <p:cNvPr id="53" name="TextBox 52"/>
            <p:cNvSpPr txBox="1"/>
            <p:nvPr/>
          </p:nvSpPr>
          <p:spPr>
            <a:xfrm>
              <a:off x="1126740" y="3563724"/>
              <a:ext cx="383438" cy="374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11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26740" y="4869160"/>
              <a:ext cx="425116" cy="374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10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37427" y="2852936"/>
            <a:ext cx="458709" cy="2961620"/>
            <a:chOff x="5337427" y="2852936"/>
            <a:chExt cx="458709" cy="2961620"/>
          </a:xfrm>
        </p:grpSpPr>
        <p:sp>
          <p:nvSpPr>
            <p:cNvPr id="56" name="TextBox 55"/>
            <p:cNvSpPr txBox="1"/>
            <p:nvPr/>
          </p:nvSpPr>
          <p:spPr>
            <a:xfrm>
              <a:off x="5340690" y="4149080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11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371020" y="5445224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10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37427" y="2852936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11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724609" y="2858834"/>
            <a:ext cx="333675" cy="2961620"/>
            <a:chOff x="5337427" y="2852936"/>
            <a:chExt cx="333675" cy="2961620"/>
          </a:xfrm>
        </p:grpSpPr>
        <p:sp>
          <p:nvSpPr>
            <p:cNvPr id="61" name="TextBox 60"/>
            <p:cNvSpPr txBox="1"/>
            <p:nvPr/>
          </p:nvSpPr>
          <p:spPr>
            <a:xfrm>
              <a:off x="5340690" y="414908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7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71020" y="54452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7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37427" y="285293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8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726157" y="2852936"/>
            <a:ext cx="458709" cy="2961620"/>
            <a:chOff x="5337427" y="2852936"/>
            <a:chExt cx="458709" cy="2961620"/>
          </a:xfrm>
        </p:grpSpPr>
        <p:sp>
          <p:nvSpPr>
            <p:cNvPr id="65" name="TextBox 64"/>
            <p:cNvSpPr txBox="1"/>
            <p:nvPr/>
          </p:nvSpPr>
          <p:spPr>
            <a:xfrm>
              <a:off x="5340690" y="414908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7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71020" y="5445224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10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37427" y="285293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8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088955" y="2858834"/>
            <a:ext cx="359323" cy="2961620"/>
            <a:chOff x="5337427" y="2852936"/>
            <a:chExt cx="359323" cy="2961620"/>
          </a:xfrm>
        </p:grpSpPr>
        <p:sp>
          <p:nvSpPr>
            <p:cNvPr id="69" name="TextBox 68"/>
            <p:cNvSpPr txBox="1"/>
            <p:nvPr/>
          </p:nvSpPr>
          <p:spPr>
            <a:xfrm>
              <a:off x="5340690" y="41490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3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71020" y="544522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0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337427" y="28529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2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499992" y="2858834"/>
            <a:ext cx="344897" cy="2961620"/>
            <a:chOff x="5337427" y="2852936"/>
            <a:chExt cx="344897" cy="2961620"/>
          </a:xfrm>
        </p:grpSpPr>
        <p:sp>
          <p:nvSpPr>
            <p:cNvPr id="73" name="TextBox 72"/>
            <p:cNvSpPr txBox="1"/>
            <p:nvPr/>
          </p:nvSpPr>
          <p:spPr>
            <a:xfrm>
              <a:off x="5340690" y="41490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71020" y="544522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37427" y="28529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900722" y="2858834"/>
            <a:ext cx="359323" cy="2961620"/>
            <a:chOff x="5337427" y="2852936"/>
            <a:chExt cx="359323" cy="2961620"/>
          </a:xfrm>
        </p:grpSpPr>
        <p:sp>
          <p:nvSpPr>
            <p:cNvPr id="77" name="TextBox 76"/>
            <p:cNvSpPr txBox="1"/>
            <p:nvPr/>
          </p:nvSpPr>
          <p:spPr>
            <a:xfrm>
              <a:off x="5340690" y="41490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371020" y="544522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337427" y="28529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167080" y="4149931"/>
            <a:ext cx="325730" cy="1655333"/>
            <a:chOff x="1126740" y="3563724"/>
            <a:chExt cx="325730" cy="1680350"/>
          </a:xfrm>
        </p:grpSpPr>
        <p:sp>
          <p:nvSpPr>
            <p:cNvPr id="81" name="TextBox 80"/>
            <p:cNvSpPr txBox="1"/>
            <p:nvPr/>
          </p:nvSpPr>
          <p:spPr>
            <a:xfrm>
              <a:off x="1126740" y="3563724"/>
              <a:ext cx="312906" cy="374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26740" y="4869160"/>
              <a:ext cx="325730" cy="374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5" name="直接箭头连接符 54"/>
          <p:cNvCxnSpPr>
            <a:stCxn id="9" idx="5"/>
            <a:endCxn id="8" idx="1"/>
          </p:cNvCxnSpPr>
          <p:nvPr/>
        </p:nvCxnSpPr>
        <p:spPr>
          <a:xfrm>
            <a:off x="743313" y="4117444"/>
            <a:ext cx="228287" cy="12197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肘形连接符 83"/>
          <p:cNvCxnSpPr/>
          <p:nvPr/>
        </p:nvCxnSpPr>
        <p:spPr>
          <a:xfrm rot="16200000" flipH="1">
            <a:off x="4781674" y="3147319"/>
            <a:ext cx="12700" cy="532859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8604447" y="4059156"/>
            <a:ext cx="355673" cy="125996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1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 can use the critical path method and precedence networks to obtain an ideal activity plan.</a:t>
            </a:r>
          </a:p>
          <a:p>
            <a:r>
              <a:rPr lang="en-US" altLang="zh-CN" dirty="0" smtClean="0"/>
              <a:t>This plan tell us the order in which we should execute activities and the earliest and latest we can start and finish them.</a:t>
            </a:r>
          </a:p>
          <a:p>
            <a:r>
              <a:rPr lang="en-US" altLang="zh-CN" dirty="0" smtClean="0"/>
              <a:t>These techniques help us to identify which activities are critical to meeting a target of completion date.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13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en-US" altLang="zh-CN" dirty="0" smtClean="0"/>
              <a:t>.18 </a:t>
            </a:r>
            <a:r>
              <a:rPr lang="en-US" altLang="zh-CN" dirty="0" smtClean="0"/>
              <a:t>Further exercise</a:t>
            </a:r>
          </a:p>
          <a:p>
            <a:pPr lvl="1"/>
            <a:r>
              <a:rPr lang="en-US" altLang="zh-CN" dirty="0"/>
              <a:t>4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 planning</a:t>
            </a:r>
            <a:endParaRPr lang="zh-CN" altLang="en-US" dirty="0"/>
          </a:p>
        </p:txBody>
      </p:sp>
      <p:sp>
        <p:nvSpPr>
          <p:cNvPr id="4" name="文本占位符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20000" cy="291804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Objectives: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/>
                </a:solidFill>
              </a:rPr>
              <a:t>Produce an activity plan for a project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/>
                </a:solidFill>
              </a:rPr>
              <a:t>Estimate the overall duration of a project 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/>
                </a:solidFill>
              </a:rPr>
              <a:t>Create a critical path and a precedence network for a project</a:t>
            </a:r>
          </a:p>
        </p:txBody>
      </p:sp>
    </p:spTree>
    <p:extLst>
      <p:ext uri="{BB962C8B-B14F-4D97-AF65-F5344CB8AC3E}">
        <p14:creationId xmlns:p14="http://schemas.microsoft.com/office/powerpoint/2010/main" val="5283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 detailed plan for the project must include a schedule indicating the start and completion times for each activity.  This will enable us to: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Ensure that resources will be available when required;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Avoid different activities competing for the same resource at the same time;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Produce a detailed schedule showing which staff carry out each activity;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Produce a detailed plan against which actual achievement may be measured;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Produce a timed cash flow forecast;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Re-plan the project during its life to correct drift from the target.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7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A project is composed of a number of interrelated activities.</a:t>
            </a:r>
          </a:p>
          <a:p>
            <a:r>
              <a:rPr lang="en-US" altLang="zh-CN" dirty="0" smtClean="0"/>
              <a:t>A project may start when at least one of its activities is ready to start;</a:t>
            </a:r>
          </a:p>
          <a:p>
            <a:r>
              <a:rPr lang="en-US" altLang="zh-CN" dirty="0" smtClean="0"/>
              <a:t>A project will be completed when all of the activities it encompasses have been completed;</a:t>
            </a:r>
          </a:p>
          <a:p>
            <a:r>
              <a:rPr lang="en-US" altLang="zh-CN" dirty="0" smtClean="0"/>
              <a:t>An activity must have a clearly defined start and a clearly define end-point;</a:t>
            </a:r>
          </a:p>
          <a:p>
            <a:r>
              <a:rPr lang="en-US" altLang="zh-CN" dirty="0" smtClean="0"/>
              <a:t>Resource requirement must be forecastable and at a constant level throughout the duration of the activity;</a:t>
            </a:r>
          </a:p>
          <a:p>
            <a:r>
              <a:rPr lang="en-US" altLang="zh-CN" dirty="0" smtClean="0"/>
              <a:t>The duration of an activity must be forecastable;</a:t>
            </a:r>
          </a:p>
          <a:p>
            <a:r>
              <a:rPr lang="en-US" altLang="zh-CN" dirty="0" smtClean="0"/>
              <a:t>Some activities might require that others are completed before they can begin (known as </a:t>
            </a:r>
            <a:r>
              <a:rPr lang="en-US" altLang="zh-CN" i="1" dirty="0" smtClean="0">
                <a:solidFill>
                  <a:srgbClr val="7030A0"/>
                </a:solidFill>
              </a:rPr>
              <a:t>precedence requirements</a:t>
            </a:r>
            <a:r>
              <a:rPr lang="en-US" altLang="zh-CN" dirty="0" smtClean="0"/>
              <a:t>) 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Projects and activities-Definition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9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These project scheduling techniques model the project’s activities and their relationships as a network. In the network, time flows from left to right. These techniques were originally developed in the 1950s – known as CPM (Critical Path Method) and PERT (Program Evaluation Review Technique)</a:t>
            </a:r>
          </a:p>
          <a:p>
            <a:r>
              <a:rPr lang="en-US" altLang="zh-CN" sz="2000" dirty="0" smtClean="0"/>
              <a:t>Two types of networks</a:t>
            </a:r>
          </a:p>
          <a:p>
            <a:pPr lvl="1"/>
            <a:r>
              <a:rPr lang="en-US" altLang="zh-CN" sz="1700" i="1" dirty="0" smtClean="0">
                <a:solidFill>
                  <a:srgbClr val="7030A0"/>
                </a:solidFill>
              </a:rPr>
              <a:t>Activity-on-node</a:t>
            </a:r>
            <a:r>
              <a:rPr lang="en-US" altLang="zh-CN" sz="1700" dirty="0" smtClean="0"/>
              <a:t> (precedence networks)</a:t>
            </a:r>
          </a:p>
          <a:p>
            <a:pPr lvl="1"/>
            <a:endParaRPr lang="en-US" altLang="zh-CN" sz="1700" dirty="0" smtClean="0"/>
          </a:p>
          <a:p>
            <a:pPr lvl="1"/>
            <a:endParaRPr lang="en-US" altLang="zh-CN" sz="1700" dirty="0" smtClean="0"/>
          </a:p>
          <a:p>
            <a:pPr lvl="1"/>
            <a:endParaRPr lang="en-US" altLang="zh-CN" sz="1700" dirty="0" smtClean="0"/>
          </a:p>
          <a:p>
            <a:pPr lvl="1"/>
            <a:r>
              <a:rPr lang="en-US" altLang="zh-CN" sz="1700" i="1" dirty="0" smtClean="0">
                <a:solidFill>
                  <a:srgbClr val="7030A0"/>
                </a:solidFill>
              </a:rPr>
              <a:t>Activity-on-arrow</a:t>
            </a:r>
          </a:p>
          <a:p>
            <a:pPr lvl="1"/>
            <a:endParaRPr lang="en-US" altLang="zh-CN" sz="1700" i="1" dirty="0" smtClean="0">
              <a:solidFill>
                <a:srgbClr val="7030A0"/>
              </a:solidFill>
            </a:endParaRPr>
          </a:p>
          <a:p>
            <a:pPr lvl="1"/>
            <a:endParaRPr lang="zh-CN" altLang="en-US" sz="1700" i="1" dirty="0">
              <a:solidFill>
                <a:srgbClr val="7030A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planning models</a:t>
            </a:r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5379740" y="2996952"/>
            <a:ext cx="3384376" cy="1465312"/>
          </a:xfrm>
          <a:prstGeom prst="cloudCallout">
            <a:avLst>
              <a:gd name="adj1" fmla="val -32457"/>
              <a:gd name="adj2" fmla="val -5294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CPM was developed by the Du Pont Chemical Company in 1958, claiming that it had saved them $1 million in its first year of use.</a:t>
            </a:r>
            <a:endParaRPr lang="zh-CN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59632" y="4341676"/>
            <a:ext cx="216024" cy="241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35696" y="4077072"/>
            <a:ext cx="93610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Code</a:t>
            </a:r>
            <a:endParaRPr lang="zh-CN" altLang="en-US" sz="1000" dirty="0"/>
          </a:p>
        </p:txBody>
      </p:sp>
      <p:sp>
        <p:nvSpPr>
          <p:cNvPr id="7" name="矩形 6"/>
          <p:cNvSpPr/>
          <p:nvPr/>
        </p:nvSpPr>
        <p:spPr>
          <a:xfrm>
            <a:off x="1835696" y="4582852"/>
            <a:ext cx="936104" cy="286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Data take-on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3255369" y="4255562"/>
            <a:ext cx="811607" cy="3386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Program test</a:t>
            </a:r>
            <a:endParaRPr lang="zh-CN" altLang="en-US" sz="1000" dirty="0"/>
          </a:p>
        </p:txBody>
      </p:sp>
      <p:sp>
        <p:nvSpPr>
          <p:cNvPr id="9" name="矩形 8"/>
          <p:cNvSpPr/>
          <p:nvPr/>
        </p:nvSpPr>
        <p:spPr>
          <a:xfrm>
            <a:off x="4450537" y="4255562"/>
            <a:ext cx="863128" cy="327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Install</a:t>
            </a:r>
            <a:endParaRPr lang="zh-CN" altLang="en-US" sz="1000" dirty="0"/>
          </a:p>
        </p:txBody>
      </p:sp>
      <p:sp>
        <p:nvSpPr>
          <p:cNvPr id="10" name="椭圆 9"/>
          <p:cNvSpPr/>
          <p:nvPr/>
        </p:nvSpPr>
        <p:spPr>
          <a:xfrm>
            <a:off x="5610030" y="4298619"/>
            <a:ext cx="216024" cy="241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5" idx="6"/>
            <a:endCxn id="6" idx="1"/>
          </p:cNvCxnSpPr>
          <p:nvPr/>
        </p:nvCxnSpPr>
        <p:spPr>
          <a:xfrm flipV="1">
            <a:off x="1475656" y="4221088"/>
            <a:ext cx="360040" cy="2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6"/>
            <a:endCxn id="7" idx="1"/>
          </p:cNvCxnSpPr>
          <p:nvPr/>
        </p:nvCxnSpPr>
        <p:spPr>
          <a:xfrm>
            <a:off x="1475656" y="4462264"/>
            <a:ext cx="360040" cy="26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1"/>
          </p:cNvCxnSpPr>
          <p:nvPr/>
        </p:nvCxnSpPr>
        <p:spPr>
          <a:xfrm>
            <a:off x="2788420" y="4221088"/>
            <a:ext cx="466949" cy="20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  <a:endCxn id="8" idx="1"/>
          </p:cNvCxnSpPr>
          <p:nvPr/>
        </p:nvCxnSpPr>
        <p:spPr>
          <a:xfrm flipV="1">
            <a:off x="2771800" y="4424864"/>
            <a:ext cx="483569" cy="30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  <a:endCxn id="9" idx="1"/>
          </p:cNvCxnSpPr>
          <p:nvPr/>
        </p:nvCxnSpPr>
        <p:spPr>
          <a:xfrm flipV="1">
            <a:off x="4066976" y="4419207"/>
            <a:ext cx="383561" cy="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0" idx="2"/>
          </p:cNvCxnSpPr>
          <p:nvPr/>
        </p:nvCxnSpPr>
        <p:spPr>
          <a:xfrm>
            <a:off x="5313665" y="4419207"/>
            <a:ext cx="29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465176" y="5271089"/>
            <a:ext cx="3610880" cy="1156092"/>
            <a:chOff x="1465176" y="5271089"/>
            <a:chExt cx="3610880" cy="1156092"/>
          </a:xfrm>
        </p:grpSpPr>
        <p:sp>
          <p:nvSpPr>
            <p:cNvPr id="24" name="椭圆 23"/>
            <p:cNvSpPr/>
            <p:nvPr/>
          </p:nvSpPr>
          <p:spPr>
            <a:xfrm>
              <a:off x="1465176" y="5684870"/>
              <a:ext cx="216024" cy="2411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860032" y="5678520"/>
              <a:ext cx="216024" cy="2411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endCxn id="29" idx="2"/>
            </p:cNvCxnSpPr>
            <p:nvPr/>
          </p:nvCxnSpPr>
          <p:spPr>
            <a:xfrm>
              <a:off x="3979885" y="5799108"/>
              <a:ext cx="8801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2781900" y="5684870"/>
              <a:ext cx="216024" cy="2411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847720" y="5678520"/>
              <a:ext cx="216024" cy="2411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曲线连接符 40"/>
            <p:cNvCxnSpPr>
              <a:stCxn id="24" idx="0"/>
              <a:endCxn id="38" idx="0"/>
            </p:cNvCxnSpPr>
            <p:nvPr/>
          </p:nvCxnSpPr>
          <p:spPr>
            <a:xfrm rot="5400000" flipH="1" flipV="1">
              <a:off x="2231550" y="5026508"/>
              <a:ext cx="12700" cy="131672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曲线连接符 44"/>
            <p:cNvCxnSpPr>
              <a:stCxn id="24" idx="4"/>
              <a:endCxn id="38" idx="4"/>
            </p:cNvCxnSpPr>
            <p:nvPr/>
          </p:nvCxnSpPr>
          <p:spPr>
            <a:xfrm rot="16200000" flipH="1">
              <a:off x="2231550" y="5267684"/>
              <a:ext cx="12700" cy="131672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8" idx="6"/>
              <a:endCxn id="39" idx="2"/>
            </p:cNvCxnSpPr>
            <p:nvPr/>
          </p:nvCxnSpPr>
          <p:spPr>
            <a:xfrm flipV="1">
              <a:off x="2997924" y="5799108"/>
              <a:ext cx="849796" cy="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2965410" y="5561759"/>
              <a:ext cx="9188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Program test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4161730" y="5568109"/>
              <a:ext cx="5485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Install</a:t>
              </a:r>
              <a:endParaRPr lang="en-US" altLang="zh-CN" sz="10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013589" y="5271089"/>
              <a:ext cx="4716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Code</a:t>
              </a:r>
              <a:endParaRPr lang="en-US" altLang="zh-CN" sz="10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1779280" y="6180960"/>
              <a:ext cx="9172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Data take-on</a:t>
              </a:r>
              <a:endParaRPr lang="en-US" altLang="zh-CN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195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Constructing well-formed precedence networks</a:t>
            </a:r>
          </a:p>
          <a:p>
            <a:pPr lvl="1"/>
            <a:r>
              <a:rPr lang="en-US" altLang="zh-CN" i="1" dirty="0" smtClean="0">
                <a:solidFill>
                  <a:srgbClr val="00B050"/>
                </a:solidFill>
              </a:rPr>
              <a:t>A project network should have only one start node.</a:t>
            </a:r>
          </a:p>
          <a:p>
            <a:pPr lvl="1"/>
            <a:r>
              <a:rPr lang="en-US" altLang="zh-CN" i="1" dirty="0" smtClean="0">
                <a:solidFill>
                  <a:srgbClr val="00B050"/>
                </a:solidFill>
              </a:rPr>
              <a:t>A project network should have only one end node.</a:t>
            </a:r>
          </a:p>
          <a:p>
            <a:pPr lvl="1"/>
            <a:r>
              <a:rPr lang="en-US" altLang="zh-CN" i="1" dirty="0" smtClean="0">
                <a:solidFill>
                  <a:srgbClr val="00B050"/>
                </a:solidFill>
              </a:rPr>
              <a:t>A node has duration</a:t>
            </a:r>
          </a:p>
          <a:p>
            <a:pPr lvl="1"/>
            <a:r>
              <a:rPr lang="en-US" altLang="zh-CN" i="1" dirty="0" smtClean="0">
                <a:solidFill>
                  <a:srgbClr val="00B050"/>
                </a:solidFill>
              </a:rPr>
              <a:t>Links normally have no duratio</a:t>
            </a:r>
            <a:r>
              <a:rPr lang="en-US" altLang="zh-CN" dirty="0" smtClean="0">
                <a:solidFill>
                  <a:srgbClr val="00B050"/>
                </a:solidFill>
              </a:rPr>
              <a:t>n. </a:t>
            </a:r>
            <a:r>
              <a:rPr lang="en-US" altLang="zh-CN" i="1" dirty="0" smtClean="0">
                <a:solidFill>
                  <a:schemeClr val="bg1">
                    <a:lumMod val="50000"/>
                  </a:schemeClr>
                </a:solidFill>
              </a:rPr>
              <a:t>Links represent the relationships between activities.</a:t>
            </a:r>
          </a:p>
          <a:p>
            <a:pPr lvl="1"/>
            <a:r>
              <a:rPr lang="en-US" altLang="zh-CN" i="1" dirty="0" smtClean="0">
                <a:solidFill>
                  <a:srgbClr val="00B050"/>
                </a:solidFill>
              </a:rPr>
              <a:t>Precedents are the immediate preceding activities. </a:t>
            </a:r>
            <a:r>
              <a:rPr lang="en-US" altLang="zh-CN" i="1" dirty="0" smtClean="0">
                <a:solidFill>
                  <a:schemeClr val="bg1">
                    <a:lumMod val="50000"/>
                  </a:schemeClr>
                </a:solidFill>
              </a:rPr>
              <a:t>We do not speak of ‘Code’ and ‘Data take-on’ as precedents of ‘Install’.</a:t>
            </a:r>
          </a:p>
          <a:p>
            <a:pPr lvl="1"/>
            <a:r>
              <a:rPr lang="en-US" altLang="zh-CN" i="1" dirty="0" smtClean="0">
                <a:solidFill>
                  <a:srgbClr val="00B050"/>
                </a:solidFill>
              </a:rPr>
              <a:t>Time moves from left to right.</a:t>
            </a:r>
          </a:p>
          <a:p>
            <a:pPr lvl="1"/>
            <a:r>
              <a:rPr lang="en-US" altLang="zh-CN" i="1" dirty="0" smtClean="0">
                <a:solidFill>
                  <a:srgbClr val="00B050"/>
                </a:solidFill>
              </a:rPr>
              <a:t>A network may not contain loops.</a:t>
            </a:r>
          </a:p>
          <a:p>
            <a:pPr lvl="1"/>
            <a:r>
              <a:rPr lang="en-US" altLang="zh-CN" i="1" dirty="0" smtClean="0">
                <a:solidFill>
                  <a:srgbClr val="00B050"/>
                </a:solidFill>
              </a:rPr>
              <a:t>A network should not contain dangle.</a:t>
            </a:r>
            <a:endParaRPr lang="en-US" altLang="zh-CN" i="1" dirty="0">
              <a:solidFill>
                <a:srgbClr val="00B050"/>
              </a:solidFill>
            </a:endParaRPr>
          </a:p>
          <a:p>
            <a:pPr lvl="1"/>
            <a:endParaRPr lang="en-US" altLang="zh-CN" i="1" dirty="0" smtClean="0">
              <a:solidFill>
                <a:srgbClr val="00B050"/>
              </a:solidFill>
            </a:endParaRPr>
          </a:p>
          <a:p>
            <a:pPr lvl="1"/>
            <a:endParaRPr lang="zh-CN" altLang="en-US" i="1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Formulating a network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9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6870" y="404664"/>
            <a:ext cx="8001000" cy="5760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23708" y="1101136"/>
            <a:ext cx="936104" cy="385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Code Program</a:t>
            </a:r>
            <a:endParaRPr lang="zh-CN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2306918" y="1722603"/>
            <a:ext cx="936104" cy="286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Correct</a:t>
            </a:r>
          </a:p>
          <a:p>
            <a:pPr algn="ctr"/>
            <a:r>
              <a:rPr lang="en-US" altLang="zh-CN" sz="1000" dirty="0"/>
              <a:t>errors</a:t>
            </a:r>
            <a:endParaRPr lang="zh-CN" altLang="en-US" sz="1000" dirty="0"/>
          </a:p>
        </p:txBody>
      </p:sp>
      <p:sp>
        <p:nvSpPr>
          <p:cNvPr id="7" name="矩形 6"/>
          <p:cNvSpPr/>
          <p:nvPr/>
        </p:nvSpPr>
        <p:spPr>
          <a:xfrm>
            <a:off x="3243022" y="1124744"/>
            <a:ext cx="811607" cy="3386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Test Program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4644008" y="1124744"/>
            <a:ext cx="863128" cy="327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Release Program</a:t>
            </a:r>
            <a:endParaRPr lang="zh-CN" altLang="en-US" sz="1000" dirty="0"/>
          </a:p>
        </p:txBody>
      </p:sp>
      <p:cxnSp>
        <p:nvCxnSpPr>
          <p:cNvPr id="12" name="直接箭头连接符 11"/>
          <p:cNvCxnSpPr>
            <a:stCxn id="5" idx="3"/>
            <a:endCxn id="7" idx="1"/>
          </p:cNvCxnSpPr>
          <p:nvPr/>
        </p:nvCxnSpPr>
        <p:spPr>
          <a:xfrm>
            <a:off x="2659812" y="1294046"/>
            <a:ext cx="583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0"/>
            <a:endCxn id="7" idx="2"/>
          </p:cNvCxnSpPr>
          <p:nvPr/>
        </p:nvCxnSpPr>
        <p:spPr>
          <a:xfrm flipV="1">
            <a:off x="2774970" y="1463347"/>
            <a:ext cx="873856" cy="25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1"/>
          </p:cNvCxnSpPr>
          <p:nvPr/>
        </p:nvCxnSpPr>
        <p:spPr>
          <a:xfrm flipV="1">
            <a:off x="4054629" y="1288389"/>
            <a:ext cx="589379" cy="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881266" y="1711731"/>
            <a:ext cx="936104" cy="286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Diagnose</a:t>
            </a:r>
          </a:p>
          <a:p>
            <a:pPr algn="ctr"/>
            <a:r>
              <a:rPr lang="en-US" altLang="zh-CN" sz="1000" dirty="0"/>
              <a:t>errors</a:t>
            </a:r>
            <a:endParaRPr lang="en-US" altLang="zh-CN" sz="1000" dirty="0" smtClean="0"/>
          </a:p>
        </p:txBody>
      </p:sp>
      <p:cxnSp>
        <p:nvCxnSpPr>
          <p:cNvPr id="37" name="直接箭头连接符 36"/>
          <p:cNvCxnSpPr>
            <a:stCxn id="7" idx="2"/>
            <a:endCxn id="35" idx="0"/>
          </p:cNvCxnSpPr>
          <p:nvPr/>
        </p:nvCxnSpPr>
        <p:spPr>
          <a:xfrm>
            <a:off x="3648826" y="1463347"/>
            <a:ext cx="700492" cy="24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5" idx="1"/>
            <a:endCxn id="6" idx="3"/>
          </p:cNvCxnSpPr>
          <p:nvPr/>
        </p:nvCxnSpPr>
        <p:spPr>
          <a:xfrm flipH="1">
            <a:off x="3243022" y="1854885"/>
            <a:ext cx="638244" cy="1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594" y="1280847"/>
            <a:ext cx="365000" cy="36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矩形 85"/>
          <p:cNvSpPr/>
          <p:nvPr/>
        </p:nvSpPr>
        <p:spPr>
          <a:xfrm>
            <a:off x="2051720" y="3621416"/>
            <a:ext cx="936104" cy="3508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Code Program</a:t>
            </a:r>
            <a:endParaRPr lang="zh-CN" altLang="en-US" sz="1000" dirty="0"/>
          </a:p>
        </p:txBody>
      </p:sp>
      <p:sp>
        <p:nvSpPr>
          <p:cNvPr id="87" name="矩形 86"/>
          <p:cNvSpPr/>
          <p:nvPr/>
        </p:nvSpPr>
        <p:spPr>
          <a:xfrm>
            <a:off x="2743846" y="4242881"/>
            <a:ext cx="936104" cy="338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Writer User</a:t>
            </a:r>
          </a:p>
          <a:p>
            <a:pPr algn="ctr"/>
            <a:r>
              <a:rPr lang="en-US" altLang="zh-CN" sz="1000" dirty="0" smtClean="0"/>
              <a:t>manual</a:t>
            </a:r>
            <a:endParaRPr lang="zh-CN" altLang="en-US" sz="1000" dirty="0"/>
          </a:p>
        </p:txBody>
      </p:sp>
      <p:sp>
        <p:nvSpPr>
          <p:cNvPr id="88" name="矩形 87"/>
          <p:cNvSpPr/>
          <p:nvPr/>
        </p:nvSpPr>
        <p:spPr>
          <a:xfrm>
            <a:off x="3544369" y="3621415"/>
            <a:ext cx="811607" cy="3508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Test Program</a:t>
            </a:r>
            <a:endParaRPr lang="zh-CN" altLang="en-US" sz="1000" dirty="0"/>
          </a:p>
        </p:txBody>
      </p:sp>
      <p:sp>
        <p:nvSpPr>
          <p:cNvPr id="89" name="矩形 88"/>
          <p:cNvSpPr/>
          <p:nvPr/>
        </p:nvSpPr>
        <p:spPr>
          <a:xfrm>
            <a:off x="4796408" y="3621415"/>
            <a:ext cx="863128" cy="350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Install </a:t>
            </a:r>
            <a:r>
              <a:rPr lang="en-US" altLang="zh-CN" sz="1000" dirty="0" smtClean="0"/>
              <a:t>Program</a:t>
            </a:r>
            <a:endParaRPr lang="zh-CN" altLang="en-US" sz="1000" dirty="0"/>
          </a:p>
        </p:txBody>
      </p:sp>
      <p:cxnSp>
        <p:nvCxnSpPr>
          <p:cNvPr id="90" name="直接箭头连接符 89"/>
          <p:cNvCxnSpPr>
            <a:stCxn id="86" idx="3"/>
            <a:endCxn id="88" idx="1"/>
          </p:cNvCxnSpPr>
          <p:nvPr/>
        </p:nvCxnSpPr>
        <p:spPr>
          <a:xfrm flipV="1">
            <a:off x="2987824" y="3796864"/>
            <a:ext cx="556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8" idx="3"/>
            <a:endCxn id="89" idx="1"/>
          </p:cNvCxnSpPr>
          <p:nvPr/>
        </p:nvCxnSpPr>
        <p:spPr>
          <a:xfrm>
            <a:off x="4355976" y="3796864"/>
            <a:ext cx="4404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683568" y="3621416"/>
            <a:ext cx="936104" cy="3508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Design Program</a:t>
            </a:r>
          </a:p>
        </p:txBody>
      </p:sp>
      <p:cxnSp>
        <p:nvCxnSpPr>
          <p:cNvPr id="95" name="直接箭头连接符 94"/>
          <p:cNvCxnSpPr>
            <a:stCxn id="93" idx="3"/>
            <a:endCxn id="86" idx="1"/>
          </p:cNvCxnSpPr>
          <p:nvPr/>
        </p:nvCxnSpPr>
        <p:spPr>
          <a:xfrm>
            <a:off x="1619672" y="3796865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6" name="肘形连接符 1055"/>
          <p:cNvCxnSpPr>
            <a:stCxn id="86" idx="2"/>
            <a:endCxn id="87" idx="1"/>
          </p:cNvCxnSpPr>
          <p:nvPr/>
        </p:nvCxnSpPr>
        <p:spPr>
          <a:xfrm rot="16200000" flipH="1">
            <a:off x="2411964" y="4080121"/>
            <a:ext cx="439691" cy="22407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378" y="3717032"/>
            <a:ext cx="365000" cy="36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3" name="组合 1062"/>
          <p:cNvGrpSpPr/>
          <p:nvPr/>
        </p:nvGrpSpPr>
        <p:grpSpPr>
          <a:xfrm>
            <a:off x="611560" y="1936903"/>
            <a:ext cx="8423968" cy="1276073"/>
            <a:chOff x="611560" y="1936903"/>
            <a:chExt cx="8423968" cy="1276073"/>
          </a:xfrm>
        </p:grpSpPr>
        <p:grpSp>
          <p:nvGrpSpPr>
            <p:cNvPr id="84" name="组合 83"/>
            <p:cNvGrpSpPr/>
            <p:nvPr/>
          </p:nvGrpSpPr>
          <p:grpSpPr>
            <a:xfrm>
              <a:off x="611560" y="2348880"/>
              <a:ext cx="8423968" cy="864096"/>
              <a:chOff x="611560" y="2204864"/>
              <a:chExt cx="8423968" cy="86409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611560" y="2420888"/>
                <a:ext cx="936104" cy="3858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Code Program</a:t>
                </a:r>
                <a:endParaRPr lang="zh-CN" altLang="en-US" sz="1000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707904" y="2444495"/>
                <a:ext cx="936104" cy="3386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Correct</a:t>
                </a:r>
              </a:p>
              <a:p>
                <a:pPr algn="ctr"/>
                <a:r>
                  <a:rPr lang="en-US" altLang="zh-CN" sz="1000" dirty="0" smtClean="0"/>
                  <a:t>Errors 1</a:t>
                </a:r>
                <a:endParaRPr lang="zh-CN" altLang="en-US" sz="1000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691680" y="2444496"/>
                <a:ext cx="811607" cy="33860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Test Program 1</a:t>
                </a:r>
                <a:endParaRPr lang="zh-CN" altLang="en-US" sz="1000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172400" y="2444971"/>
                <a:ext cx="863128" cy="3272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Release Program</a:t>
                </a:r>
                <a:endParaRPr lang="zh-CN" altLang="en-US" sz="1000" dirty="0"/>
              </a:p>
            </p:txBody>
          </p:sp>
          <p:cxnSp>
            <p:nvCxnSpPr>
              <p:cNvPr id="47" name="直接箭头连接符 46"/>
              <p:cNvCxnSpPr>
                <a:stCxn id="43" idx="3"/>
                <a:endCxn id="45" idx="1"/>
              </p:cNvCxnSpPr>
              <p:nvPr/>
            </p:nvCxnSpPr>
            <p:spPr>
              <a:xfrm>
                <a:off x="1547664" y="2613798"/>
                <a:ext cx="1440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4" idx="3"/>
                <a:endCxn id="74" idx="1"/>
              </p:cNvCxnSpPr>
              <p:nvPr/>
            </p:nvCxnSpPr>
            <p:spPr>
              <a:xfrm flipV="1">
                <a:off x="4644008" y="2611627"/>
                <a:ext cx="432048" cy="217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73" idx="3"/>
                <a:endCxn id="46" idx="1"/>
              </p:cNvCxnSpPr>
              <p:nvPr/>
            </p:nvCxnSpPr>
            <p:spPr>
              <a:xfrm flipV="1">
                <a:off x="8028384" y="2608616"/>
                <a:ext cx="144016" cy="3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2632718" y="2444495"/>
                <a:ext cx="936104" cy="3386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Diagnose</a:t>
                </a:r>
              </a:p>
              <a:p>
                <a:pPr algn="ctr"/>
                <a:r>
                  <a:rPr lang="en-US" altLang="zh-CN" sz="1000" dirty="0" smtClean="0"/>
                  <a:t>Errors 1</a:t>
                </a:r>
              </a:p>
            </p:txBody>
          </p:sp>
          <p:cxnSp>
            <p:nvCxnSpPr>
              <p:cNvPr id="51" name="直接箭头连接符 50"/>
              <p:cNvCxnSpPr>
                <a:endCxn id="50" idx="1"/>
              </p:cNvCxnSpPr>
              <p:nvPr/>
            </p:nvCxnSpPr>
            <p:spPr>
              <a:xfrm flipV="1">
                <a:off x="2503287" y="2613797"/>
                <a:ext cx="129431" cy="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50" idx="3"/>
                <a:endCxn id="44" idx="1"/>
              </p:cNvCxnSpPr>
              <p:nvPr/>
            </p:nvCxnSpPr>
            <p:spPr>
              <a:xfrm>
                <a:off x="3568822" y="2613797"/>
                <a:ext cx="139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矩形 72"/>
              <p:cNvSpPr/>
              <p:nvPr/>
            </p:nvSpPr>
            <p:spPr>
              <a:xfrm>
                <a:off x="7092280" y="2442324"/>
                <a:ext cx="936104" cy="3386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Correct</a:t>
                </a:r>
              </a:p>
              <a:p>
                <a:pPr algn="ctr"/>
                <a:r>
                  <a:rPr lang="en-US" altLang="zh-CN" sz="1000" dirty="0" smtClean="0"/>
                  <a:t>Errors n</a:t>
                </a:r>
                <a:endParaRPr lang="zh-CN" altLang="en-US" sz="1000" dirty="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076056" y="2442325"/>
                <a:ext cx="811607" cy="33860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Test Program n</a:t>
                </a:r>
                <a:endParaRPr lang="zh-CN" altLang="en-US" sz="1000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6017094" y="2442324"/>
                <a:ext cx="936104" cy="3386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Diagnose</a:t>
                </a:r>
              </a:p>
              <a:p>
                <a:pPr algn="ctr"/>
                <a:r>
                  <a:rPr lang="en-US" altLang="zh-CN" sz="1000" dirty="0" smtClean="0"/>
                  <a:t>Errors n</a:t>
                </a:r>
              </a:p>
            </p:txBody>
          </p:sp>
          <p:cxnSp>
            <p:nvCxnSpPr>
              <p:cNvPr id="76" name="直接箭头连接符 75"/>
              <p:cNvCxnSpPr>
                <a:endCxn id="75" idx="1"/>
              </p:cNvCxnSpPr>
              <p:nvPr/>
            </p:nvCxnSpPr>
            <p:spPr>
              <a:xfrm flipV="1">
                <a:off x="5887663" y="2611626"/>
                <a:ext cx="129431" cy="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>
                <a:stCxn id="75" idx="3"/>
                <a:endCxn id="73" idx="1"/>
              </p:cNvCxnSpPr>
              <p:nvPr/>
            </p:nvCxnSpPr>
            <p:spPr>
              <a:xfrm>
                <a:off x="6953198" y="2611626"/>
                <a:ext cx="139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矩形 82"/>
              <p:cNvSpPr/>
              <p:nvPr/>
            </p:nvSpPr>
            <p:spPr>
              <a:xfrm>
                <a:off x="1619672" y="2204864"/>
                <a:ext cx="6480720" cy="864096"/>
              </a:xfrm>
              <a:prstGeom prst="rect">
                <a:avLst/>
              </a:prstGeom>
              <a:noFill/>
              <a:ln w="3175"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2" name="下箭头 1061"/>
            <p:cNvSpPr/>
            <p:nvPr/>
          </p:nvSpPr>
          <p:spPr>
            <a:xfrm>
              <a:off x="3590132" y="1936903"/>
              <a:ext cx="291134" cy="339969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4" name="组合 1063"/>
          <p:cNvGrpSpPr/>
          <p:nvPr/>
        </p:nvGrpSpPr>
        <p:grpSpPr>
          <a:xfrm>
            <a:off x="729331" y="4725144"/>
            <a:ext cx="6223867" cy="1440160"/>
            <a:chOff x="729331" y="4725144"/>
            <a:chExt cx="6223867" cy="1440160"/>
          </a:xfrm>
        </p:grpSpPr>
        <p:grpSp>
          <p:nvGrpSpPr>
            <p:cNvPr id="1061" name="组合 1060"/>
            <p:cNvGrpSpPr/>
            <p:nvPr/>
          </p:nvGrpSpPr>
          <p:grpSpPr>
            <a:xfrm>
              <a:off x="729331" y="5202492"/>
              <a:ext cx="6223867" cy="962812"/>
              <a:chOff x="729331" y="5202492"/>
              <a:chExt cx="6223867" cy="962812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2097483" y="5205594"/>
                <a:ext cx="936104" cy="3508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Code Program</a:t>
                </a:r>
                <a:endParaRPr lang="zh-CN" altLang="en-US" sz="1000" dirty="0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789609" y="5827059"/>
                <a:ext cx="936104" cy="33824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Writer User</a:t>
                </a:r>
              </a:p>
              <a:p>
                <a:pPr algn="ctr"/>
                <a:r>
                  <a:rPr lang="en-US" altLang="zh-CN" sz="1000" dirty="0" smtClean="0"/>
                  <a:t>manual</a:t>
                </a:r>
                <a:endParaRPr lang="zh-CN" altLang="en-US" sz="1000" dirty="0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590132" y="5205593"/>
                <a:ext cx="811607" cy="35089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Test Program</a:t>
                </a:r>
                <a:endParaRPr lang="zh-CN" altLang="en-US" sz="1000" dirty="0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4842171" y="5205593"/>
                <a:ext cx="863128" cy="3508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Install </a:t>
                </a:r>
                <a:r>
                  <a:rPr lang="en-US" altLang="zh-CN" sz="1000" dirty="0" smtClean="0"/>
                  <a:t>Program</a:t>
                </a:r>
                <a:endParaRPr lang="zh-CN" altLang="en-US" sz="1000" dirty="0"/>
              </a:p>
            </p:txBody>
          </p:sp>
          <p:cxnSp>
            <p:nvCxnSpPr>
              <p:cNvPr id="134" name="直接箭头连接符 133"/>
              <p:cNvCxnSpPr>
                <a:stCxn id="130" idx="3"/>
                <a:endCxn id="132" idx="1"/>
              </p:cNvCxnSpPr>
              <p:nvPr/>
            </p:nvCxnSpPr>
            <p:spPr>
              <a:xfrm flipV="1">
                <a:off x="3033587" y="5381042"/>
                <a:ext cx="55654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stCxn id="132" idx="3"/>
                <a:endCxn id="133" idx="1"/>
              </p:cNvCxnSpPr>
              <p:nvPr/>
            </p:nvCxnSpPr>
            <p:spPr>
              <a:xfrm>
                <a:off x="4401739" y="5381042"/>
                <a:ext cx="44043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矩形 135"/>
              <p:cNvSpPr/>
              <p:nvPr/>
            </p:nvSpPr>
            <p:spPr>
              <a:xfrm>
                <a:off x="729331" y="5205594"/>
                <a:ext cx="936104" cy="35089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Design Program</a:t>
                </a:r>
              </a:p>
            </p:txBody>
          </p:sp>
          <p:cxnSp>
            <p:nvCxnSpPr>
              <p:cNvPr id="137" name="直接箭头连接符 136"/>
              <p:cNvCxnSpPr>
                <a:stCxn id="136" idx="3"/>
                <a:endCxn id="130" idx="1"/>
              </p:cNvCxnSpPr>
              <p:nvPr/>
            </p:nvCxnSpPr>
            <p:spPr>
              <a:xfrm>
                <a:off x="1665435" y="5381043"/>
                <a:ext cx="4320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肘形连接符 137"/>
              <p:cNvCxnSpPr>
                <a:stCxn id="130" idx="2"/>
                <a:endCxn id="131" idx="1"/>
              </p:cNvCxnSpPr>
              <p:nvPr/>
            </p:nvCxnSpPr>
            <p:spPr>
              <a:xfrm rot="16200000" flipH="1">
                <a:off x="2457727" y="5664299"/>
                <a:ext cx="439691" cy="224074"/>
              </a:xfrm>
              <a:prstGeom prst="bentConnector2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9" name="矩形 138"/>
              <p:cNvSpPr/>
              <p:nvPr/>
            </p:nvSpPr>
            <p:spPr>
              <a:xfrm>
                <a:off x="6090070" y="5202492"/>
                <a:ext cx="863128" cy="3508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Sign-off</a:t>
                </a:r>
                <a:endParaRPr lang="zh-CN" altLang="en-US" sz="1000" dirty="0"/>
              </a:p>
            </p:txBody>
          </p:sp>
          <p:cxnSp>
            <p:nvCxnSpPr>
              <p:cNvPr id="140" name="直接箭头连接符 139"/>
              <p:cNvCxnSpPr>
                <a:stCxn id="133" idx="3"/>
                <a:endCxn id="139" idx="1"/>
              </p:cNvCxnSpPr>
              <p:nvPr/>
            </p:nvCxnSpPr>
            <p:spPr>
              <a:xfrm flipV="1">
                <a:off x="5705299" y="5377942"/>
                <a:ext cx="384771" cy="31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肘形连接符 142"/>
              <p:cNvCxnSpPr>
                <a:stCxn id="131" idx="3"/>
                <a:endCxn id="139" idx="2"/>
              </p:cNvCxnSpPr>
              <p:nvPr/>
            </p:nvCxnSpPr>
            <p:spPr>
              <a:xfrm flipV="1">
                <a:off x="3725713" y="5553391"/>
                <a:ext cx="2795921" cy="442791"/>
              </a:xfrm>
              <a:prstGeom prst="bentConnector2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8" name="下箭头 147"/>
            <p:cNvSpPr/>
            <p:nvPr/>
          </p:nvSpPr>
          <p:spPr>
            <a:xfrm>
              <a:off x="3562144" y="4725144"/>
              <a:ext cx="291134" cy="339969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65" name="TextBox 1064"/>
          <p:cNvSpPr txBox="1"/>
          <p:nvPr/>
        </p:nvSpPr>
        <p:spPr>
          <a:xfrm>
            <a:off x="6485146" y="1012341"/>
            <a:ext cx="2550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Which attribute of the activity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does the case </a:t>
            </a:r>
            <a:br>
              <a:rPr lang="en-US" altLang="zh-CN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violate?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785999" y="1628800"/>
            <a:ext cx="8004048" cy="48245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 smtClean="0"/>
              <a:t>Where activities can occur in parallel with a time lag between them, we represent the lag with a duration on the linking arrow.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600" dirty="0" smtClean="0">
                <a:solidFill>
                  <a:schemeClr val="bg2">
                    <a:lumMod val="50000"/>
                  </a:schemeClr>
                </a:solidFill>
              </a:rPr>
              <a:t>The above figure indicates that documenting amendments can start one day after the start of prototype testing and will be completed two days after prototype testing is completed.</a:t>
            </a:r>
            <a:endParaRPr lang="zh-CN" altLang="en-US" sz="2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Representing lagged activities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57321" y="3166938"/>
            <a:ext cx="1413333" cy="464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Test prototype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3826781" y="3989446"/>
            <a:ext cx="1413333" cy="447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Document amendments</a:t>
            </a:r>
          </a:p>
        </p:txBody>
      </p:sp>
      <p:sp>
        <p:nvSpPr>
          <p:cNvPr id="9" name="矩形 8"/>
          <p:cNvSpPr/>
          <p:nvPr/>
        </p:nvSpPr>
        <p:spPr>
          <a:xfrm>
            <a:off x="6010929" y="3166937"/>
            <a:ext cx="1225367" cy="4644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Revise specification</a:t>
            </a:r>
            <a:endParaRPr lang="zh-CN" altLang="en-US" sz="1000" dirty="0"/>
          </a:p>
        </p:txBody>
      </p:sp>
      <p:cxnSp>
        <p:nvCxnSpPr>
          <p:cNvPr id="11" name="直接箭头连接符 10"/>
          <p:cNvCxnSpPr>
            <a:stCxn id="7" idx="3"/>
            <a:endCxn id="9" idx="1"/>
          </p:cNvCxnSpPr>
          <p:nvPr/>
        </p:nvCxnSpPr>
        <p:spPr>
          <a:xfrm flipV="1">
            <a:off x="5170655" y="3399143"/>
            <a:ext cx="8402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691680" y="3166938"/>
            <a:ext cx="1413333" cy="4644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Build prototype</a:t>
            </a:r>
          </a:p>
        </p:txBody>
      </p:sp>
      <p:cxnSp>
        <p:nvCxnSpPr>
          <p:cNvPr id="14" name="直接箭头连接符 13"/>
          <p:cNvCxnSpPr>
            <a:stCxn id="13" idx="3"/>
            <a:endCxn id="7" idx="1"/>
          </p:cNvCxnSpPr>
          <p:nvPr/>
        </p:nvCxnSpPr>
        <p:spPr>
          <a:xfrm>
            <a:off x="3105013" y="3399145"/>
            <a:ext cx="65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8" idx="1"/>
          </p:cNvCxnSpPr>
          <p:nvPr/>
        </p:nvCxnSpPr>
        <p:spPr>
          <a:xfrm rot="5400000">
            <a:off x="3679833" y="3778297"/>
            <a:ext cx="581930" cy="288034"/>
          </a:xfrm>
          <a:prstGeom prst="bentConnector4">
            <a:avLst>
              <a:gd name="adj1" fmla="val 30768"/>
              <a:gd name="adj2" fmla="val 17936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endCxn id="8" idx="3"/>
          </p:cNvCxnSpPr>
          <p:nvPr/>
        </p:nvCxnSpPr>
        <p:spPr>
          <a:xfrm rot="16200000" flipH="1">
            <a:off x="4818547" y="3791712"/>
            <a:ext cx="581928" cy="261205"/>
          </a:xfrm>
          <a:prstGeom prst="bentConnector4">
            <a:avLst>
              <a:gd name="adj1" fmla="val 30768"/>
              <a:gd name="adj2" fmla="val 18751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394733" y="3866335"/>
            <a:ext cx="2471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 smtClean="0"/>
              <a:t>1</a:t>
            </a:r>
            <a:endParaRPr lang="en-US" altLang="zh-CN" sz="1000" b="1" dirty="0"/>
          </a:p>
        </p:txBody>
      </p:sp>
      <p:sp>
        <p:nvSpPr>
          <p:cNvPr id="32" name="矩形 31"/>
          <p:cNvSpPr/>
          <p:nvPr/>
        </p:nvSpPr>
        <p:spPr>
          <a:xfrm>
            <a:off x="5471208" y="385780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 smtClean="0"/>
              <a:t>2</a:t>
            </a:r>
            <a:endParaRPr lang="en-US" altLang="zh-CN" sz="1000" b="1" dirty="0"/>
          </a:p>
        </p:txBody>
      </p:sp>
    </p:spTree>
    <p:extLst>
      <p:ext uri="{BB962C8B-B14F-4D97-AF65-F5344CB8AC3E}">
        <p14:creationId xmlns:p14="http://schemas.microsoft.com/office/powerpoint/2010/main" val="42872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755576" y="1556792"/>
            <a:ext cx="8004048" cy="1612776"/>
          </a:xfrm>
        </p:spPr>
        <p:txBody>
          <a:bodyPr/>
          <a:lstStyle/>
          <a:p>
            <a:r>
              <a:rPr lang="en-US" altLang="zh-CN" dirty="0" smtClean="0"/>
              <a:t>There are a number of different conventions that have been adopted for entering information on an activity-on-node network.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Labeling conventions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73855"/>
              </p:ext>
            </p:extLst>
          </p:nvPr>
        </p:nvGraphicFramePr>
        <p:xfrm>
          <a:off x="1835696" y="3284984"/>
          <a:ext cx="53285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1224136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Earliest</a:t>
                      </a:r>
                      <a:r>
                        <a:rPr lang="en-US" altLang="zh-CN" baseline="0" dirty="0" smtClean="0"/>
                        <a:t> start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duration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Earliest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completion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Description of the activity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Latest</a:t>
                      </a:r>
                      <a:r>
                        <a:rPr lang="en-US" altLang="zh-CN" baseline="0" dirty="0" smtClean="0"/>
                        <a:t> start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float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Latest completion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671419"/>
              </p:ext>
            </p:extLst>
          </p:nvPr>
        </p:nvGraphicFramePr>
        <p:xfrm>
          <a:off x="1979712" y="4725144"/>
          <a:ext cx="513491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2387520" imgH="368280" progId="Equation.DSMT4">
                  <p:embed/>
                </p:oleObj>
              </mc:Choice>
              <mc:Fallback>
                <p:oleObj name="Equation" r:id="rId3" imgW="23875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4725144"/>
                        <a:ext cx="5134915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7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EFF3F22-CF63-4FF3-BFBB-581C6E73BB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团队合作演示文稿</Template>
  <TotalTime>1861</TotalTime>
  <Words>1116</Words>
  <Application>Microsoft Office PowerPoint</Application>
  <PresentationFormat>全屏显示(4:3)</PresentationFormat>
  <Paragraphs>301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presentation_2</vt:lpstr>
      <vt:lpstr>MathType 6.0 Equation</vt:lpstr>
      <vt:lpstr>Software Project Management</vt:lpstr>
      <vt:lpstr>Activity planning</vt:lpstr>
      <vt:lpstr>Introduction</vt:lpstr>
      <vt:lpstr>Projects and activities-Definition</vt:lpstr>
      <vt:lpstr>Network planning models</vt:lpstr>
      <vt:lpstr>Formulating a network model</vt:lpstr>
      <vt:lpstr>Examples</vt:lpstr>
      <vt:lpstr>Representing lagged activities</vt:lpstr>
      <vt:lpstr>Labeling conventions</vt:lpstr>
      <vt:lpstr>Time dimension</vt:lpstr>
      <vt:lpstr>PowerPoint 演示文稿</vt:lpstr>
      <vt:lpstr>PowerPoint 演示文稿</vt:lpstr>
      <vt:lpstr>PowerPoint 演示文稿</vt:lpstr>
      <vt:lpstr>PowerPoint 演示文稿</vt:lpstr>
      <vt:lpstr>Conclusion</vt:lpstr>
      <vt:lpstr>Homework</vt:lpstr>
    </vt:vector>
  </TitlesOfParts>
  <Company>NJUST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软件建模实践</dc:title>
  <dc:creator>jzhang</dc:creator>
  <cp:keywords/>
  <cp:lastModifiedBy>Jing Zhang</cp:lastModifiedBy>
  <cp:revision>306</cp:revision>
  <dcterms:created xsi:type="dcterms:W3CDTF">2016-04-20T02:40:24Z</dcterms:created>
  <dcterms:modified xsi:type="dcterms:W3CDTF">2016-10-23T12:51:05Z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TC102282709990</vt:lpwstr>
  </property>
</Properties>
</file>