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95058-FF0E-41CB-83DE-49CB7AA045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A7B0B22-734B-4B60-945C-1C217C0DCF06}">
      <dgm:prSet/>
      <dgm:spPr/>
      <dgm:t>
        <a:bodyPr/>
        <a:lstStyle/>
        <a:p>
          <a:pPr rtl="0"/>
          <a:r>
            <a:rPr lang="en-US" altLang="zh-CN" b="1" dirty="0" smtClean="0"/>
            <a:t>Token name</a:t>
          </a:r>
          <a:endParaRPr lang="zh-CN" b="1" dirty="0"/>
        </a:p>
      </dgm:t>
    </dgm:pt>
    <dgm:pt modelId="{456BE404-FE92-4653-847B-13A4C466193B}" type="parTrans" cxnId="{5DD742A0-E47B-434B-A367-28698D9A94AC}">
      <dgm:prSet/>
      <dgm:spPr/>
      <dgm:t>
        <a:bodyPr/>
        <a:lstStyle/>
        <a:p>
          <a:endParaRPr lang="zh-CN" altLang="en-US"/>
        </a:p>
      </dgm:t>
    </dgm:pt>
    <dgm:pt modelId="{AE7C2B2F-D38B-4001-BCA5-264E08C8A118}" type="sibTrans" cxnId="{5DD742A0-E47B-434B-A367-28698D9A94AC}">
      <dgm:prSet/>
      <dgm:spPr/>
      <dgm:t>
        <a:bodyPr/>
        <a:lstStyle/>
        <a:p>
          <a:endParaRPr lang="zh-CN" altLang="en-US"/>
        </a:p>
      </dgm:t>
    </dgm:pt>
    <dgm:pt modelId="{9E15A5BC-F5FB-4E00-804A-B436A47DF563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Keyword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dirty="0" smtClean="0"/>
            <a:t>if, while, switch, … (</a:t>
          </a:r>
          <a:r>
            <a:rPr lang="en-US" altLang="zh-CN" dirty="0" smtClean="0">
              <a:solidFill>
                <a:srgbClr val="00B050"/>
              </a:solidFill>
            </a:rPr>
            <a:t>any keyword as a token name</a:t>
          </a:r>
          <a:r>
            <a:rPr lang="en-US" dirty="0" smtClean="0"/>
            <a:t>)</a:t>
          </a:r>
          <a:endParaRPr lang="zh-CN" dirty="0"/>
        </a:p>
      </dgm:t>
    </dgm:pt>
    <dgm:pt modelId="{2CB3AB6F-EC4C-462C-B0A4-BF6AE9730CE1}" type="parTrans" cxnId="{75EFCF67-004A-4A13-AC60-80FC5828F0CC}">
      <dgm:prSet/>
      <dgm:spPr/>
      <dgm:t>
        <a:bodyPr/>
        <a:lstStyle/>
        <a:p>
          <a:endParaRPr lang="zh-CN" altLang="en-US"/>
        </a:p>
      </dgm:t>
    </dgm:pt>
    <dgm:pt modelId="{AFC0727E-1890-487B-A3E2-065B0FBAA484}" type="sibTrans" cxnId="{75EFCF67-004A-4A13-AC60-80FC5828F0CC}">
      <dgm:prSet/>
      <dgm:spPr/>
      <dgm:t>
        <a:bodyPr/>
        <a:lstStyle/>
        <a:p>
          <a:endParaRPr lang="zh-CN" altLang="en-US"/>
        </a:p>
      </dgm:t>
    </dgm:pt>
    <dgm:pt modelId="{4099513A-59D9-46D4-8773-E5C9061AA494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Identifier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altLang="zh-CN" dirty="0" smtClean="0"/>
            <a:t>variables, functions, classes… defined by users </a:t>
          </a:r>
          <a:r>
            <a:rPr lang="en-US" dirty="0" smtClean="0"/>
            <a:t>…  (</a:t>
          </a:r>
          <a:r>
            <a:rPr lang="en-US" altLang="zh-CN" dirty="0" smtClean="0">
              <a:solidFill>
                <a:srgbClr val="00B050"/>
              </a:solidFill>
            </a:rPr>
            <a:t>all identifiers have one token name </a:t>
          </a:r>
          <a:r>
            <a:rPr lang="en-US" altLang="zh-CN" b="1" dirty="0" smtClean="0">
              <a:solidFill>
                <a:schemeClr val="tx2"/>
              </a:solidFill>
            </a:rPr>
            <a:t>id</a:t>
          </a:r>
          <a:r>
            <a:rPr lang="en-US" dirty="0" smtClean="0"/>
            <a:t>)</a:t>
          </a:r>
          <a:endParaRPr lang="zh-CN" dirty="0"/>
        </a:p>
      </dgm:t>
    </dgm:pt>
    <dgm:pt modelId="{ED8F94D8-FA52-46E1-B737-9ACD1336EC6D}" type="parTrans" cxnId="{47A244CF-CC22-4301-8F69-727FD5D93BC8}">
      <dgm:prSet/>
      <dgm:spPr/>
      <dgm:t>
        <a:bodyPr/>
        <a:lstStyle/>
        <a:p>
          <a:endParaRPr lang="zh-CN" altLang="en-US"/>
        </a:p>
      </dgm:t>
    </dgm:pt>
    <dgm:pt modelId="{1F12A164-1875-48EC-A15E-F404BF810F89}" type="sibTrans" cxnId="{47A244CF-CC22-4301-8F69-727FD5D93BC8}">
      <dgm:prSet/>
      <dgm:spPr/>
      <dgm:t>
        <a:bodyPr/>
        <a:lstStyle/>
        <a:p>
          <a:endParaRPr lang="zh-CN" altLang="en-US"/>
        </a:p>
      </dgm:t>
    </dgm:pt>
    <dgm:pt modelId="{371CAAA0-553A-4287-BC28-19D08863B9E7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Constant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altLang="zh-CN" dirty="0" smtClean="0"/>
            <a:t>integer</a:t>
          </a:r>
          <a:r>
            <a:rPr lang="zh-CN" dirty="0" smtClean="0"/>
            <a:t>，</a:t>
          </a:r>
          <a:r>
            <a:rPr lang="en-US" altLang="zh-CN" dirty="0" smtClean="0"/>
            <a:t>float, Boolean</a:t>
          </a:r>
          <a:r>
            <a:rPr lang="zh-CN" dirty="0" smtClean="0"/>
            <a:t>，</a:t>
          </a:r>
          <a:r>
            <a:rPr lang="en-US" altLang="zh-CN" dirty="0" smtClean="0"/>
            <a:t>literature </a:t>
          </a:r>
          <a:r>
            <a:rPr lang="zh-CN" altLang="en-US" dirty="0" smtClean="0"/>
            <a:t>（</a:t>
          </a:r>
          <a:r>
            <a:rPr lang="en-US" altLang="zh-CN" dirty="0" smtClean="0">
              <a:solidFill>
                <a:srgbClr val="00B050"/>
              </a:solidFill>
            </a:rPr>
            <a:t>Each type has a token name</a:t>
          </a:r>
          <a:r>
            <a:rPr lang="zh-CN" altLang="en-US" dirty="0" smtClean="0"/>
            <a:t>）</a:t>
          </a:r>
          <a:endParaRPr lang="zh-CN" dirty="0"/>
        </a:p>
      </dgm:t>
    </dgm:pt>
    <dgm:pt modelId="{227C915B-E4DF-4E54-A3BB-05F0181BA3C1}" type="parTrans" cxnId="{98D043D9-AC68-412D-9D3F-EB90CA262758}">
      <dgm:prSet/>
      <dgm:spPr/>
      <dgm:t>
        <a:bodyPr/>
        <a:lstStyle/>
        <a:p>
          <a:endParaRPr lang="zh-CN" altLang="en-US"/>
        </a:p>
      </dgm:t>
    </dgm:pt>
    <dgm:pt modelId="{4751C367-B6B0-4610-9A17-9E8523D1F0DB}" type="sibTrans" cxnId="{98D043D9-AC68-412D-9D3F-EB90CA262758}">
      <dgm:prSet/>
      <dgm:spPr/>
      <dgm:t>
        <a:bodyPr/>
        <a:lstStyle/>
        <a:p>
          <a:endParaRPr lang="zh-CN" altLang="en-US"/>
        </a:p>
      </dgm:t>
    </dgm:pt>
    <dgm:pt modelId="{C901F106-DC0E-410B-B6B5-8ACA44DDD770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Operator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dirty="0" smtClean="0"/>
            <a:t>+, -, *, /, %, … </a:t>
          </a:r>
          <a:r>
            <a:rPr lang="zh-CN" altLang="en-US" dirty="0" smtClean="0"/>
            <a:t>（</a:t>
          </a:r>
          <a:r>
            <a:rPr lang="en-US" altLang="zh-CN" dirty="0" smtClean="0">
              <a:solidFill>
                <a:srgbClr val="00B050"/>
              </a:solidFill>
            </a:rPr>
            <a:t>each operator has a token name or each type has a token</a:t>
          </a:r>
          <a:r>
            <a:rPr lang="zh-CN" altLang="en-US" dirty="0" smtClean="0"/>
            <a:t>）</a:t>
          </a:r>
          <a:endParaRPr lang="zh-CN" dirty="0"/>
        </a:p>
      </dgm:t>
    </dgm:pt>
    <dgm:pt modelId="{DA845C3F-5661-4CEC-8AF9-3FF1E5A6733A}" type="parTrans" cxnId="{9492A9F8-89BD-411D-AB21-5F59FED40E43}">
      <dgm:prSet/>
      <dgm:spPr/>
      <dgm:t>
        <a:bodyPr/>
        <a:lstStyle/>
        <a:p>
          <a:endParaRPr lang="zh-CN" altLang="en-US"/>
        </a:p>
      </dgm:t>
    </dgm:pt>
    <dgm:pt modelId="{E25C93A2-ADAF-433A-A457-56D7ECD2B4F4}" type="sibTrans" cxnId="{9492A9F8-89BD-411D-AB21-5F59FED40E43}">
      <dgm:prSet/>
      <dgm:spPr/>
      <dgm:t>
        <a:bodyPr/>
        <a:lstStyle/>
        <a:p>
          <a:endParaRPr lang="zh-CN" altLang="en-US"/>
        </a:p>
      </dgm:t>
    </dgm:pt>
    <dgm:pt modelId="{37B1083F-5F9D-4EF9-B7A1-F5D4A9BED552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Delimiter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dirty="0" smtClean="0"/>
            <a:t>;, {, /**/, … (</a:t>
          </a:r>
          <a:r>
            <a:rPr lang="en-US" altLang="zh-CN" dirty="0" smtClean="0">
              <a:solidFill>
                <a:srgbClr val="00B050"/>
              </a:solidFill>
            </a:rPr>
            <a:t>each delimiter has as token name</a:t>
          </a:r>
          <a:r>
            <a:rPr lang="en-US" dirty="0" smtClean="0"/>
            <a:t>)</a:t>
          </a:r>
          <a:endParaRPr lang="zh-CN" dirty="0"/>
        </a:p>
      </dgm:t>
    </dgm:pt>
    <dgm:pt modelId="{B05BC6FF-B78D-402B-B893-CF46A53438BA}" type="parTrans" cxnId="{170E3DF7-D70F-451A-A11A-51DF9A0BDAF6}">
      <dgm:prSet/>
      <dgm:spPr/>
      <dgm:t>
        <a:bodyPr/>
        <a:lstStyle/>
        <a:p>
          <a:endParaRPr lang="zh-CN" altLang="en-US"/>
        </a:p>
      </dgm:t>
    </dgm:pt>
    <dgm:pt modelId="{4B78AF72-CAF9-4DD9-A13F-E7A8318C9F99}" type="sibTrans" cxnId="{170E3DF7-D70F-451A-A11A-51DF9A0BDAF6}">
      <dgm:prSet/>
      <dgm:spPr/>
      <dgm:t>
        <a:bodyPr/>
        <a:lstStyle/>
        <a:p>
          <a:endParaRPr lang="zh-CN" altLang="en-US"/>
        </a:p>
      </dgm:t>
    </dgm:pt>
    <dgm:pt modelId="{B8E74565-FFDD-4628-9D12-03E931DBC576}" type="pres">
      <dgm:prSet presAssocID="{DC995058-FF0E-41CB-83DE-49CB7AA045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512F9D-CB85-41E5-9782-82FB2BC55C5A}" type="pres">
      <dgm:prSet presAssocID="{7A7B0B22-734B-4B60-945C-1C217C0DCF06}" presName="parentText" presStyleLbl="node1" presStyleIdx="0" presStyleCnt="1" custScaleY="104096" custLinFactNeighborX="-4441" custLinFactNeighborY="-3611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7BE0E-4983-47C5-BFC4-098EA77686C0}" type="pres">
      <dgm:prSet presAssocID="{7A7B0B22-734B-4B60-945C-1C217C0DCF0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A244CF-CC22-4301-8F69-727FD5D93BC8}" srcId="{7A7B0B22-734B-4B60-945C-1C217C0DCF06}" destId="{4099513A-59D9-46D4-8773-E5C9061AA494}" srcOrd="1" destOrd="0" parTransId="{ED8F94D8-FA52-46E1-B737-9ACD1336EC6D}" sibTransId="{1F12A164-1875-48EC-A15E-F404BF810F89}"/>
    <dgm:cxn modelId="{98D043D9-AC68-412D-9D3F-EB90CA262758}" srcId="{7A7B0B22-734B-4B60-945C-1C217C0DCF06}" destId="{371CAAA0-553A-4287-BC28-19D08863B9E7}" srcOrd="2" destOrd="0" parTransId="{227C915B-E4DF-4E54-A3BB-05F0181BA3C1}" sibTransId="{4751C367-B6B0-4610-9A17-9E8523D1F0DB}"/>
    <dgm:cxn modelId="{E1D307F6-D9EF-47FE-B788-1A02806874DC}" type="presOf" srcId="{371CAAA0-553A-4287-BC28-19D08863B9E7}" destId="{1FD7BE0E-4983-47C5-BFC4-098EA77686C0}" srcOrd="0" destOrd="2" presId="urn:microsoft.com/office/officeart/2005/8/layout/vList2"/>
    <dgm:cxn modelId="{9492A9F8-89BD-411D-AB21-5F59FED40E43}" srcId="{7A7B0B22-734B-4B60-945C-1C217C0DCF06}" destId="{C901F106-DC0E-410B-B6B5-8ACA44DDD770}" srcOrd="3" destOrd="0" parTransId="{DA845C3F-5661-4CEC-8AF9-3FF1E5A6733A}" sibTransId="{E25C93A2-ADAF-433A-A457-56D7ECD2B4F4}"/>
    <dgm:cxn modelId="{02D839FA-3E9C-4894-8C1B-8C6C551C1E3C}" type="presOf" srcId="{9E15A5BC-F5FB-4E00-804A-B436A47DF563}" destId="{1FD7BE0E-4983-47C5-BFC4-098EA77686C0}" srcOrd="0" destOrd="0" presId="urn:microsoft.com/office/officeart/2005/8/layout/vList2"/>
    <dgm:cxn modelId="{764EBF70-8774-4471-8AFB-4633248414A1}" type="presOf" srcId="{4099513A-59D9-46D4-8773-E5C9061AA494}" destId="{1FD7BE0E-4983-47C5-BFC4-098EA77686C0}" srcOrd="0" destOrd="1" presId="urn:microsoft.com/office/officeart/2005/8/layout/vList2"/>
    <dgm:cxn modelId="{AAE14D69-EDBE-4807-B981-989C7E4C36EA}" type="presOf" srcId="{37B1083F-5F9D-4EF9-B7A1-F5D4A9BED552}" destId="{1FD7BE0E-4983-47C5-BFC4-098EA77686C0}" srcOrd="0" destOrd="4" presId="urn:microsoft.com/office/officeart/2005/8/layout/vList2"/>
    <dgm:cxn modelId="{75EFCF67-004A-4A13-AC60-80FC5828F0CC}" srcId="{7A7B0B22-734B-4B60-945C-1C217C0DCF06}" destId="{9E15A5BC-F5FB-4E00-804A-B436A47DF563}" srcOrd="0" destOrd="0" parTransId="{2CB3AB6F-EC4C-462C-B0A4-BF6AE9730CE1}" sibTransId="{AFC0727E-1890-487B-A3E2-065B0FBAA484}"/>
    <dgm:cxn modelId="{5DD742A0-E47B-434B-A367-28698D9A94AC}" srcId="{DC995058-FF0E-41CB-83DE-49CB7AA0451B}" destId="{7A7B0B22-734B-4B60-945C-1C217C0DCF06}" srcOrd="0" destOrd="0" parTransId="{456BE404-FE92-4653-847B-13A4C466193B}" sibTransId="{AE7C2B2F-D38B-4001-BCA5-264E08C8A118}"/>
    <dgm:cxn modelId="{0F65D021-EB15-4DB4-AA1D-4042ED03BE77}" type="presOf" srcId="{DC995058-FF0E-41CB-83DE-49CB7AA0451B}" destId="{B8E74565-FFDD-4628-9D12-03E931DBC576}" srcOrd="0" destOrd="0" presId="urn:microsoft.com/office/officeart/2005/8/layout/vList2"/>
    <dgm:cxn modelId="{61590C22-0912-4657-914A-81173609E055}" type="presOf" srcId="{7A7B0B22-734B-4B60-945C-1C217C0DCF06}" destId="{21512F9D-CB85-41E5-9782-82FB2BC55C5A}" srcOrd="0" destOrd="0" presId="urn:microsoft.com/office/officeart/2005/8/layout/vList2"/>
    <dgm:cxn modelId="{074D84F2-3E20-4C42-9431-EB1E714F1055}" type="presOf" srcId="{C901F106-DC0E-410B-B6B5-8ACA44DDD770}" destId="{1FD7BE0E-4983-47C5-BFC4-098EA77686C0}" srcOrd="0" destOrd="3" presId="urn:microsoft.com/office/officeart/2005/8/layout/vList2"/>
    <dgm:cxn modelId="{170E3DF7-D70F-451A-A11A-51DF9A0BDAF6}" srcId="{7A7B0B22-734B-4B60-945C-1C217C0DCF06}" destId="{37B1083F-5F9D-4EF9-B7A1-F5D4A9BED552}" srcOrd="4" destOrd="0" parTransId="{B05BC6FF-B78D-402B-B893-CF46A53438BA}" sibTransId="{4B78AF72-CAF9-4DD9-A13F-E7A8318C9F99}"/>
    <dgm:cxn modelId="{F67BD186-EFCE-4716-B8F1-FB1C8EBC539B}" type="presParOf" srcId="{B8E74565-FFDD-4628-9D12-03E931DBC576}" destId="{21512F9D-CB85-41E5-9782-82FB2BC55C5A}" srcOrd="0" destOrd="0" presId="urn:microsoft.com/office/officeart/2005/8/layout/vList2"/>
    <dgm:cxn modelId="{EBD938E9-F791-4B0D-BA2D-9194AB46FBEF}" type="presParOf" srcId="{B8E74565-FFDD-4628-9D12-03E931DBC576}" destId="{1FD7BE0E-4983-47C5-BFC4-098EA77686C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2017/4/17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2017/4/17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2017/4/17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2017/4/17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2017/4/17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2017/4/17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2017/4/17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2017/4/17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2017/4/17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Analyzer-Input </a:t>
            </a:r>
            <a:r>
              <a:rPr lang="en-US" altLang="zh-CN" dirty="0"/>
              <a:t>Buffering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640802"/>
          </a:xfrm>
        </p:spPr>
        <p:txBody>
          <a:bodyPr/>
          <a:lstStyle/>
          <a:p>
            <a:r>
              <a:rPr lang="en-US" altLang="zh-CN" dirty="0"/>
              <a:t>Buffer Pairs</a:t>
            </a:r>
          </a:p>
          <a:p>
            <a:pPr marL="0" indent="0">
              <a:buNone/>
            </a:pPr>
            <a:r>
              <a:rPr lang="en-US" altLang="zh-CN" dirty="0"/>
              <a:t>Used to extract lexemes from input streams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Sentinel</a:t>
            </a:r>
          </a:p>
          <a:p>
            <a:pPr marL="0" indent="0">
              <a:buNone/>
            </a:pPr>
            <a:r>
              <a:rPr lang="en-US" altLang="zh-CN" dirty="0"/>
              <a:t>Using </a:t>
            </a:r>
            <a:r>
              <a:rPr lang="en-US" altLang="zh-CN" b="1" dirty="0" err="1"/>
              <a:t>eof</a:t>
            </a:r>
            <a:r>
              <a:rPr lang="en-US" altLang="zh-CN" dirty="0"/>
              <a:t> to indicate the end of buffer or input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4" y="2361461"/>
            <a:ext cx="6699703" cy="18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</a:t>
            </a:r>
            <a:r>
              <a:rPr lang="en-US" altLang="zh-CN" dirty="0" err="1" smtClean="0"/>
              <a:t>Lookahead</a:t>
            </a:r>
            <a:r>
              <a:rPr lang="en-US" altLang="zh-CN" dirty="0" smtClean="0"/>
              <a:t> </a:t>
            </a:r>
            <a:r>
              <a:rPr lang="en-US" altLang="zh-CN" dirty="0"/>
              <a:t>code with sentinels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43918"/>
            <a:ext cx="7689246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Analyzer-reading </a:t>
            </a:r>
            <a:r>
              <a:rPr lang="en-US" altLang="zh-CN" dirty="0"/>
              <a:t>ahead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Keywords recognition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Identifiers</a:t>
            </a:r>
          </a:p>
          <a:p>
            <a:pPr lvl="1"/>
            <a:r>
              <a:rPr lang="en-US" altLang="zh-CN" sz="1700" dirty="0"/>
              <a:t>Usually do not need reading ahead</a:t>
            </a:r>
          </a:p>
          <a:p>
            <a:r>
              <a:rPr lang="en-US" altLang="zh-CN" sz="2000" dirty="0"/>
              <a:t>Constant recognition</a:t>
            </a:r>
          </a:p>
          <a:p>
            <a:pPr lvl="1"/>
            <a:r>
              <a:rPr lang="en-US" altLang="zh-CN" sz="1700" dirty="0"/>
              <a:t>5.EQ.M and</a:t>
            </a:r>
            <a:r>
              <a:rPr lang="zh-CN" altLang="en-US" sz="1700" dirty="0"/>
              <a:t> </a:t>
            </a:r>
            <a:r>
              <a:rPr lang="en-US" altLang="zh-CN" sz="1700" dirty="0"/>
              <a:t>5.E08</a:t>
            </a:r>
          </a:p>
          <a:p>
            <a:r>
              <a:rPr lang="en-US" altLang="zh-CN" sz="2000" dirty="0"/>
              <a:t>Operators and Delimiters</a:t>
            </a:r>
          </a:p>
          <a:p>
            <a:pPr lvl="1"/>
            <a:r>
              <a:rPr lang="en-US" altLang="zh-CN" sz="1700" dirty="0"/>
              <a:t>++,--, /**, &gt;=</a:t>
            </a:r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8937" y="2082132"/>
            <a:ext cx="6649810" cy="1208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1 </a:t>
            </a:r>
            <a:r>
              <a:rPr lang="en-US" altLang="zh-CN" b="1" dirty="0">
                <a:solidFill>
                  <a:srgbClr val="0070C0"/>
                </a:solidFill>
                <a:latin typeface="Courier" pitchFamily="49" charset="0"/>
                <a:cs typeface="Courier New" panose="02070309020205020404" pitchFamily="49" charset="0"/>
              </a:rPr>
              <a:t>DO </a:t>
            </a: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99 K = 1,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2 IF(5.EQ.M) I=10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3 </a:t>
            </a:r>
            <a:r>
              <a:rPr lang="en-US" altLang="zh-CN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DO 99 K </a:t>
            </a: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= 1.10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4 IF(5)=55</a:t>
            </a:r>
          </a:p>
        </p:txBody>
      </p:sp>
    </p:spTree>
    <p:extLst>
      <p:ext uri="{BB962C8B-B14F-4D97-AF65-F5344CB8AC3E}">
        <p14:creationId xmlns:p14="http://schemas.microsoft.com/office/powerpoint/2010/main" val="1292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3.2 Regular </a:t>
            </a:r>
            <a:r>
              <a:rPr lang="en-US" altLang="zh-CN" sz="2400" dirty="0"/>
              <a:t>Expression, Regular </a:t>
            </a:r>
            <a:r>
              <a:rPr lang="en-US" altLang="zh-CN" sz="2400" dirty="0" smtClean="0"/>
              <a:t>Set - </a:t>
            </a:r>
            <a:r>
              <a:rPr lang="en-US" altLang="zh-CN" dirty="0" smtClean="0"/>
              <a:t>Regular </a:t>
            </a:r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68136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Review – Operations on Languages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10905"/>
            <a:ext cx="7359588" cy="28705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09203" y="5307488"/>
            <a:ext cx="646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14843"/>
                </a:solidFill>
              </a:rPr>
              <a:t>A language is any countable set of strings over some fixed alphabet.</a:t>
            </a:r>
            <a:endParaRPr lang="zh-CN" altLang="en-U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3.2 Regular Expression, Regular Set - </a:t>
            </a:r>
            <a:r>
              <a:rPr lang="en-US" altLang="zh-CN" dirty="0" smtClean="0"/>
              <a:t>Regular </a:t>
            </a:r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Regular Expressions over alphabet </a:t>
            </a:r>
            <a:r>
              <a:rPr lang="zh-CN" altLang="en-US" sz="2000" dirty="0"/>
              <a:t>∑ </a:t>
            </a:r>
            <a:r>
              <a:rPr lang="en-US" altLang="zh-CN" sz="2000" dirty="0"/>
              <a:t>are recursively defined as follows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ε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ϕ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regular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expressions</a:t>
            </a:r>
            <a:r>
              <a:rPr lang="zh-CN" altLang="en-US" sz="2000" dirty="0"/>
              <a:t>， </a:t>
            </a:r>
            <a:r>
              <a:rPr lang="en-US" altLang="zh-CN" sz="2000" dirty="0"/>
              <a:t>which represent language {ε}</a:t>
            </a:r>
            <a:r>
              <a:rPr lang="zh-CN" altLang="en-US" sz="2000" dirty="0"/>
              <a:t> </a:t>
            </a:r>
            <a:r>
              <a:rPr lang="en-US" altLang="zh-CN" sz="2000" dirty="0"/>
              <a:t>and ϕ respectively.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for any a∊ ∑</a:t>
            </a:r>
            <a:r>
              <a:rPr lang="zh-CN" altLang="en-US" sz="2000" dirty="0"/>
              <a:t>，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 regular expression</a:t>
            </a:r>
            <a:r>
              <a:rPr lang="zh-CN" altLang="en-US" sz="2000" dirty="0"/>
              <a:t>，</a:t>
            </a:r>
            <a:r>
              <a:rPr lang="en-US" altLang="zh-CN" sz="2000" dirty="0"/>
              <a:t>and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U</a:t>
            </a:r>
            <a:r>
              <a:rPr lang="zh-CN" altLang="en-US" sz="2000" dirty="0"/>
              <a:t> </a:t>
            </a:r>
            <a:r>
              <a:rPr lang="en-US" altLang="zh-CN" sz="2000" dirty="0"/>
              <a:t>and V</a:t>
            </a:r>
            <a:r>
              <a:rPr lang="zh-CN" altLang="en-US" sz="2000" dirty="0"/>
              <a:t> </a:t>
            </a:r>
            <a:r>
              <a:rPr lang="en-US" altLang="zh-CN" sz="2000" dirty="0"/>
              <a:t>are both regular expressions</a:t>
            </a:r>
            <a:r>
              <a:rPr lang="zh-CN" altLang="en-US" sz="2000" dirty="0"/>
              <a:t>，</a:t>
            </a:r>
            <a:r>
              <a:rPr lang="en-US" altLang="zh-CN" sz="2000" dirty="0"/>
              <a:t>whose represented languages are L(U)</a:t>
            </a:r>
            <a:r>
              <a:rPr lang="zh-CN" altLang="en-US" sz="2000" dirty="0"/>
              <a:t>  </a:t>
            </a:r>
            <a:r>
              <a:rPr lang="en-US" altLang="zh-CN" sz="2000" dirty="0"/>
              <a:t>and L(V) respectively.</a:t>
            </a:r>
            <a:r>
              <a:rPr lang="zh-CN" altLang="en-US" sz="2000" dirty="0"/>
              <a:t> </a:t>
            </a:r>
            <a:r>
              <a:rPr lang="en-US" altLang="zh-CN" sz="2000" dirty="0"/>
              <a:t>Then</a:t>
            </a:r>
            <a:r>
              <a:rPr lang="zh-CN" altLang="en-US" sz="2000" dirty="0"/>
              <a:t>，</a:t>
            </a:r>
            <a:r>
              <a:rPr lang="en-US" altLang="zh-CN" sz="2000" dirty="0"/>
              <a:t>(U|V),</a:t>
            </a:r>
            <a:r>
              <a:rPr lang="zh-CN" altLang="en-US" sz="2000" dirty="0"/>
              <a:t> </a:t>
            </a:r>
            <a:r>
              <a:rPr lang="en-US" altLang="zh-CN" sz="2000" dirty="0"/>
              <a:t>(U⋅V) and (U)*</a:t>
            </a:r>
            <a:r>
              <a:rPr lang="zh-CN" altLang="en-US" sz="2000" dirty="0"/>
              <a:t> </a:t>
            </a:r>
            <a:r>
              <a:rPr lang="en-US" altLang="zh-CN" sz="2000" dirty="0"/>
              <a:t>are all regular expressions</a:t>
            </a:r>
            <a:r>
              <a:rPr lang="zh-CN" altLang="en-US" sz="2000" dirty="0"/>
              <a:t>，</a:t>
            </a:r>
            <a:r>
              <a:rPr lang="en-US" altLang="zh-CN" sz="2000" dirty="0"/>
              <a:t>whose represented languages are L(U)⋃L(V),</a:t>
            </a:r>
            <a:r>
              <a:rPr lang="zh-CN" altLang="en-US" sz="2000" dirty="0"/>
              <a:t> </a:t>
            </a:r>
            <a:r>
              <a:rPr lang="en-US" altLang="zh-CN" sz="2000" dirty="0"/>
              <a:t>L(U)L(V)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(L(U))*</a:t>
            </a:r>
          </a:p>
          <a:p>
            <a:r>
              <a:rPr lang="en-US" altLang="zh-CN" sz="2000" dirty="0"/>
              <a:t>Expressions that are defined by finitely applying the above laws are regular expressions. The string set that is only defined by regular expressions is called a regular set. </a:t>
            </a:r>
            <a:endParaRPr lang="zh-CN" altLang="en-US" sz="2000" dirty="0"/>
          </a:p>
          <a:p>
            <a:r>
              <a:rPr lang="en-US" altLang="zh-CN" sz="2000" dirty="0"/>
              <a:t>Precedence of operators</a:t>
            </a:r>
            <a:r>
              <a:rPr lang="zh-CN" altLang="en-US" sz="2000" dirty="0"/>
              <a:t>：*，⋅，</a:t>
            </a:r>
            <a:r>
              <a:rPr lang="en-US" altLang="zh-CN" sz="2000" dirty="0"/>
              <a:t>|</a:t>
            </a:r>
          </a:p>
          <a:p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078866" y="3012228"/>
          <a:ext cx="1235321" cy="44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711000" imgH="253800" progId="Equation.DSMT4">
                  <p:embed/>
                </p:oleObj>
              </mc:Choice>
              <mc:Fallback>
                <p:oleObj name="Equation" r:id="rId3" imgW="711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8866" y="3012228"/>
                        <a:ext cx="1235321" cy="441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7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3.2 Regular Expression, Regular Set - </a:t>
            </a:r>
            <a:r>
              <a:rPr lang="en-US" altLang="zh-CN" dirty="0" smtClean="0"/>
              <a:t>Regular </a:t>
            </a:r>
            <a:r>
              <a:rPr lang="en-US" altLang="zh-CN" dirty="0"/>
              <a:t>Expressions – Examples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30345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Cambria Math"/>
              </a:rPr>
              <a:t>∑</a:t>
            </a:r>
            <a:r>
              <a:rPr lang="en-US" altLang="zh-CN" sz="2000" dirty="0">
                <a:latin typeface="Cambria Math"/>
              </a:rPr>
              <a:t>={a, b}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 1.  </a:t>
            </a:r>
            <a:r>
              <a:rPr lang="en-US" altLang="zh-CN" sz="2000" dirty="0" err="1">
                <a:latin typeface="Cambria Math"/>
              </a:rPr>
              <a:t>ba</a:t>
            </a:r>
            <a:r>
              <a:rPr lang="en-US" altLang="zh-CN" sz="2000" dirty="0">
                <a:latin typeface="Cambria Math"/>
              </a:rPr>
              <a:t>*                   </a:t>
            </a:r>
            <a:r>
              <a:rPr lang="zh-CN" altLang="en-US" sz="2000" dirty="0">
                <a:latin typeface="Cambria Math"/>
              </a:rPr>
              <a:t> </a:t>
            </a:r>
            <a:r>
              <a:rPr lang="en-US" altLang="zh-CN" sz="2000" dirty="0">
                <a:latin typeface="Cambria Math"/>
              </a:rPr>
              <a:t>strings</a:t>
            </a:r>
            <a:r>
              <a:rPr lang="zh-CN" altLang="en-US" sz="2000" dirty="0">
                <a:latin typeface="Cambria Math"/>
              </a:rPr>
              <a:t> </a:t>
            </a:r>
            <a:r>
              <a:rPr lang="en-US" altLang="zh-CN" sz="2000" dirty="0">
                <a:latin typeface="Cambria Math"/>
              </a:rPr>
              <a:t>starting with b followed zero or more a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 2. a(</a:t>
            </a:r>
            <a:r>
              <a:rPr lang="en-US" altLang="zh-CN" sz="2000" dirty="0" err="1">
                <a:latin typeface="Cambria Math"/>
              </a:rPr>
              <a:t>a|b</a:t>
            </a:r>
            <a:r>
              <a:rPr lang="en-US" altLang="zh-CN" sz="2000" dirty="0">
                <a:latin typeface="Cambria Math"/>
              </a:rPr>
              <a:t>)*              strings starting with a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 3. (</a:t>
            </a:r>
            <a:r>
              <a:rPr lang="en-US" altLang="zh-CN" sz="2000" dirty="0" err="1">
                <a:latin typeface="Cambria Math"/>
              </a:rPr>
              <a:t>a|b</a:t>
            </a:r>
            <a:r>
              <a:rPr lang="en-US" altLang="zh-CN" sz="2000" dirty="0">
                <a:latin typeface="Cambria Math"/>
              </a:rPr>
              <a:t>)*(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)(</a:t>
            </a:r>
            <a:r>
              <a:rPr lang="en-US" altLang="zh-CN" sz="2000" dirty="0" err="1">
                <a:latin typeface="Cambria Math"/>
              </a:rPr>
              <a:t>a|b</a:t>
            </a:r>
            <a:r>
              <a:rPr lang="en-US" altLang="zh-CN" sz="2000" dirty="0">
                <a:latin typeface="Cambria Math"/>
              </a:rPr>
              <a:t>)*     strings containing two consecutive a (or b)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4. 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)*((</a:t>
            </a:r>
            <a:r>
              <a:rPr lang="en-US" altLang="zh-CN" sz="2000" dirty="0" err="1">
                <a:latin typeface="Cambria Math"/>
              </a:rPr>
              <a:t>ab|ba</a:t>
            </a:r>
            <a:r>
              <a:rPr lang="en-US" altLang="zh-CN" sz="2000" dirty="0">
                <a:latin typeface="Cambria Math"/>
              </a:rPr>
              <a:t>)(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)*(</a:t>
            </a:r>
            <a:r>
              <a:rPr lang="en-US" altLang="zh-CN" sz="2000" dirty="0" err="1">
                <a:latin typeface="Cambria Math"/>
              </a:rPr>
              <a:t>ab|ba</a:t>
            </a:r>
            <a:r>
              <a:rPr lang="en-US" altLang="zh-CN" sz="2000" dirty="0">
                <a:latin typeface="Cambria Math"/>
              </a:rPr>
              <a:t>)(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)*)*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5. 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|((</a:t>
            </a:r>
            <a:r>
              <a:rPr lang="en-US" altLang="zh-CN" sz="2000" dirty="0" err="1">
                <a:latin typeface="Cambria Math"/>
              </a:rPr>
              <a:t>ab|ba</a:t>
            </a:r>
            <a:r>
              <a:rPr lang="en-US" altLang="zh-CN" sz="2000" dirty="0">
                <a:latin typeface="Cambria Math"/>
              </a:rPr>
              <a:t>)(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)*(</a:t>
            </a:r>
            <a:r>
              <a:rPr lang="en-US" altLang="zh-CN" sz="2000" dirty="0" err="1">
                <a:latin typeface="Cambria Math"/>
              </a:rPr>
              <a:t>ab|ba</a:t>
            </a:r>
            <a:r>
              <a:rPr lang="en-US" altLang="zh-CN" sz="2000" dirty="0">
                <a:latin typeface="Cambria Math"/>
              </a:rPr>
              <a:t>)))*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Languages defined by 4 and 5 are strings that contain even numbers of a and even numbers of b.</a:t>
            </a:r>
          </a:p>
        </p:txBody>
      </p:sp>
    </p:spTree>
    <p:extLst>
      <p:ext uri="{BB962C8B-B14F-4D97-AF65-F5344CB8AC3E}">
        <p14:creationId xmlns:p14="http://schemas.microsoft.com/office/powerpoint/2010/main" val="36897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Lexical Analysis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The Construction of a Lexical Analyzer</a:t>
            </a:r>
          </a:p>
          <a:p>
            <a:r>
              <a:rPr lang="en-US" altLang="zh-CN" sz="2000" dirty="0" smtClean="0"/>
              <a:t>Regular Expression, Regular Set</a:t>
            </a:r>
          </a:p>
          <a:p>
            <a:r>
              <a:rPr lang="en-US" altLang="zh-CN" sz="2000" dirty="0" smtClean="0"/>
              <a:t>Transition Diagram</a:t>
            </a:r>
          </a:p>
          <a:p>
            <a:r>
              <a:rPr lang="en-US" altLang="zh-CN" sz="2000" dirty="0" smtClean="0"/>
              <a:t>DFA and NFA</a:t>
            </a:r>
          </a:p>
          <a:p>
            <a:r>
              <a:rPr lang="en-US" altLang="zh-CN" sz="2000" dirty="0" smtClean="0"/>
              <a:t>Conversion of an NFA to a DFA</a:t>
            </a:r>
          </a:p>
          <a:p>
            <a:r>
              <a:rPr lang="en-US" altLang="zh-CN" sz="2000" dirty="0" smtClean="0"/>
              <a:t>Minimization of DFA</a:t>
            </a:r>
          </a:p>
          <a:p>
            <a:r>
              <a:rPr lang="en-US" altLang="zh-CN" sz="2000" dirty="0" smtClean="0"/>
              <a:t>The Conversion of FA, Regular Expression, &amp; Regular Grammar</a:t>
            </a:r>
          </a:p>
          <a:p>
            <a:r>
              <a:rPr lang="en-US" altLang="zh-CN" sz="2000" dirty="0" smtClean="0"/>
              <a:t>The Lexical-Analyzer Generator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87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sz="2400" dirty="0"/>
              <a:t>The Construction of a Lexical </a:t>
            </a:r>
            <a:r>
              <a:rPr lang="en-US" altLang="zh-CN" sz="2400" dirty="0" smtClean="0"/>
              <a:t>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444336"/>
            <a:ext cx="7486650" cy="359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030A0"/>
                </a:solidFill>
              </a:rPr>
              <a:t>Lexical Analyzer </a:t>
            </a:r>
            <a:r>
              <a:rPr lang="en-US" altLang="zh-CN" sz="2000" dirty="0" smtClean="0"/>
              <a:t>reads input stream and then generator the sequence of tokens that are required by a parser.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845133" y="2280062"/>
            <a:ext cx="1747157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Lexical Analyzer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91479" y="2246783"/>
            <a:ext cx="1747157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Parser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3592290" y="2867891"/>
            <a:ext cx="1399189" cy="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23561" y="3918362"/>
            <a:ext cx="1747157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Symbol Table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70718" y="3150919"/>
            <a:ext cx="704850" cy="767443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118758" y="3150919"/>
            <a:ext cx="304803" cy="767443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/>
        </p:nvSpPr>
        <p:spPr>
          <a:xfrm>
            <a:off x="3512309" y="29662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getNextToken</a:t>
            </a:r>
            <a:endParaRPr lang="zh-CN" altLang="en-US" i="1" dirty="0"/>
          </a:p>
        </p:txBody>
      </p:sp>
      <p:sp>
        <p:nvSpPr>
          <p:cNvPr id="11" name="TextBox 21"/>
          <p:cNvSpPr txBox="1"/>
          <p:nvPr/>
        </p:nvSpPr>
        <p:spPr>
          <a:xfrm>
            <a:off x="3915455" y="20903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token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27264" y="2459676"/>
            <a:ext cx="1374726" cy="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/>
          <p:cNvSpPr txBox="1">
            <a:spLocks/>
          </p:cNvSpPr>
          <p:nvPr/>
        </p:nvSpPr>
        <p:spPr>
          <a:xfrm>
            <a:off x="828675" y="5408924"/>
            <a:ext cx="7486650" cy="6763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933877" y="4960179"/>
            <a:ext cx="7486650" cy="19019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2"/>
                </a:solidFill>
              </a:rPr>
              <a:t>Sometimes, lexical analyzers are divided into a cascade of two processes: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2"/>
                </a:solidFill>
              </a:rPr>
              <a:t>a) </a:t>
            </a:r>
            <a:r>
              <a:rPr lang="en-US" altLang="zh-CN" sz="1400" b="1" i="1" dirty="0">
                <a:solidFill>
                  <a:srgbClr val="7030A0"/>
                </a:solidFill>
              </a:rPr>
              <a:t>Scanning</a:t>
            </a:r>
            <a:r>
              <a:rPr lang="en-US" altLang="zh-CN" sz="1400" dirty="0">
                <a:solidFill>
                  <a:schemeClr val="tx2"/>
                </a:solidFill>
              </a:rPr>
              <a:t> consists of the simple processes that do not require </a:t>
            </a:r>
            <a:r>
              <a:rPr lang="en-US" altLang="zh-CN" sz="1400" dirty="0" smtClean="0">
                <a:solidFill>
                  <a:schemeClr val="tx2"/>
                </a:solidFill>
              </a:rPr>
              <a:t>tokenization of </a:t>
            </a:r>
            <a:r>
              <a:rPr lang="en-US" altLang="zh-CN" sz="1400" dirty="0">
                <a:solidFill>
                  <a:schemeClr val="tx2"/>
                </a:solidFill>
              </a:rPr>
              <a:t>the input, such as deletion of comments and compaction of </a:t>
            </a:r>
            <a:r>
              <a:rPr lang="en-US" altLang="zh-CN" sz="1400" dirty="0" smtClean="0">
                <a:solidFill>
                  <a:schemeClr val="tx2"/>
                </a:solidFill>
              </a:rPr>
              <a:t>consecutive whitespace </a:t>
            </a:r>
            <a:r>
              <a:rPr lang="en-US" altLang="zh-CN" sz="1400" dirty="0">
                <a:solidFill>
                  <a:schemeClr val="tx2"/>
                </a:solidFill>
              </a:rPr>
              <a:t>characters into one.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2"/>
                </a:solidFill>
              </a:rPr>
              <a:t>b</a:t>
            </a:r>
            <a:r>
              <a:rPr lang="en-US" altLang="zh-CN" sz="1400" b="1" i="1" dirty="0">
                <a:solidFill>
                  <a:srgbClr val="7030A0"/>
                </a:solidFill>
              </a:rPr>
              <a:t>) Lexical analysis </a:t>
            </a:r>
            <a:r>
              <a:rPr lang="en-US" altLang="zh-CN" sz="1400" dirty="0">
                <a:solidFill>
                  <a:schemeClr val="tx2"/>
                </a:solidFill>
              </a:rPr>
              <a:t>proper is the more complex portion, where the </a:t>
            </a:r>
            <a:r>
              <a:rPr lang="en-US" altLang="zh-CN" sz="1400" dirty="0" smtClean="0">
                <a:solidFill>
                  <a:schemeClr val="tx2"/>
                </a:solidFill>
              </a:rPr>
              <a:t>scanner produces </a:t>
            </a:r>
            <a:r>
              <a:rPr lang="en-US" altLang="zh-CN" sz="1400" dirty="0">
                <a:solidFill>
                  <a:schemeClr val="tx2"/>
                </a:solidFill>
              </a:rPr>
              <a:t>the sequence of tokens as output.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Lexical Analysis Versus Parsing</a:t>
            </a:r>
          </a:p>
          <a:p>
            <a:pPr lvl="1">
              <a:lnSpc>
                <a:spcPct val="100000"/>
              </a:lnSpc>
            </a:pPr>
            <a:r>
              <a:rPr lang="en-US" altLang="zh-CN" sz="1700" u="sng" dirty="0">
                <a:solidFill>
                  <a:srgbClr val="7030A0"/>
                </a:solidFill>
              </a:rPr>
              <a:t>1 . Simplicity of design </a:t>
            </a:r>
            <a:r>
              <a:rPr lang="en-US" altLang="zh-CN" sz="1700" u="sng" dirty="0" smtClean="0">
                <a:solidFill>
                  <a:srgbClr val="7030A0"/>
                </a:solidFill>
              </a:rPr>
              <a:t>is </a:t>
            </a:r>
            <a:r>
              <a:rPr lang="en-US" altLang="zh-CN" sz="1700" u="sng" dirty="0">
                <a:solidFill>
                  <a:srgbClr val="7030A0"/>
                </a:solidFill>
              </a:rPr>
              <a:t>the most important consideration. The </a:t>
            </a:r>
            <a:r>
              <a:rPr lang="en-US" altLang="zh-CN" sz="1700" u="sng" dirty="0" smtClean="0">
                <a:solidFill>
                  <a:srgbClr val="7030A0"/>
                </a:solidFill>
              </a:rPr>
              <a:t>separation of </a:t>
            </a:r>
            <a:r>
              <a:rPr lang="en-US" altLang="zh-CN" sz="1700" u="sng" dirty="0">
                <a:solidFill>
                  <a:srgbClr val="7030A0"/>
                </a:solidFill>
              </a:rPr>
              <a:t>lexical and syntactic analysis often allows us to simplify at least </a:t>
            </a:r>
            <a:r>
              <a:rPr lang="en-US" altLang="zh-CN" sz="1700" u="sng" dirty="0" smtClean="0">
                <a:solidFill>
                  <a:srgbClr val="7030A0"/>
                </a:solidFill>
              </a:rPr>
              <a:t>one of </a:t>
            </a:r>
            <a:r>
              <a:rPr lang="en-US" altLang="zh-CN" sz="1700" u="sng" dirty="0">
                <a:solidFill>
                  <a:srgbClr val="7030A0"/>
                </a:solidFill>
              </a:rPr>
              <a:t>these tasks. </a:t>
            </a:r>
            <a:r>
              <a:rPr lang="en-US" altLang="zh-CN" sz="1700" dirty="0"/>
              <a:t>For example, a parser that had to deal with </a:t>
            </a:r>
            <a:r>
              <a:rPr lang="en-US" altLang="zh-CN" sz="1700" dirty="0" smtClean="0"/>
              <a:t>comments and </a:t>
            </a:r>
            <a:r>
              <a:rPr lang="en-US" altLang="zh-CN" sz="1700" dirty="0"/>
              <a:t>whitespace as syntactic units would be. considerably more </a:t>
            </a:r>
            <a:r>
              <a:rPr lang="en-US" altLang="zh-CN" sz="1700" dirty="0" smtClean="0"/>
              <a:t>complex than </a:t>
            </a:r>
            <a:r>
              <a:rPr lang="en-US" altLang="zh-CN" sz="1700" dirty="0"/>
              <a:t>one that can assume comments and whitespace have already </a:t>
            </a:r>
            <a:r>
              <a:rPr lang="en-US" altLang="zh-CN" sz="1700" dirty="0" smtClean="0"/>
              <a:t>been removed </a:t>
            </a:r>
            <a:r>
              <a:rPr lang="en-US" altLang="zh-CN" sz="1700" dirty="0"/>
              <a:t>by the lexical analyzer. If we are designing a new </a:t>
            </a:r>
            <a:r>
              <a:rPr lang="en-US" altLang="zh-CN" sz="1700" dirty="0" smtClean="0"/>
              <a:t>language, separating </a:t>
            </a:r>
            <a:r>
              <a:rPr lang="en-US" altLang="zh-CN" sz="1700" dirty="0"/>
              <a:t>lexical and syntactic concerns can lead to a cleaner </a:t>
            </a:r>
            <a:r>
              <a:rPr lang="en-US" altLang="zh-CN" sz="1700" dirty="0" smtClean="0"/>
              <a:t>overall language </a:t>
            </a:r>
            <a:r>
              <a:rPr lang="en-US" altLang="zh-CN" sz="1700" dirty="0"/>
              <a:t>design.</a:t>
            </a:r>
          </a:p>
          <a:p>
            <a:pPr lvl="1">
              <a:lnSpc>
                <a:spcPct val="100000"/>
              </a:lnSpc>
            </a:pPr>
            <a:r>
              <a:rPr lang="en-US" altLang="zh-CN" sz="1700" u="sng" dirty="0">
                <a:solidFill>
                  <a:srgbClr val="7030A0"/>
                </a:solidFill>
              </a:rPr>
              <a:t>2. Compiler efficiency is improved. </a:t>
            </a:r>
            <a:r>
              <a:rPr lang="en-US" altLang="zh-CN" sz="1700" dirty="0"/>
              <a:t>A separate lexical analyzer allows us </a:t>
            </a:r>
            <a:r>
              <a:rPr lang="en-US" altLang="zh-CN" sz="1700" dirty="0" smtClean="0"/>
              <a:t>to apply </a:t>
            </a:r>
            <a:r>
              <a:rPr lang="en-US" altLang="zh-CN" sz="1700" dirty="0"/>
              <a:t>specialized techniques that serve only the lexical task, not the </a:t>
            </a:r>
            <a:r>
              <a:rPr lang="en-US" altLang="zh-CN" sz="1700" dirty="0" smtClean="0"/>
              <a:t>job of </a:t>
            </a:r>
            <a:r>
              <a:rPr lang="en-US" altLang="zh-CN" sz="1700" dirty="0"/>
              <a:t>parsing. In addition, specialized buffering techniques for reading </a:t>
            </a:r>
            <a:r>
              <a:rPr lang="en-US" altLang="zh-CN" sz="1700" dirty="0" smtClean="0"/>
              <a:t>input characters </a:t>
            </a:r>
            <a:r>
              <a:rPr lang="en-US" altLang="zh-CN" sz="1700" dirty="0"/>
              <a:t>can speed up the compiler significantly</a:t>
            </a:r>
            <a:r>
              <a:rPr lang="en-US" altLang="zh-CN" sz="1700" dirty="0" smtClean="0"/>
              <a:t>. (</a:t>
            </a:r>
            <a:r>
              <a:rPr lang="en-US" altLang="zh-CN" sz="1700" dirty="0" smtClean="0">
                <a:solidFill>
                  <a:srgbClr val="FF0000"/>
                </a:solidFill>
              </a:rPr>
              <a:t>Parsing is more complicated and slower</a:t>
            </a:r>
            <a:r>
              <a:rPr lang="en-US" altLang="zh-CN" sz="1700" dirty="0" smtClean="0"/>
              <a:t>)</a:t>
            </a:r>
            <a:endParaRPr lang="en-US" altLang="zh-CN" sz="1700" dirty="0"/>
          </a:p>
          <a:p>
            <a:pPr lvl="1">
              <a:lnSpc>
                <a:spcPct val="100000"/>
              </a:lnSpc>
            </a:pPr>
            <a:r>
              <a:rPr lang="en-US" altLang="zh-CN" sz="1700" u="sng" dirty="0">
                <a:solidFill>
                  <a:srgbClr val="7030A0"/>
                </a:solidFill>
              </a:rPr>
              <a:t>3. Compiler portability is enhanced. </a:t>
            </a:r>
            <a:r>
              <a:rPr lang="en-US" altLang="zh-CN" sz="1700" dirty="0"/>
              <a:t>Input-device-specific peculiarities </a:t>
            </a:r>
            <a:r>
              <a:rPr lang="en-US" altLang="zh-CN" sz="1700" dirty="0" smtClean="0"/>
              <a:t>can be </a:t>
            </a:r>
            <a:r>
              <a:rPr lang="en-US" altLang="zh-CN" sz="1700" dirty="0"/>
              <a:t>restricted to the lexical analyzer.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2003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Analyzer-token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68332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Output of a lexical analyzer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token</a:t>
            </a:r>
          </a:p>
          <a:p>
            <a:pPr lvl="1"/>
            <a:r>
              <a:rPr lang="en-US" altLang="zh-CN" sz="2000" dirty="0" smtClean="0"/>
              <a:t>Token is a 2-tuple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&lt;name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attribute&gt;</a:t>
            </a:r>
          </a:p>
          <a:p>
            <a:pPr marL="457200" lvl="1" indent="0">
              <a:buNone/>
            </a:pPr>
            <a:r>
              <a:rPr lang="en-US" altLang="zh-CN" sz="2000" b="1" dirty="0" smtClean="0"/>
              <a:t>attribute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/>
              <a:t>a point to an entry in Symbol Table</a:t>
            </a:r>
            <a:endParaRPr lang="zh-CN" altLang="en-US" sz="20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80887663"/>
              </p:ext>
            </p:extLst>
          </p:nvPr>
        </p:nvGraphicFramePr>
        <p:xfrm>
          <a:off x="827537" y="3188030"/>
          <a:ext cx="7942390" cy="3534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6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Analyzer-token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480955"/>
          </a:xfrm>
        </p:spPr>
        <p:txBody>
          <a:bodyPr>
            <a:normAutofit/>
          </a:bodyPr>
          <a:lstStyle/>
          <a:p>
            <a:r>
              <a:rPr lang="en-US" altLang="zh-CN" sz="2000" i="1" dirty="0" smtClean="0"/>
              <a:t>Token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Pattern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Lexemes</a:t>
            </a:r>
          </a:p>
          <a:p>
            <a:pPr lvl="1"/>
            <a:r>
              <a:rPr lang="en-US" altLang="zh-CN" sz="1700" dirty="0"/>
              <a:t>A </a:t>
            </a:r>
            <a:r>
              <a:rPr lang="en-US" altLang="zh-CN" sz="1700" dirty="0">
                <a:solidFill>
                  <a:srgbClr val="7030A0"/>
                </a:solidFill>
              </a:rPr>
              <a:t>token</a:t>
            </a:r>
            <a:r>
              <a:rPr lang="en-US" altLang="zh-CN" sz="1700" dirty="0"/>
              <a:t> is a pair consisting of a token name and an optional </a:t>
            </a:r>
            <a:r>
              <a:rPr lang="en-US" altLang="zh-CN" sz="1700" dirty="0" smtClean="0"/>
              <a:t>attribute value</a:t>
            </a:r>
            <a:r>
              <a:rPr lang="en-US" altLang="zh-CN" sz="1700" dirty="0"/>
              <a:t>. The token name is an abstract symbol representing a kind </a:t>
            </a:r>
            <a:r>
              <a:rPr lang="en-US" altLang="zh-CN" sz="1700" dirty="0" smtClean="0"/>
              <a:t>of lexical unit.</a:t>
            </a:r>
          </a:p>
          <a:p>
            <a:pPr lvl="1"/>
            <a:r>
              <a:rPr lang="en-US" altLang="zh-CN" sz="1700" dirty="0"/>
              <a:t>A </a:t>
            </a:r>
            <a:r>
              <a:rPr lang="en-US" altLang="zh-CN" sz="1700" dirty="0">
                <a:solidFill>
                  <a:srgbClr val="7030A0"/>
                </a:solidFill>
              </a:rPr>
              <a:t>pattern</a:t>
            </a:r>
            <a:r>
              <a:rPr lang="en-US" altLang="zh-CN" sz="1700" dirty="0"/>
              <a:t> is a description of the form that the lexemes of a token may </a:t>
            </a:r>
            <a:r>
              <a:rPr lang="en-US" altLang="zh-CN" sz="1700" dirty="0" smtClean="0"/>
              <a:t>take. In </a:t>
            </a:r>
            <a:r>
              <a:rPr lang="en-US" altLang="zh-CN" sz="1700" dirty="0"/>
              <a:t>the case of a keyword as a token, the pattern is just the sequence </a:t>
            </a:r>
            <a:r>
              <a:rPr lang="en-US" altLang="zh-CN" sz="1700" dirty="0" smtClean="0"/>
              <a:t>of characters </a:t>
            </a:r>
            <a:r>
              <a:rPr lang="en-US" altLang="zh-CN" sz="1700" dirty="0"/>
              <a:t>that form the keyword. For identifiers and some other </a:t>
            </a:r>
            <a:r>
              <a:rPr lang="en-US" altLang="zh-CN" sz="1700" dirty="0" smtClean="0"/>
              <a:t>tokens, the </a:t>
            </a:r>
            <a:r>
              <a:rPr lang="en-US" altLang="zh-CN" sz="1700" dirty="0"/>
              <a:t>pattern is a more complex structure that is matched by many </a:t>
            </a:r>
            <a:r>
              <a:rPr lang="en-US" altLang="zh-CN" sz="1700" dirty="0" smtClean="0"/>
              <a:t>strings.</a:t>
            </a:r>
          </a:p>
          <a:p>
            <a:pPr lvl="1"/>
            <a:r>
              <a:rPr lang="en-US" altLang="zh-CN" sz="1700" dirty="0"/>
              <a:t>A </a:t>
            </a:r>
            <a:r>
              <a:rPr lang="en-US" altLang="zh-CN" sz="1700" dirty="0">
                <a:solidFill>
                  <a:srgbClr val="7030A0"/>
                </a:solidFill>
              </a:rPr>
              <a:t>lexeme</a:t>
            </a:r>
            <a:r>
              <a:rPr lang="en-US" altLang="zh-CN" sz="1700" dirty="0"/>
              <a:t> is a sequence of characters in the source program that </a:t>
            </a:r>
            <a:r>
              <a:rPr lang="en-US" altLang="zh-CN" sz="1700" dirty="0" smtClean="0"/>
              <a:t>matches the </a:t>
            </a:r>
            <a:r>
              <a:rPr lang="en-US" altLang="zh-CN" sz="1700" dirty="0"/>
              <a:t>pattern for a token and is identified by the lexical analyzer as </a:t>
            </a:r>
            <a:r>
              <a:rPr lang="en-US" altLang="zh-CN" sz="1700" dirty="0" smtClean="0"/>
              <a:t>an instance </a:t>
            </a:r>
            <a:r>
              <a:rPr lang="en-US" altLang="zh-CN" sz="1700" dirty="0"/>
              <a:t>of that </a:t>
            </a:r>
            <a:r>
              <a:rPr lang="en-US" altLang="zh-CN" sz="1700" dirty="0" smtClean="0"/>
              <a:t>token.</a:t>
            </a:r>
            <a:endParaRPr lang="zh-CN" altLang="en-US"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34" y="4657153"/>
            <a:ext cx="6218459" cy="2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Analyzer-tokenization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8675" y="1518309"/>
            <a:ext cx="2174298" cy="1208314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Courier" pitchFamily="49" charset="0"/>
                <a:cs typeface="Courier New" panose="02070309020205020404" pitchFamily="49" charset="0"/>
              </a:rPr>
              <a:t>while (</a:t>
            </a:r>
            <a:r>
              <a:rPr lang="en-US" altLang="zh-CN" dirty="0" err="1" smtClean="0">
                <a:latin typeface="Courier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" pitchFamily="49" charset="0"/>
                <a:cs typeface="Courier New" panose="02070309020205020404" pitchFamily="49" charset="0"/>
              </a:rPr>
              <a:t> &gt; j)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" pitchFamily="49" charset="0"/>
                <a:cs typeface="Courier New" panose="02070309020205020404" pitchFamily="49" charset="0"/>
              </a:rPr>
              <a:t>     k = j * 3.14;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urier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 rot="16200000">
            <a:off x="3178072" y="1845128"/>
            <a:ext cx="800100" cy="71845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153270" y="1518309"/>
            <a:ext cx="4325711" cy="44772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WHILE,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&lt;LEFT_PAREN, -&gt;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&lt;ID, </a:t>
            </a:r>
            <a:r>
              <a:rPr lang="en-US" altLang="zh-CN" sz="1600" dirty="0" smtClean="0">
                <a:latin typeface="Courier" pitchFamily="49" charset="0"/>
                <a:cs typeface="Courier New" panose="02070309020205020404" pitchFamily="49" charset="0"/>
              </a:rPr>
              <a:t>pointer to ST entry for </a:t>
            </a:r>
            <a:r>
              <a:rPr lang="en-US" altLang="zh-CN" sz="1600" dirty="0" err="1" smtClean="0">
                <a:latin typeface="Courier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smtClean="0">
                <a:latin typeface="Courier" pitchFamily="49" charset="0"/>
                <a:cs typeface="Courier New" panose="02070309020205020404" pitchFamily="49" charset="0"/>
              </a:rPr>
              <a:t>REL_OP, GT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&lt;ID, </a:t>
            </a:r>
            <a:r>
              <a:rPr lang="en-US" altLang="zh-CN" sz="1600" dirty="0">
                <a:latin typeface="Courier" pitchFamily="49" charset="0"/>
                <a:cs typeface="Courier New" panose="02070309020205020404" pitchFamily="49" charset="0"/>
              </a:rPr>
              <a:t>pointer to ST entry for </a:t>
            </a:r>
            <a:r>
              <a:rPr lang="en-US" altLang="zh-CN" sz="1600" dirty="0" smtClean="0">
                <a:latin typeface="Courier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&lt;RIGHT_PAREN, -&gt;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&lt;LEFT_BRACE, -&gt;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>
                <a:latin typeface="Courier" pitchFamily="49" charset="0"/>
                <a:cs typeface="Courier New" panose="02070309020205020404" pitchFamily="49" charset="0"/>
              </a:rPr>
              <a:t>ID, </a:t>
            </a:r>
            <a:r>
              <a:rPr lang="en-US" altLang="zh-CN" sz="1600" dirty="0">
                <a:latin typeface="Courier" pitchFamily="49" charset="0"/>
                <a:cs typeface="Courier New" panose="02070309020205020404" pitchFamily="49" charset="0"/>
              </a:rPr>
              <a:t>pointer to ST entry for k 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&lt;OP_ASSIGN,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" pitchFamily="49" charset="0"/>
                <a:cs typeface="Courier New" panose="02070309020205020404" pitchFamily="49" charset="0"/>
              </a:rPr>
              <a:t>&lt;ID, </a:t>
            </a:r>
            <a:r>
              <a:rPr lang="en-US" altLang="zh-CN" sz="1600" dirty="0">
                <a:latin typeface="Courier" pitchFamily="49" charset="0"/>
                <a:cs typeface="Courier New" panose="02070309020205020404" pitchFamily="49" charset="0"/>
              </a:rPr>
              <a:t>pointer to ST entry for j 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&lt;OP_MULT,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" pitchFamily="49" charset="0"/>
                <a:cs typeface="Courier New" panose="02070309020205020404" pitchFamily="49" charset="0"/>
              </a:rPr>
              <a:t>&lt;REAL, </a:t>
            </a:r>
            <a:r>
              <a:rPr lang="en-US" altLang="zh-CN" sz="1600" dirty="0">
                <a:latin typeface="Courier" pitchFamily="49" charset="0"/>
                <a:cs typeface="Courier New" panose="02070309020205020404" pitchFamily="49" charset="0"/>
              </a:rPr>
              <a:t>pointer to constant 3.14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&lt;SEMICOLON,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&lt;RIGHT_BRACE,-&gt;</a:t>
            </a: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Analyzer-Lexical Errors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It is hard for a lexical analyzer to tell , without the aid of other </a:t>
            </a:r>
            <a:r>
              <a:rPr lang="en-US" altLang="zh-CN" sz="2000" dirty="0" smtClean="0"/>
              <a:t>components, that </a:t>
            </a:r>
            <a:r>
              <a:rPr lang="en-US" altLang="zh-CN" sz="2000" dirty="0"/>
              <a:t>there is a source-code error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The simplest recovery strategy is "</a:t>
            </a:r>
            <a:r>
              <a:rPr lang="en-US" altLang="zh-CN" sz="2000" dirty="0">
                <a:solidFill>
                  <a:srgbClr val="7030A0"/>
                </a:solidFill>
              </a:rPr>
              <a:t>panic mode</a:t>
            </a:r>
            <a:r>
              <a:rPr lang="en-US" altLang="zh-CN" sz="2000" dirty="0"/>
              <a:t>" recovery. </a:t>
            </a:r>
            <a:r>
              <a:rPr lang="en-US" altLang="zh-CN" sz="2000" dirty="0" smtClean="0"/>
              <a:t>We delete </a:t>
            </a:r>
            <a:r>
              <a:rPr lang="en-US" altLang="zh-CN" sz="2000" dirty="0"/>
              <a:t>successive characters from the remaining input, until the lexical </a:t>
            </a:r>
            <a:r>
              <a:rPr lang="en-US" altLang="zh-CN" sz="2000" dirty="0" smtClean="0"/>
              <a:t>analyzer can </a:t>
            </a:r>
            <a:r>
              <a:rPr lang="en-US" altLang="zh-CN" sz="2000" dirty="0"/>
              <a:t>find a well-formed token at the beginning of what input is left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Other possible error-recovery actions are:</a:t>
            </a:r>
          </a:p>
          <a:p>
            <a:pPr lvl="1"/>
            <a:r>
              <a:rPr lang="en-US" altLang="zh-CN" sz="1600" dirty="0"/>
              <a:t>(1) Delete one character from the remaining input.</a:t>
            </a:r>
          </a:p>
          <a:p>
            <a:pPr lvl="1"/>
            <a:r>
              <a:rPr lang="en-US" altLang="zh-CN" sz="1600" dirty="0" smtClean="0"/>
              <a:t>(2) Insert </a:t>
            </a:r>
            <a:r>
              <a:rPr lang="en-US" altLang="zh-CN" sz="1600" dirty="0"/>
              <a:t>a missing character into the remaining input.</a:t>
            </a:r>
          </a:p>
          <a:p>
            <a:pPr lvl="1"/>
            <a:r>
              <a:rPr lang="en-US" altLang="zh-CN" sz="1600" dirty="0" smtClean="0"/>
              <a:t>(3) Replace </a:t>
            </a:r>
            <a:r>
              <a:rPr lang="en-US" altLang="zh-CN" sz="1600" dirty="0"/>
              <a:t>a character by another character.</a:t>
            </a:r>
          </a:p>
          <a:p>
            <a:pPr lvl="1"/>
            <a:r>
              <a:rPr lang="en-US" altLang="zh-CN" sz="1600" dirty="0" smtClean="0"/>
              <a:t>(4) Transpose </a:t>
            </a:r>
            <a:r>
              <a:rPr lang="en-US" altLang="zh-CN" sz="1600" dirty="0"/>
              <a:t>two adjacent characters</a:t>
            </a:r>
          </a:p>
        </p:txBody>
      </p:sp>
    </p:spTree>
    <p:extLst>
      <p:ext uri="{BB962C8B-B14F-4D97-AF65-F5344CB8AC3E}">
        <p14:creationId xmlns:p14="http://schemas.microsoft.com/office/powerpoint/2010/main" val="11754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1183</Words>
  <Application>Microsoft Office PowerPoint</Application>
  <PresentationFormat>全屏显示(4:3)</PresentationFormat>
  <Paragraphs>124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Courier</vt:lpstr>
      <vt:lpstr>Euphemia</vt:lpstr>
      <vt:lpstr>微软雅黑</vt:lpstr>
      <vt:lpstr>Arial</vt:lpstr>
      <vt:lpstr>Cambria Math</vt:lpstr>
      <vt:lpstr>Courier New</vt:lpstr>
      <vt:lpstr>Wingdings</vt:lpstr>
      <vt:lpstr>学术文献 16x9</vt:lpstr>
      <vt:lpstr>Equation</vt:lpstr>
      <vt:lpstr>Compilers</vt:lpstr>
      <vt:lpstr>Lexical Analysis</vt:lpstr>
      <vt:lpstr>Outlines</vt:lpstr>
      <vt:lpstr>3.1 The Construction of a Lexical Analyzer</vt:lpstr>
      <vt:lpstr>3.1 The Construction of a Lexical Analyzer</vt:lpstr>
      <vt:lpstr>3.1 The Construction of a Lexical Analyzer-token</vt:lpstr>
      <vt:lpstr>3.1 The Construction of a Lexical Analyzer-token</vt:lpstr>
      <vt:lpstr>3.1 The Construction of a Lexical Analyzer-tokenization</vt:lpstr>
      <vt:lpstr>3.1 The Construction of a Lexical Analyzer-Lexical Errors</vt:lpstr>
      <vt:lpstr>3.1 The Construction of a Lexical Analyzer-Input Buffering</vt:lpstr>
      <vt:lpstr>3.1 The Construction of a Lexical Analyzer-Lookahead code with sentinels</vt:lpstr>
      <vt:lpstr>3.1 The Construction of a Lexical Analyzer-reading ahead</vt:lpstr>
      <vt:lpstr>3.2 Regular Expression, Regular Set - Regular Expressions</vt:lpstr>
      <vt:lpstr>3.2 Regular Expression, Regular Set - Regular Expressions</vt:lpstr>
      <vt:lpstr>3.2 Regular Expression, Regular Set - Regular Expressions – 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2017-04-16T23:06:45Z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