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76" r:id="rId6"/>
    <p:sldId id="257" r:id="rId7"/>
    <p:sldId id="269" r:id="rId8"/>
    <p:sldId id="270" r:id="rId9"/>
    <p:sldId id="271" r:id="rId10"/>
    <p:sldId id="272" r:id="rId11"/>
    <p:sldId id="273" r:id="rId12"/>
    <p:sldId id="274" r:id="rId13"/>
    <p:sldId id="275" r:id="rId14"/>
    <p:sldId id="277" r:id="rId15"/>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86"/>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2018/4/2</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2018/4/2</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2018/4/2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2018/4/2</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2018/4/2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2018/4/2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2018/4/2</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2018/4/2</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2018/4/2</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2018/4/2</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2018/4/2</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2018/4/2</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2018/4/2</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2018/4/2</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a:t>Exercise 2</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altLang="zh-CN" dirty="0">
                <a:latin typeface="微软雅黑" panose="020B0503020204020204" pitchFamily="34" charset="-122"/>
                <a:ea typeface="微软雅黑" panose="020B0503020204020204" pitchFamily="34" charset="-122"/>
              </a:rPr>
              <a:t>Design Pattern</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Exercise 2</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dirty="0"/>
              <a:t>5. A movie ticketing system provides different discounts(Discount) for different types of users. Students can enjoy a 20% discount (</a:t>
            </a:r>
            <a:r>
              <a:rPr lang="en-US" dirty="0" err="1"/>
              <a:t>StudentDiscount</a:t>
            </a:r>
            <a:r>
              <a:rPr lang="en-US" dirty="0"/>
              <a:t>) with their student ID cards, children can enjoy a discount of RMB 10 (</a:t>
            </a:r>
            <a:r>
              <a:rPr lang="en-US" dirty="0" err="1"/>
              <a:t>ChildrenDiscount</a:t>
            </a:r>
            <a:r>
              <a:rPr lang="en-US" dirty="0"/>
              <a:t>), VIP users can also earn points in addition to a half price discount</a:t>
            </a:r>
            <a:r>
              <a:rPr lang="en-US" altLang="zh-CN" dirty="0"/>
              <a:t>(</a:t>
            </a:r>
            <a:r>
              <a:rPr lang="en-US" altLang="zh-CN" dirty="0" err="1"/>
              <a:t>VIPDiscount</a:t>
            </a:r>
            <a:r>
              <a:rPr lang="en-US" altLang="zh-CN" dirty="0"/>
              <a:t>) </a:t>
            </a:r>
            <a:r>
              <a:rPr lang="en-US" dirty="0"/>
              <a:t>. Use the Strategy pattern to design the system and draw the corresponding class diagram.</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a:t>Exercise 2</a:t>
            </a:r>
            <a:r>
              <a:rPr lang="zh-CN" altLang="en-US" dirty="0"/>
              <a:t> </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7 下午11.13.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56" y="2035431"/>
            <a:ext cx="8664222" cy="3846820"/>
          </a:xfrm>
          <a:prstGeom prst="rect">
            <a:avLst/>
          </a:prstGeom>
        </p:spPr>
      </p:pic>
    </p:spTree>
    <p:extLst>
      <p:ext uri="{BB962C8B-B14F-4D97-AF65-F5344CB8AC3E}">
        <p14:creationId xmlns:p14="http://schemas.microsoft.com/office/powerpoint/2010/main" val="259897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Exercise 2</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14564" y="1317978"/>
            <a:ext cx="7486650" cy="2336800"/>
          </a:xfrm>
        </p:spPr>
        <p:txBody>
          <a:bodyPr rtlCol="0">
            <a:normAutofit fontScale="70000" lnSpcReduction="20000"/>
          </a:bodyPr>
          <a:lstStyle/>
          <a:p>
            <a:pPr>
              <a:lnSpc>
                <a:spcPct val="100000"/>
              </a:lnSpc>
              <a:spcBef>
                <a:spcPts val="600"/>
              </a:spcBef>
            </a:pPr>
            <a:r>
              <a:rPr lang="en-US" dirty="0"/>
              <a:t>1. The design class diagram shown in Figure 1 is about the design of game software. In this design, the </a:t>
            </a:r>
            <a:r>
              <a:rPr lang="en-US" dirty="0" err="1"/>
              <a:t>SlowGameFactory</a:t>
            </a:r>
            <a:r>
              <a:rPr lang="en-US" dirty="0"/>
              <a:t> class is responsible for creating the </a:t>
            </a:r>
            <a:r>
              <a:rPr lang="en-US" dirty="0" err="1"/>
              <a:t>SlowFighter</a:t>
            </a:r>
            <a:r>
              <a:rPr lang="en-US" dirty="0"/>
              <a:t> object and the </a:t>
            </a:r>
            <a:r>
              <a:rPr lang="en-US" dirty="0" err="1"/>
              <a:t>SlowMonster</a:t>
            </a:r>
            <a:r>
              <a:rPr lang="en-US" dirty="0"/>
              <a:t> object, and returns the created object as a superclass to the </a:t>
            </a:r>
            <a:r>
              <a:rPr lang="en-US" dirty="0" err="1"/>
              <a:t>ClientGUI</a:t>
            </a:r>
            <a:r>
              <a:rPr lang="en-US" dirty="0"/>
              <a:t> object. The </a:t>
            </a:r>
            <a:r>
              <a:rPr lang="en-US" dirty="0" err="1"/>
              <a:t>ClientGUI</a:t>
            </a:r>
            <a:r>
              <a:rPr lang="en-US" dirty="0"/>
              <a:t> object then manipulates the </a:t>
            </a:r>
            <a:r>
              <a:rPr lang="en-US" dirty="0" err="1"/>
              <a:t>SlowFighter</a:t>
            </a:r>
            <a:r>
              <a:rPr lang="en-US" dirty="0"/>
              <a:t> object and the </a:t>
            </a:r>
            <a:r>
              <a:rPr lang="en-US" dirty="0" err="1"/>
              <a:t>SlowMonster</a:t>
            </a:r>
            <a:r>
              <a:rPr lang="en-US" dirty="0"/>
              <a:t> object so that they fight each other.</a:t>
            </a:r>
          </a:p>
          <a:p>
            <a:pPr>
              <a:lnSpc>
                <a:spcPct val="100000"/>
              </a:lnSpc>
              <a:spcBef>
                <a:spcPts val="600"/>
              </a:spcBef>
            </a:pPr>
            <a:r>
              <a:rPr lang="en-US" dirty="0">
                <a:latin typeface="微软雅黑" panose="020B0503020204020204" pitchFamily="34" charset="-122"/>
                <a:ea typeface="微软雅黑" panose="020B0503020204020204" pitchFamily="34" charset="-122"/>
              </a:rPr>
              <a:t>Question:</a:t>
            </a:r>
          </a:p>
          <a:p>
            <a:pPr>
              <a:lnSpc>
                <a:spcPct val="100000"/>
              </a:lnSpc>
              <a:spcBef>
                <a:spcPts val="600"/>
              </a:spcBef>
            </a:pPr>
            <a:r>
              <a:rPr lang="en-US" dirty="0"/>
              <a:t>a) What design pattern does the below design use? </a:t>
            </a:r>
          </a:p>
          <a:p>
            <a:pPr>
              <a:lnSpc>
                <a:spcPct val="100000"/>
              </a:lnSpc>
              <a:spcBef>
                <a:spcPts val="600"/>
              </a:spcBef>
            </a:pPr>
            <a:r>
              <a:rPr lang="en-US" dirty="0"/>
              <a:t>b) Add four new classes </a:t>
            </a:r>
            <a:r>
              <a:rPr lang="en-US" b="1" dirty="0" err="1"/>
              <a:t>MedFighter</a:t>
            </a:r>
            <a:r>
              <a:rPr lang="en-US" dirty="0"/>
              <a:t>, </a:t>
            </a:r>
            <a:r>
              <a:rPr lang="en-US" b="1" dirty="0" err="1"/>
              <a:t>SuperFighter</a:t>
            </a:r>
            <a:r>
              <a:rPr lang="en-US" dirty="0"/>
              <a:t>, </a:t>
            </a:r>
            <a:r>
              <a:rPr lang="en-US" b="1" dirty="0" err="1"/>
              <a:t>MedMonster</a:t>
            </a:r>
            <a:r>
              <a:rPr lang="en-US" dirty="0"/>
              <a:t>, and </a:t>
            </a:r>
            <a:r>
              <a:rPr lang="en-US" b="1" dirty="0" err="1"/>
              <a:t>SuperMonster</a:t>
            </a:r>
            <a:r>
              <a:rPr lang="en-US" dirty="0"/>
              <a:t> to the below design class diagram to make the </a:t>
            </a:r>
            <a:r>
              <a:rPr lang="en-US" dirty="0" err="1"/>
              <a:t>MedFighter</a:t>
            </a:r>
            <a:r>
              <a:rPr lang="en-US" dirty="0"/>
              <a:t> object can correspond to the </a:t>
            </a:r>
            <a:r>
              <a:rPr lang="en-US" dirty="0" err="1"/>
              <a:t>MedMonster</a:t>
            </a:r>
            <a:r>
              <a:rPr lang="en-US" dirty="0"/>
              <a:t> object and the </a:t>
            </a:r>
            <a:r>
              <a:rPr lang="en-US" dirty="0" err="1"/>
              <a:t>SuperFighter</a:t>
            </a:r>
            <a:r>
              <a:rPr lang="en-US" dirty="0"/>
              <a:t> object can correspond to the </a:t>
            </a:r>
            <a:r>
              <a:rPr lang="en-US" dirty="0" err="1"/>
              <a:t>SuperMonster</a:t>
            </a:r>
            <a:r>
              <a:rPr lang="en-US" dirty="0"/>
              <a:t> object. Draw new design class diagram;</a:t>
            </a:r>
            <a:endParaRPr lang="x-none" dirty="0">
              <a:latin typeface="微软雅黑" panose="020B0503020204020204" pitchFamily="34" charset="-122"/>
              <a:ea typeface="微软雅黑" panose="020B0503020204020204" pitchFamily="34" charset="-122"/>
            </a:endParaRPr>
          </a:p>
        </p:txBody>
      </p:sp>
      <p:pic>
        <p:nvPicPr>
          <p:cNvPr id="2" name="图片 1" descr="屏幕快照 2018-03-27 下午9.23.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443" y="3538610"/>
            <a:ext cx="5009445" cy="3051279"/>
          </a:xfrm>
          <a:prstGeom prst="rect">
            <a:avLst/>
          </a:prstGeom>
        </p:spPr>
      </p:pic>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Exercise 2</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869244"/>
          </a:xfrm>
        </p:spPr>
        <p:txBody>
          <a:bodyPr rtlCol="0"/>
          <a:lstStyle/>
          <a:p>
            <a:r>
              <a:rPr lang="en-US" dirty="0"/>
              <a:t>1.a) Abstract factory pattern</a:t>
            </a:r>
          </a:p>
          <a:p>
            <a:r>
              <a:rPr lang="en-US" dirty="0">
                <a:latin typeface="微软雅黑" panose="020B0503020204020204" pitchFamily="34" charset="-122"/>
                <a:ea typeface="微软雅黑" panose="020B0503020204020204" pitchFamily="34" charset="-122"/>
              </a:rPr>
              <a:t>b) </a:t>
            </a:r>
            <a:endParaRPr lang="x-none" dirty="0">
              <a:latin typeface="微软雅黑" panose="020B0503020204020204" pitchFamily="34" charset="-122"/>
              <a:ea typeface="微软雅黑" panose="020B0503020204020204" pitchFamily="34" charset="-122"/>
            </a:endParaRPr>
          </a:p>
        </p:txBody>
      </p:sp>
      <p:pic>
        <p:nvPicPr>
          <p:cNvPr id="2" name="图片 1" descr="屏幕快照 2018-03-27 下午9.25.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2129318"/>
            <a:ext cx="6801555" cy="4573460"/>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Exercise 2</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dirty="0"/>
              <a:t>2. Use singleton mode to design a printer management software. Each computer can have several printers, but only one Printer Spooler can be used to prevent two print jobs from being output to the printer at the same time. The client obtains an instance of Printer Spooler from the class and invokes the </a:t>
            </a:r>
            <a:r>
              <a:rPr lang="en-US" dirty="0" err="1"/>
              <a:t>printJob</a:t>
            </a:r>
            <a:r>
              <a:rPr lang="en-US" dirty="0"/>
              <a:t>(File job) of this instance.</a:t>
            </a:r>
          </a:p>
          <a:p>
            <a:r>
              <a:rPr lang="en-US" dirty="0"/>
              <a:t>Please draw a class diagram</a:t>
            </a:r>
            <a:r>
              <a:rPr lang="zh-CN" altLang="en-US" dirty="0"/>
              <a:t>.</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Exercise 2</a:t>
            </a:r>
            <a:r>
              <a:rPr lang="zh-CN" altLang="en-US" dirty="0"/>
              <a:t> </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7 下午10.50.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44" y="2489200"/>
            <a:ext cx="8623300" cy="2641600"/>
          </a:xfrm>
          <a:prstGeom prst="rect">
            <a:avLst/>
          </a:prstGeom>
        </p:spPr>
      </p:pic>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Exercise 2</a:t>
            </a:r>
            <a:r>
              <a:rPr lang="zh-CN" altLang="en-US" dirty="0"/>
              <a:t>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1"/>
            <a:ext cx="7486650" cy="1631272"/>
          </a:xfrm>
        </p:spPr>
        <p:txBody>
          <a:bodyPr rtlCol="0"/>
          <a:lstStyle/>
          <a:p>
            <a:r>
              <a:rPr lang="en-US" altLang="zh-CN" dirty="0"/>
              <a:t>3. Use Composite</a:t>
            </a:r>
            <a:r>
              <a:rPr lang="zh-CN" altLang="en-US" dirty="0"/>
              <a:t> </a:t>
            </a:r>
            <a:r>
              <a:rPr lang="en-US" altLang="zh-CN" dirty="0"/>
              <a:t>mode to design a framework of </a:t>
            </a:r>
            <a:r>
              <a:rPr lang="en-US" altLang="zh-CN" b="1" dirty="0"/>
              <a:t>Antivirus</a:t>
            </a:r>
            <a:r>
              <a:rPr lang="en-US" altLang="zh-CN" dirty="0"/>
              <a:t>. This software can not only disinfect a </a:t>
            </a:r>
            <a:r>
              <a:rPr lang="en-US" altLang="zh-CN" b="1" dirty="0"/>
              <a:t>Folder</a:t>
            </a:r>
            <a:r>
              <a:rPr lang="en-US" altLang="zh-CN" dirty="0"/>
              <a:t>, but also disinfect a specified </a:t>
            </a:r>
            <a:r>
              <a:rPr lang="en-US" altLang="zh-CN" b="1" dirty="0"/>
              <a:t>File</a:t>
            </a:r>
            <a:r>
              <a:rPr lang="en-US" altLang="zh-CN" dirty="0"/>
              <a:t>. The file types include</a:t>
            </a:r>
            <a:r>
              <a:rPr lang="zh-CN" altLang="en-US" dirty="0"/>
              <a:t> </a:t>
            </a:r>
            <a:r>
              <a:rPr lang="en-US" altLang="zh-CN" b="1" dirty="0" err="1"/>
              <a:t>TextFile</a:t>
            </a:r>
            <a:r>
              <a:rPr lang="en-US" altLang="zh-CN" dirty="0"/>
              <a:t>, </a:t>
            </a:r>
            <a:r>
              <a:rPr lang="en-US" altLang="zh-CN" b="1" dirty="0" err="1"/>
              <a:t>ImageFile</a:t>
            </a:r>
            <a:r>
              <a:rPr lang="zh-CN" altLang="zh-CN" dirty="0"/>
              <a:t> </a:t>
            </a:r>
            <a:r>
              <a:rPr lang="en-US" altLang="zh-CN" dirty="0"/>
              <a:t>and </a:t>
            </a:r>
            <a:r>
              <a:rPr lang="en-US" altLang="zh-CN" b="1" dirty="0" err="1"/>
              <a:t>VideoFile</a:t>
            </a:r>
            <a:r>
              <a:rPr lang="en-US" altLang="zh-CN" dirty="0"/>
              <a:t>. Please draw a class diagram.</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Exercise 2</a:t>
            </a:r>
            <a:r>
              <a:rPr lang="zh-CN" altLang="en-US" dirty="0"/>
              <a:t> </a:t>
            </a:r>
            <a:endParaRPr lang="en-US" dirty="0">
              <a:latin typeface="微软雅黑" panose="020B0503020204020204" pitchFamily="34" charset="-122"/>
              <a:ea typeface="微软雅黑" panose="020B0503020204020204" pitchFamily="34" charset="-122"/>
            </a:endParaRPr>
          </a:p>
        </p:txBody>
      </p:sp>
      <p:pic>
        <p:nvPicPr>
          <p:cNvPr id="3" name="图片 2" descr="屏幕快照 2018-03-27 下午10.55.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77" y="1584947"/>
            <a:ext cx="8554373" cy="4440497"/>
          </a:xfrm>
          <a:prstGeom prst="rect">
            <a:avLst/>
          </a:prstGeom>
        </p:spPr>
      </p:pic>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Exercise</a:t>
            </a:r>
            <a:r>
              <a:rPr lang="zh-CN" altLang="en-US" dirty="0"/>
              <a:t> </a:t>
            </a:r>
            <a:r>
              <a:rPr lang="en-US" altLang="zh-CN" dirty="0"/>
              <a:t>2</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altLang="zh-CN" dirty="0"/>
              <a:t>4. Develop a cross-platform video player that can play multiple formats of video files(such as MPEG, RMVB, AVI, WMV, and other common video formats) on different operating system platforms (such as Windows, Linux, UNIX, etc.),The </a:t>
            </a:r>
            <a:r>
              <a:rPr lang="zh-CN" altLang="zh-CN" dirty="0"/>
              <a:t>B</a:t>
            </a:r>
            <a:r>
              <a:rPr lang="en-US" altLang="zh-CN" dirty="0"/>
              <a:t>ridge</a:t>
            </a:r>
            <a:r>
              <a:rPr lang="zh-CN" altLang="en-US" dirty="0"/>
              <a:t> </a:t>
            </a:r>
            <a:r>
              <a:rPr lang="en-US" altLang="zh-CN" dirty="0"/>
              <a:t>pattern is now used to design the player.</a:t>
            </a:r>
            <a:endParaRPr 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Exercise 2</a:t>
            </a:r>
            <a:r>
              <a:rPr lang="zh-CN" altLang="en-US" dirty="0"/>
              <a:t> </a:t>
            </a:r>
            <a:endParaRPr lang="en-US" dirty="0">
              <a:latin typeface="微软雅黑" panose="020B0503020204020204" pitchFamily="34" charset="-122"/>
              <a:ea typeface="微软雅黑" panose="020B0503020204020204" pitchFamily="34" charset="-122"/>
            </a:endParaRPr>
          </a:p>
        </p:txBody>
      </p:sp>
      <p:pic>
        <p:nvPicPr>
          <p:cNvPr id="2" name="图片 1" descr="屏幕快照 2018-03-27 下午11.01.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2901"/>
            <a:ext cx="9091211" cy="4972489"/>
          </a:xfrm>
          <a:prstGeom prst="rect">
            <a:avLst/>
          </a:prstGeom>
        </p:spPr>
      </p:pic>
    </p:spTree>
    <p:extLst>
      <p:ext uri="{BB962C8B-B14F-4D97-AF65-F5344CB8AC3E}">
        <p14:creationId xmlns:p14="http://schemas.microsoft.com/office/powerpoint/2010/main" val="33960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416</Words>
  <Application>Microsoft Office PowerPoint</Application>
  <PresentationFormat>全屏显示(4:3)</PresentationFormat>
  <Paragraphs>24</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微软雅黑</vt:lpstr>
      <vt:lpstr>Arial</vt:lpstr>
      <vt:lpstr>Euphemia</vt:lpstr>
      <vt:lpstr>Wingdings</vt:lpstr>
      <vt:lpstr>学术文献 16x9</vt:lpstr>
      <vt:lpstr>Exercise 2</vt:lpstr>
      <vt:lpstr>Exercise 2 </vt:lpstr>
      <vt:lpstr>Exercise 2 </vt:lpstr>
      <vt:lpstr>Exercise 2 </vt:lpstr>
      <vt:lpstr>Exercise 2 </vt:lpstr>
      <vt:lpstr>Exercise 2 </vt:lpstr>
      <vt:lpstr>Exercise 2 </vt:lpstr>
      <vt:lpstr>Exercise 2</vt:lpstr>
      <vt:lpstr>Exercise 2 </vt:lpstr>
      <vt:lpstr>Exercise 2 </vt:lpstr>
      <vt:lpstr>Exercise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2018-04-02T06:08:56Z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