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1"/>
  </p:notesMasterIdLst>
  <p:handoutMasterIdLst>
    <p:handoutMasterId r:id="rId42"/>
  </p:handoutMasterIdLst>
  <p:sldIdLst>
    <p:sldId id="256" r:id="rId5"/>
    <p:sldId id="276" r:id="rId6"/>
    <p:sldId id="277" r:id="rId7"/>
    <p:sldId id="284" r:id="rId8"/>
    <p:sldId id="283" r:id="rId9"/>
    <p:sldId id="292" r:id="rId10"/>
    <p:sldId id="285" r:id="rId11"/>
    <p:sldId id="286" r:id="rId12"/>
    <p:sldId id="287" r:id="rId13"/>
    <p:sldId id="288" r:id="rId14"/>
    <p:sldId id="289" r:id="rId15"/>
    <p:sldId id="290" r:id="rId16"/>
    <p:sldId id="291" r:id="rId17"/>
    <p:sldId id="309" r:id="rId18"/>
    <p:sldId id="293" r:id="rId19"/>
    <p:sldId id="278" r:id="rId20"/>
    <p:sldId id="279" r:id="rId21"/>
    <p:sldId id="294" r:id="rId22"/>
    <p:sldId id="295" r:id="rId23"/>
    <p:sldId id="296" r:id="rId24"/>
    <p:sldId id="297" r:id="rId25"/>
    <p:sldId id="298" r:id="rId26"/>
    <p:sldId id="280" r:id="rId27"/>
    <p:sldId id="281" r:id="rId28"/>
    <p:sldId id="299" r:id="rId29"/>
    <p:sldId id="282" r:id="rId30"/>
    <p:sldId id="300" r:id="rId31"/>
    <p:sldId id="301" r:id="rId32"/>
    <p:sldId id="302" r:id="rId33"/>
    <p:sldId id="303" r:id="rId34"/>
    <p:sldId id="304" r:id="rId35"/>
    <p:sldId id="305" r:id="rId36"/>
    <p:sldId id="306" r:id="rId37"/>
    <p:sldId id="307" r:id="rId38"/>
    <p:sldId id="257" r:id="rId39"/>
    <p:sldId id="308" r:id="rId40"/>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67"/>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2018/3/8</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2018/3/8</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2018/3/8</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2018/3/8</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2018/3/8</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2018/3/8</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2018/3/8</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2018/3/8</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2018/3/8</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2018/3/8</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2018/3/8</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r>
              <a:rPr lang="en-US" altLang="zh-CN" dirty="0"/>
              <a:t>Software</a:t>
            </a:r>
            <a:br>
              <a:rPr lang="en-US" altLang="zh-CN" dirty="0"/>
            </a:br>
            <a:r>
              <a:rPr lang="en-US" altLang="zh-CN" dirty="0"/>
              <a:t>Architect</a:t>
            </a:r>
            <a:r>
              <a:rPr lang="zh-CN" altLang="en-US" dirty="0"/>
              <a:t> </a:t>
            </a:r>
            <a:r>
              <a:rPr lang="en-US" altLang="zh-CN" dirty="0"/>
              <a:t>Style</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altLang="zh-CN" dirty="0"/>
              <a:t>Lecture</a:t>
            </a:r>
            <a:r>
              <a:rPr lang="zh-CN" altLang="en-US" dirty="0"/>
              <a:t> </a:t>
            </a:r>
            <a:r>
              <a:rPr lang="en-US" altLang="zh-CN"/>
              <a:t>3</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en-US" altLang="zh-CN" sz="2400" dirty="0"/>
              <a:t>dispatcher</a:t>
            </a:r>
            <a:r>
              <a:rPr lang="zh-CN" altLang="en-US" sz="2400" dirty="0"/>
              <a:t> </a:t>
            </a:r>
            <a:r>
              <a:rPr lang="en-US" altLang="zh-CN" sz="2400" dirty="0"/>
              <a:t>module</a:t>
            </a:r>
          </a:p>
          <a:p>
            <a:pPr marL="685800" lvl="2">
              <a:lnSpc>
                <a:spcPct val="100000"/>
              </a:lnSpc>
              <a:spcBef>
                <a:spcPts val="1800"/>
              </a:spcBef>
            </a:pPr>
            <a:r>
              <a:rPr lang="en-US" altLang="zh-CN" sz="2200" dirty="0"/>
              <a:t>All</a:t>
            </a:r>
            <a:r>
              <a:rPr lang="zh-CN" altLang="en-US" sz="2200" dirty="0"/>
              <a:t> </a:t>
            </a:r>
            <a:r>
              <a:rPr lang="en-US" altLang="zh-CN" sz="2200" dirty="0"/>
              <a:t>broadcasting</a:t>
            </a:r>
            <a:endParaRPr lang="en-US" altLang="zh-CN" sz="2400" dirty="0"/>
          </a:p>
        </p:txBody>
      </p:sp>
      <p:pic>
        <p:nvPicPr>
          <p:cNvPr id="2" name="图片 1" descr="屏幕快照 2018-03-04 上午11.42.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06" y="3435350"/>
            <a:ext cx="6692900" cy="3035300"/>
          </a:xfrm>
          <a:prstGeom prst="rect">
            <a:avLst/>
          </a:prstGeom>
        </p:spPr>
      </p:pic>
      <p:sp>
        <p:nvSpPr>
          <p:cNvPr id="3" name="文本框 2"/>
          <p:cNvSpPr txBox="1"/>
          <p:nvPr/>
        </p:nvSpPr>
        <p:spPr>
          <a:xfrm rot="10800000" flipV="1">
            <a:off x="7819571" y="4136400"/>
            <a:ext cx="1161142" cy="1200329"/>
          </a:xfrm>
          <a:prstGeom prst="rect">
            <a:avLst/>
          </a:prstGeom>
          <a:noFill/>
        </p:spPr>
        <p:txBody>
          <a:bodyPr wrap="square" rtlCol="0">
            <a:spAutoFit/>
          </a:bodyPr>
          <a:lstStyle/>
          <a:p>
            <a:r>
              <a:rPr kumimoji="1" lang="en-US" altLang="zh-CN" dirty="0"/>
              <a:t>We</a:t>
            </a:r>
            <a:r>
              <a:rPr kumimoji="1" lang="zh-CN" altLang="en-US" dirty="0"/>
              <a:t> </a:t>
            </a:r>
            <a:r>
              <a:rPr kumimoji="1" lang="en-US" altLang="zh-CN" dirty="0"/>
              <a:t>all</a:t>
            </a:r>
            <a:r>
              <a:rPr kumimoji="1" lang="zh-CN" altLang="en-US" dirty="0"/>
              <a:t> </a:t>
            </a:r>
            <a:r>
              <a:rPr kumimoji="1" lang="en-US" altLang="zh-CN" dirty="0"/>
              <a:t>get</a:t>
            </a:r>
            <a:r>
              <a:rPr kumimoji="1" lang="zh-CN" altLang="en-US" dirty="0"/>
              <a:t> </a:t>
            </a:r>
            <a:r>
              <a:rPr kumimoji="1" lang="en-US" altLang="zh-CN" dirty="0"/>
              <a:t>the</a:t>
            </a:r>
            <a:r>
              <a:rPr kumimoji="1" lang="zh-CN" altLang="en-US" dirty="0"/>
              <a:t> </a:t>
            </a:r>
            <a:r>
              <a:rPr kumimoji="1" lang="en-US" altLang="zh-CN" dirty="0"/>
              <a:t>event</a:t>
            </a:r>
            <a:r>
              <a:rPr kumimoji="1" lang="zh-CN" altLang="en-US" dirty="0"/>
              <a:t> </a:t>
            </a:r>
            <a:r>
              <a:rPr kumimoji="1" lang="en-US" altLang="zh-CN" dirty="0" err="1"/>
              <a:t>messags</a:t>
            </a:r>
            <a:endParaRPr kumimoji="1" lang="zh-CN" altLang="en-US" dirty="0"/>
          </a:p>
        </p:txBody>
      </p:sp>
    </p:spTree>
    <p:extLst>
      <p:ext uri="{BB962C8B-B14F-4D97-AF65-F5344CB8AC3E}">
        <p14:creationId xmlns:p14="http://schemas.microsoft.com/office/powerpoint/2010/main" val="197587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en-US" altLang="zh-CN" sz="2400" dirty="0"/>
              <a:t>dispatcher</a:t>
            </a:r>
            <a:r>
              <a:rPr lang="zh-CN" altLang="en-US" sz="2400" dirty="0"/>
              <a:t> </a:t>
            </a:r>
            <a:r>
              <a:rPr lang="en-US" altLang="zh-CN" sz="2400" dirty="0"/>
              <a:t>module</a:t>
            </a:r>
          </a:p>
          <a:p>
            <a:pPr marL="685800" lvl="2">
              <a:lnSpc>
                <a:spcPct val="100000"/>
              </a:lnSpc>
              <a:spcBef>
                <a:spcPts val="1800"/>
              </a:spcBef>
            </a:pPr>
            <a:r>
              <a:rPr lang="zh-CN" altLang="zh-CN" sz="2200" dirty="0"/>
              <a:t>S</a:t>
            </a:r>
            <a:r>
              <a:rPr lang="en-US" altLang="zh-CN" sz="2200" dirty="0"/>
              <a:t>elected</a:t>
            </a:r>
            <a:r>
              <a:rPr lang="zh-CN" altLang="en-US" sz="2200" dirty="0"/>
              <a:t> </a:t>
            </a:r>
            <a:r>
              <a:rPr lang="en-US" altLang="zh-CN" sz="2200" dirty="0"/>
              <a:t>broadcasting</a:t>
            </a:r>
            <a:endParaRPr lang="en-US" altLang="zh-CN" sz="2400" dirty="0"/>
          </a:p>
        </p:txBody>
      </p:sp>
      <p:pic>
        <p:nvPicPr>
          <p:cNvPr id="2" name="图片 1" descr="屏幕快照 2018-03-04 上午11.4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672" y="3631292"/>
            <a:ext cx="4406900" cy="2595967"/>
          </a:xfrm>
          <a:prstGeom prst="rect">
            <a:avLst/>
          </a:prstGeom>
        </p:spPr>
      </p:pic>
      <p:sp>
        <p:nvSpPr>
          <p:cNvPr id="3" name="矩形 2"/>
          <p:cNvSpPr/>
          <p:nvPr/>
        </p:nvSpPr>
        <p:spPr>
          <a:xfrm>
            <a:off x="5642429" y="5715001"/>
            <a:ext cx="1415142" cy="435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 name="文本框 3"/>
          <p:cNvSpPr txBox="1"/>
          <p:nvPr/>
        </p:nvSpPr>
        <p:spPr>
          <a:xfrm>
            <a:off x="5497287" y="4499429"/>
            <a:ext cx="3156856"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 did not subscribe! I can not get messages of the event</a:t>
            </a:r>
            <a:endParaRPr lang="zh-CN" altLang="en-US" dirty="0">
              <a:latin typeface="微软雅黑" panose="020B0503020204020204" pitchFamily="34" charset="-122"/>
              <a:ea typeface="微软雅黑" panose="020B0503020204020204" pitchFamily="34" charset="-122"/>
            </a:endParaRPr>
          </a:p>
        </p:txBody>
      </p:sp>
      <p:cxnSp>
        <p:nvCxnSpPr>
          <p:cNvPr id="6" name="直线连接符 5"/>
          <p:cNvCxnSpPr/>
          <p:nvPr/>
        </p:nvCxnSpPr>
        <p:spPr>
          <a:xfrm>
            <a:off x="6350000" y="5352143"/>
            <a:ext cx="0" cy="217714"/>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65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zh-CN" altLang="zh-CN" sz="2400" dirty="0"/>
              <a:t>2</a:t>
            </a:r>
            <a:r>
              <a:rPr lang="zh-CN" altLang="en-US" sz="2400" dirty="0"/>
              <a:t>: </a:t>
            </a:r>
            <a:r>
              <a:rPr lang="en-US" altLang="zh-CN" sz="2400" dirty="0"/>
              <a:t>System without a central dispatcher module</a:t>
            </a:r>
          </a:p>
          <a:p>
            <a:pPr marL="0" lvl="1" indent="0">
              <a:lnSpc>
                <a:spcPct val="100000"/>
              </a:lnSpc>
              <a:spcBef>
                <a:spcPts val="1800"/>
              </a:spcBef>
              <a:buNone/>
            </a:pPr>
            <a:endParaRPr lang="en-US" altLang="zh-CN" sz="2400" dirty="0"/>
          </a:p>
        </p:txBody>
      </p:sp>
      <p:pic>
        <p:nvPicPr>
          <p:cNvPr id="5" name="图片 4" descr="屏幕快照 2018-03-04 上午11.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857" y="3240418"/>
            <a:ext cx="5565322" cy="3275590"/>
          </a:xfrm>
          <a:prstGeom prst="rect">
            <a:avLst/>
          </a:prstGeom>
        </p:spPr>
      </p:pic>
    </p:spTree>
    <p:extLst>
      <p:ext uri="{BB962C8B-B14F-4D97-AF65-F5344CB8AC3E}">
        <p14:creationId xmlns:p14="http://schemas.microsoft.com/office/powerpoint/2010/main" val="386347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systems—Advantage</a:t>
            </a:r>
          </a:p>
          <a:p>
            <a:pPr marL="342900" lvl="1" indent="-342900">
              <a:lnSpc>
                <a:spcPct val="100000"/>
              </a:lnSpc>
              <a:spcBef>
                <a:spcPts val="1800"/>
              </a:spcBef>
            </a:pPr>
            <a:r>
              <a:rPr lang="en-US" altLang="zh-CN" sz="2400" dirty="0"/>
              <a:t>Strong support for reuse.</a:t>
            </a:r>
            <a:r>
              <a:rPr lang="zh-CN" altLang="en-US" sz="2400" dirty="0"/>
              <a:t> </a:t>
            </a:r>
            <a:r>
              <a:rPr lang="en-US" altLang="zh-CN" sz="2400" dirty="0"/>
              <a:t>Any</a:t>
            </a:r>
            <a:r>
              <a:rPr lang="zh-CN" altLang="en-US" sz="2400" dirty="0"/>
              <a:t> </a:t>
            </a:r>
            <a:r>
              <a:rPr lang="en-US" altLang="zh-CN" sz="2400" dirty="0"/>
              <a:t>component</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introduced</a:t>
            </a:r>
            <a:r>
              <a:rPr lang="zh-CN" altLang="en-US" sz="2400" dirty="0"/>
              <a:t> </a:t>
            </a:r>
            <a:r>
              <a:rPr lang="en-US" altLang="zh-CN" sz="2400" dirty="0"/>
              <a:t>into</a:t>
            </a:r>
            <a:r>
              <a:rPr lang="zh-CN" altLang="en-US" sz="2400" dirty="0"/>
              <a:t> </a:t>
            </a:r>
            <a:r>
              <a:rPr lang="en-US" altLang="zh-CN" sz="2400" dirty="0"/>
              <a:t>a</a:t>
            </a:r>
            <a:r>
              <a:rPr lang="zh-CN" altLang="en-US" sz="2400" dirty="0"/>
              <a:t> </a:t>
            </a:r>
            <a:r>
              <a:rPr lang="en-US" altLang="zh-CN" sz="2400" dirty="0"/>
              <a:t>system</a:t>
            </a:r>
            <a:r>
              <a:rPr lang="zh-CN" altLang="en-US" sz="2400" dirty="0"/>
              <a:t> </a:t>
            </a:r>
            <a:r>
              <a:rPr lang="en-US" altLang="zh-CN" sz="2400" dirty="0"/>
              <a:t>simply</a:t>
            </a:r>
            <a:r>
              <a:rPr lang="zh-CN" altLang="en-US" sz="2400" dirty="0"/>
              <a:t> </a:t>
            </a:r>
            <a:r>
              <a:rPr lang="en-US" altLang="zh-CN" sz="2400" dirty="0"/>
              <a:t>by</a:t>
            </a:r>
            <a:r>
              <a:rPr lang="zh-CN" altLang="en-US" sz="2400" dirty="0"/>
              <a:t> </a:t>
            </a:r>
            <a:r>
              <a:rPr lang="en-US" altLang="zh-CN" sz="2400" dirty="0"/>
              <a:t>registering</a:t>
            </a:r>
            <a:r>
              <a:rPr lang="zh-CN" altLang="en-US" sz="2400" dirty="0"/>
              <a:t> </a:t>
            </a:r>
            <a:r>
              <a:rPr lang="en-US" altLang="zh-CN" sz="2400" dirty="0"/>
              <a:t>it</a:t>
            </a:r>
            <a:r>
              <a:rPr lang="zh-CN" altLang="en-US" sz="2400" dirty="0"/>
              <a:t> </a:t>
            </a:r>
            <a:r>
              <a:rPr lang="en-US" altLang="zh-CN" sz="2400" dirty="0"/>
              <a:t>for</a:t>
            </a:r>
            <a:r>
              <a:rPr lang="zh-CN" altLang="en-US" sz="2400" dirty="0"/>
              <a:t> </a:t>
            </a:r>
            <a:r>
              <a:rPr lang="en-US" altLang="zh-CN" sz="2400" dirty="0"/>
              <a:t>the</a:t>
            </a:r>
            <a:r>
              <a:rPr lang="zh-CN" altLang="en-US" sz="2400" dirty="0"/>
              <a:t> </a:t>
            </a:r>
            <a:r>
              <a:rPr lang="en-US" altLang="zh-CN" sz="2400" dirty="0"/>
              <a:t>events</a:t>
            </a:r>
            <a:r>
              <a:rPr lang="zh-CN" altLang="en-US" sz="2400" dirty="0"/>
              <a:t> </a:t>
            </a:r>
            <a:r>
              <a:rPr lang="en-US" altLang="zh-CN" sz="2400" dirty="0"/>
              <a:t>of</a:t>
            </a:r>
            <a:r>
              <a:rPr lang="zh-CN" altLang="en-US" sz="2400" dirty="0"/>
              <a:t> </a:t>
            </a:r>
            <a:r>
              <a:rPr lang="en-US" altLang="zh-CN" sz="2400" dirty="0"/>
              <a:t>that</a:t>
            </a:r>
            <a:r>
              <a:rPr lang="zh-CN" altLang="en-US" sz="2400" dirty="0"/>
              <a:t> </a:t>
            </a:r>
            <a:r>
              <a:rPr lang="en-US" altLang="zh-CN" sz="2400" dirty="0"/>
              <a:t>system.</a:t>
            </a:r>
          </a:p>
          <a:p>
            <a:pPr marL="342900" lvl="1" indent="-342900">
              <a:lnSpc>
                <a:spcPct val="100000"/>
              </a:lnSpc>
              <a:spcBef>
                <a:spcPts val="1800"/>
              </a:spcBef>
            </a:pPr>
            <a:r>
              <a:rPr lang="en-US" altLang="zh-CN" sz="2400" dirty="0"/>
              <a:t>Implicit invocation eases system evolution.</a:t>
            </a:r>
            <a:r>
              <a:rPr lang="zh-CN" altLang="en-US" sz="2400" dirty="0"/>
              <a:t> </a:t>
            </a:r>
            <a:r>
              <a:rPr lang="en-US" altLang="zh-CN" sz="2400" dirty="0"/>
              <a:t>Components</a:t>
            </a:r>
            <a:r>
              <a:rPr lang="zh-CN" altLang="en-US" sz="2400" dirty="0"/>
              <a:t> </a:t>
            </a:r>
            <a:r>
              <a:rPr lang="en-US" altLang="zh-CN" sz="2400" dirty="0"/>
              <a:t>may</a:t>
            </a:r>
            <a:r>
              <a:rPr lang="zh-CN" altLang="en-US" sz="2400" dirty="0"/>
              <a:t> </a:t>
            </a:r>
            <a:r>
              <a:rPr lang="en-US" altLang="zh-CN" sz="2400" dirty="0"/>
              <a:t>be</a:t>
            </a:r>
            <a:r>
              <a:rPr lang="zh-CN" altLang="en-US" sz="2400" dirty="0"/>
              <a:t> </a:t>
            </a:r>
            <a:r>
              <a:rPr lang="en-US" altLang="zh-CN" sz="2400" dirty="0"/>
              <a:t>replaced</a:t>
            </a:r>
            <a:r>
              <a:rPr lang="zh-CN" altLang="en-US" sz="2400" dirty="0"/>
              <a:t> </a:t>
            </a:r>
            <a:r>
              <a:rPr lang="en-US" altLang="zh-CN" sz="2400" dirty="0"/>
              <a:t>by</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without</a:t>
            </a:r>
            <a:r>
              <a:rPr lang="zh-CN" altLang="en-US" sz="2400" dirty="0"/>
              <a:t> </a:t>
            </a:r>
            <a:r>
              <a:rPr lang="en-US" altLang="zh-CN" sz="2400" dirty="0"/>
              <a:t>affecting</a:t>
            </a:r>
            <a:r>
              <a:rPr lang="zh-CN" altLang="en-US" sz="2400" dirty="0"/>
              <a:t> </a:t>
            </a:r>
            <a:r>
              <a:rPr lang="en-US" altLang="zh-CN" sz="2400" dirty="0"/>
              <a:t>the</a:t>
            </a:r>
            <a:r>
              <a:rPr lang="zh-CN" altLang="en-US" sz="2400" dirty="0"/>
              <a:t> </a:t>
            </a:r>
            <a:r>
              <a:rPr lang="en-US" altLang="zh-CN" sz="2400" dirty="0"/>
              <a:t>interfaces</a:t>
            </a:r>
            <a:r>
              <a:rPr lang="zh-CN" altLang="en-US" sz="2400" dirty="0"/>
              <a:t> </a:t>
            </a:r>
            <a:r>
              <a:rPr lang="en-US" altLang="zh-CN" sz="2400" dirty="0"/>
              <a:t>of</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in</a:t>
            </a:r>
            <a:r>
              <a:rPr lang="zh-CN" altLang="en-US" sz="2400" dirty="0"/>
              <a:t> </a:t>
            </a:r>
            <a:r>
              <a:rPr lang="en-US" altLang="zh-CN" sz="2400" dirty="0"/>
              <a:t>this</a:t>
            </a:r>
            <a:r>
              <a:rPr lang="zh-CN" altLang="en-US" sz="2400" dirty="0"/>
              <a:t> </a:t>
            </a:r>
            <a:r>
              <a:rPr lang="en-US" altLang="zh-CN" sz="2400" dirty="0"/>
              <a:t>system.</a:t>
            </a:r>
          </a:p>
          <a:p>
            <a:pPr marL="342900" lvl="1" indent="-342900">
              <a:lnSpc>
                <a:spcPct val="100000"/>
              </a:lnSpc>
              <a:spcBef>
                <a:spcPts val="1800"/>
              </a:spcBef>
            </a:pPr>
            <a:endParaRPr lang="en-US" altLang="zh-CN" sz="2400" dirty="0"/>
          </a:p>
        </p:txBody>
      </p:sp>
    </p:spTree>
    <p:extLst>
      <p:ext uri="{BB962C8B-B14F-4D97-AF65-F5344CB8AC3E}">
        <p14:creationId xmlns:p14="http://schemas.microsoft.com/office/powerpoint/2010/main" val="21065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fontScale="85000" lnSpcReduction="20000"/>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r>
              <a:rPr lang="zh-CN" altLang="zh-CN" sz="2800" b="1" dirty="0"/>
              <a:t>D</a:t>
            </a:r>
            <a:r>
              <a:rPr lang="en-US" altLang="zh-CN" sz="2800" b="1" dirty="0" err="1"/>
              <a:t>isadvantage</a:t>
            </a:r>
            <a:endParaRPr lang="en-US" altLang="zh-CN" sz="2800" b="1" dirty="0"/>
          </a:p>
          <a:p>
            <a:pPr marL="342900" lvl="1" indent="-342900">
              <a:lnSpc>
                <a:spcPct val="100000"/>
              </a:lnSpc>
              <a:spcBef>
                <a:spcPts val="1800"/>
              </a:spcBef>
            </a:pPr>
            <a:r>
              <a:rPr lang="en-US" altLang="zh-CN" sz="2400" dirty="0"/>
              <a:t>Components relinquish control over the computation performed by the system</a:t>
            </a:r>
            <a:r>
              <a:rPr lang="zh-CN" altLang="zh-CN" sz="2400" dirty="0"/>
              <a:t>.</a:t>
            </a:r>
            <a:r>
              <a:rPr lang="zh-CN" altLang="en-US" sz="2400" dirty="0"/>
              <a:t> </a:t>
            </a:r>
            <a:r>
              <a:rPr lang="en-US" altLang="zh-CN" sz="2400" dirty="0"/>
              <a:t>When</a:t>
            </a:r>
            <a:r>
              <a:rPr lang="zh-CN" altLang="en-US" sz="2400" dirty="0"/>
              <a:t> </a:t>
            </a:r>
            <a:r>
              <a:rPr lang="en-US" altLang="zh-CN" sz="2400" dirty="0"/>
              <a:t>a</a:t>
            </a:r>
            <a:r>
              <a:rPr lang="zh-CN" altLang="en-US" sz="2400" dirty="0"/>
              <a:t> </a:t>
            </a:r>
            <a:r>
              <a:rPr lang="en-US" altLang="zh-CN" sz="2400" dirty="0"/>
              <a:t>component</a:t>
            </a:r>
            <a:r>
              <a:rPr lang="zh-CN" altLang="en-US" sz="2400" dirty="0"/>
              <a:t> </a:t>
            </a:r>
            <a:r>
              <a:rPr lang="en-US" altLang="zh-CN" sz="2400" dirty="0"/>
              <a:t>announces</a:t>
            </a:r>
            <a:r>
              <a:rPr lang="zh-CN" altLang="en-US" sz="2400" dirty="0"/>
              <a:t> </a:t>
            </a:r>
            <a:r>
              <a:rPr lang="en-US" altLang="zh-CN" sz="2400" dirty="0"/>
              <a:t>an</a:t>
            </a:r>
            <a:r>
              <a:rPr lang="zh-CN" altLang="en-US" sz="2400" dirty="0"/>
              <a:t> </a:t>
            </a:r>
            <a:r>
              <a:rPr lang="en-US" altLang="zh-CN" sz="2400" dirty="0"/>
              <a:t>event,</a:t>
            </a:r>
            <a:r>
              <a:rPr lang="zh-CN" altLang="en-US" sz="2400" dirty="0"/>
              <a:t> </a:t>
            </a:r>
            <a:r>
              <a:rPr lang="en-US" altLang="zh-CN" sz="2400" dirty="0"/>
              <a:t>it</a:t>
            </a:r>
            <a:r>
              <a:rPr lang="zh-CN" altLang="en-US" sz="2400" dirty="0"/>
              <a:t> </a:t>
            </a:r>
            <a:r>
              <a:rPr lang="en-US" altLang="zh-CN" sz="2400" dirty="0"/>
              <a:t>cannot</a:t>
            </a:r>
            <a:r>
              <a:rPr lang="zh-CN" altLang="en-US" sz="2400" dirty="0"/>
              <a:t> </a:t>
            </a:r>
            <a:r>
              <a:rPr lang="en-US" altLang="zh-CN" sz="2400" dirty="0"/>
              <a:t>assume</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will</a:t>
            </a:r>
            <a:r>
              <a:rPr lang="zh-CN" altLang="en-US" sz="2400" dirty="0"/>
              <a:t> </a:t>
            </a:r>
            <a:r>
              <a:rPr lang="en-US" altLang="zh-CN" sz="2400" dirty="0"/>
              <a:t>respond</a:t>
            </a:r>
            <a:r>
              <a:rPr lang="zh-CN" altLang="en-US" sz="2400" dirty="0"/>
              <a:t> </a:t>
            </a:r>
            <a:r>
              <a:rPr lang="en-US" altLang="zh-CN" sz="2400" dirty="0"/>
              <a:t>to</a:t>
            </a:r>
            <a:r>
              <a:rPr lang="zh-CN" altLang="en-US" sz="2400" dirty="0"/>
              <a:t> </a:t>
            </a:r>
            <a:r>
              <a:rPr lang="en-US" altLang="zh-CN" sz="2400" dirty="0"/>
              <a:t>it.</a:t>
            </a:r>
            <a:r>
              <a:rPr lang="zh-CN" altLang="en-US" sz="2400" dirty="0"/>
              <a:t> </a:t>
            </a:r>
            <a:r>
              <a:rPr lang="en-US" altLang="zh-CN" sz="2400" dirty="0"/>
              <a:t>Moreover</a:t>
            </a:r>
            <a:r>
              <a:rPr lang="zh-CN" altLang="zh-CN" sz="2400" dirty="0"/>
              <a:t>,</a:t>
            </a:r>
            <a:r>
              <a:rPr lang="zh-CN" altLang="en-US" sz="2400" dirty="0"/>
              <a:t> </a:t>
            </a:r>
            <a:r>
              <a:rPr lang="en-US" altLang="zh-CN" sz="2400" dirty="0"/>
              <a:t>even</a:t>
            </a:r>
            <a:r>
              <a:rPr lang="zh-CN" altLang="en-US" sz="2400" dirty="0"/>
              <a:t> </a:t>
            </a:r>
            <a:r>
              <a:rPr lang="en-US" altLang="zh-CN" sz="2400" dirty="0"/>
              <a:t>if</a:t>
            </a:r>
            <a:r>
              <a:rPr lang="zh-CN" altLang="en-US" sz="2400" dirty="0"/>
              <a:t> </a:t>
            </a:r>
            <a:r>
              <a:rPr lang="en-US" altLang="zh-CN" sz="2400" dirty="0"/>
              <a:t>it</a:t>
            </a:r>
            <a:r>
              <a:rPr lang="zh-CN" altLang="en-US" sz="2400" dirty="0"/>
              <a:t> </a:t>
            </a:r>
            <a:r>
              <a:rPr lang="en-US" altLang="zh-CN" sz="2400" dirty="0"/>
              <a:t>dose</a:t>
            </a:r>
            <a:r>
              <a:rPr lang="zh-CN" altLang="en-US" sz="2400" dirty="0"/>
              <a:t> </a:t>
            </a:r>
            <a:r>
              <a:rPr lang="en-US" altLang="zh-CN" sz="2400" dirty="0"/>
              <a:t>know</a:t>
            </a:r>
            <a:r>
              <a:rPr lang="zh-CN" altLang="en-US" sz="2400" dirty="0"/>
              <a:t> </a:t>
            </a:r>
            <a:r>
              <a:rPr lang="en-US" altLang="zh-CN" sz="2400" dirty="0"/>
              <a:t>what</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are</a:t>
            </a:r>
            <a:r>
              <a:rPr lang="zh-CN" altLang="en-US" sz="2400" dirty="0"/>
              <a:t> </a:t>
            </a:r>
            <a:r>
              <a:rPr lang="en-US" altLang="zh-CN" sz="2400" dirty="0"/>
              <a:t>interested</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zh-CN" altLang="zh-CN" sz="2400" dirty="0"/>
              <a:t>e</a:t>
            </a:r>
            <a:r>
              <a:rPr lang="en-US" altLang="zh-CN" sz="2400" dirty="0"/>
              <a:t>vents</a:t>
            </a:r>
            <a:r>
              <a:rPr lang="zh-CN" altLang="en-US" sz="2400" dirty="0"/>
              <a:t> </a:t>
            </a:r>
            <a:r>
              <a:rPr lang="en-US" altLang="zh-CN" sz="2400" dirty="0"/>
              <a:t>it</a:t>
            </a:r>
            <a:r>
              <a:rPr lang="zh-CN" altLang="en-US" sz="2400" dirty="0"/>
              <a:t> </a:t>
            </a:r>
            <a:r>
              <a:rPr lang="en-US" altLang="zh-CN" sz="2400" dirty="0"/>
              <a:t>announces,</a:t>
            </a:r>
            <a:r>
              <a:rPr lang="zh-CN" altLang="en-US" sz="2400" dirty="0"/>
              <a:t> </a:t>
            </a:r>
            <a:r>
              <a:rPr lang="en-US" altLang="zh-CN" sz="2400" dirty="0"/>
              <a:t>it</a:t>
            </a:r>
            <a:r>
              <a:rPr lang="zh-CN" altLang="en-US" sz="2400" dirty="0"/>
              <a:t> </a:t>
            </a:r>
            <a:r>
              <a:rPr lang="en-US" altLang="zh-CN" sz="2400" dirty="0"/>
              <a:t>cannot</a:t>
            </a:r>
            <a:r>
              <a:rPr lang="zh-CN" altLang="en-US" sz="2400" dirty="0"/>
              <a:t> </a:t>
            </a:r>
            <a:r>
              <a:rPr lang="en-US" altLang="zh-CN" sz="2400" dirty="0"/>
              <a:t>rely</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order</a:t>
            </a:r>
            <a:r>
              <a:rPr lang="zh-CN" altLang="en-US" sz="2400" dirty="0"/>
              <a:t> </a:t>
            </a:r>
            <a:r>
              <a:rPr lang="en-US" altLang="zh-CN" sz="2400" dirty="0"/>
              <a:t>in</a:t>
            </a:r>
            <a:r>
              <a:rPr lang="zh-CN" altLang="en-US" sz="2400" dirty="0"/>
              <a:t> </a:t>
            </a:r>
            <a:r>
              <a:rPr lang="en-US" altLang="zh-CN" sz="2400" dirty="0"/>
              <a:t>which</a:t>
            </a:r>
            <a:r>
              <a:rPr lang="zh-CN" altLang="en-US" sz="2400" dirty="0"/>
              <a:t> </a:t>
            </a:r>
            <a:r>
              <a:rPr lang="en-US" altLang="zh-CN" sz="2400" dirty="0"/>
              <a:t>they</a:t>
            </a:r>
            <a:r>
              <a:rPr lang="zh-CN" altLang="en-US" sz="2400" dirty="0"/>
              <a:t> </a:t>
            </a:r>
            <a:r>
              <a:rPr lang="en-US" altLang="zh-CN" sz="2400" dirty="0"/>
              <a:t>are</a:t>
            </a:r>
            <a:r>
              <a:rPr lang="zh-CN" altLang="en-US" sz="2400" dirty="0"/>
              <a:t> </a:t>
            </a:r>
            <a:r>
              <a:rPr lang="en-US" altLang="zh-CN" sz="2400" dirty="0"/>
              <a:t>invoked.</a:t>
            </a:r>
          </a:p>
          <a:p>
            <a:pPr marL="342900" lvl="1" indent="-342900">
              <a:lnSpc>
                <a:spcPct val="100000"/>
              </a:lnSpc>
              <a:spcBef>
                <a:spcPts val="1800"/>
              </a:spcBef>
            </a:pPr>
            <a:r>
              <a:rPr lang="zh-CN" altLang="zh-CN" sz="2400" dirty="0"/>
              <a:t>E</a:t>
            </a:r>
            <a:r>
              <a:rPr lang="en-US" altLang="zh-CN" sz="2400" dirty="0" err="1"/>
              <a:t>xchange</a:t>
            </a:r>
            <a:r>
              <a:rPr lang="zh-CN" altLang="en-US" sz="2400" dirty="0"/>
              <a:t> </a:t>
            </a:r>
            <a:r>
              <a:rPr lang="en-US" altLang="zh-CN" sz="2400" dirty="0"/>
              <a:t>of</a:t>
            </a:r>
            <a:r>
              <a:rPr lang="zh-CN" altLang="en-US" sz="2400" dirty="0"/>
              <a:t> </a:t>
            </a:r>
            <a:r>
              <a:rPr lang="en-US" altLang="zh-CN" sz="2400" dirty="0"/>
              <a:t>data.</a:t>
            </a:r>
            <a:r>
              <a:rPr lang="zh-CN" altLang="en-US" sz="2400" dirty="0"/>
              <a:t> </a:t>
            </a:r>
            <a:r>
              <a:rPr lang="en-US" altLang="zh-CN" sz="2400" dirty="0"/>
              <a:t>Some</a:t>
            </a:r>
            <a:r>
              <a:rPr lang="zh-CN" altLang="en-US" sz="2400" dirty="0"/>
              <a:t>t</a:t>
            </a:r>
            <a:r>
              <a:rPr lang="en-US" altLang="zh-CN" sz="2400" dirty="0" err="1"/>
              <a:t>imes</a:t>
            </a:r>
            <a:r>
              <a:rPr lang="zh-CN" altLang="en-US" sz="2400" dirty="0"/>
              <a:t> </a:t>
            </a:r>
            <a:r>
              <a:rPr lang="en-US" altLang="zh-CN" sz="2400" dirty="0"/>
              <a:t>data</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passed</a:t>
            </a:r>
            <a:r>
              <a:rPr lang="zh-CN" altLang="en-US" sz="2400" dirty="0"/>
              <a:t> </a:t>
            </a:r>
            <a:r>
              <a:rPr lang="en-US" altLang="zh-CN" sz="2400" dirty="0"/>
              <a:t>with</a:t>
            </a:r>
            <a:r>
              <a:rPr lang="zh-CN" altLang="en-US" sz="2400" dirty="0"/>
              <a:t> </a:t>
            </a:r>
            <a:r>
              <a:rPr lang="en-US" altLang="zh-CN" sz="2400" dirty="0"/>
              <a:t>an</a:t>
            </a:r>
            <a:r>
              <a:rPr lang="zh-CN" altLang="en-US" sz="2400" dirty="0"/>
              <a:t> </a:t>
            </a:r>
            <a:r>
              <a:rPr lang="en-US" altLang="zh-CN" sz="2400" dirty="0"/>
              <a:t>event,</a:t>
            </a:r>
            <a:r>
              <a:rPr lang="zh-CN" altLang="en-US" sz="2400" dirty="0"/>
              <a:t> </a:t>
            </a:r>
            <a:r>
              <a:rPr lang="en-US" altLang="zh-CN" sz="2400" dirty="0"/>
              <a:t>but</a:t>
            </a:r>
            <a:r>
              <a:rPr lang="zh-CN" altLang="en-US" sz="2400" dirty="0"/>
              <a:t> </a:t>
            </a:r>
            <a:r>
              <a:rPr lang="zh-CN" altLang="zh-CN" sz="2400" dirty="0"/>
              <a:t>i</a:t>
            </a:r>
            <a:r>
              <a:rPr lang="en-US" altLang="zh-CN" sz="2400" dirty="0"/>
              <a:t>n</a:t>
            </a:r>
            <a:r>
              <a:rPr lang="zh-CN" altLang="en-US" sz="2400" dirty="0"/>
              <a:t> </a:t>
            </a:r>
            <a:r>
              <a:rPr lang="en-US" altLang="zh-CN" sz="2400" dirty="0"/>
              <a:t>other</a:t>
            </a:r>
            <a:r>
              <a:rPr lang="zh-CN" altLang="en-US" sz="2400" dirty="0"/>
              <a:t> </a:t>
            </a:r>
            <a:r>
              <a:rPr lang="en-US" altLang="zh-CN" sz="2400" dirty="0"/>
              <a:t>situations</a:t>
            </a:r>
            <a:r>
              <a:rPr lang="zh-CN" altLang="en-US" sz="2400" dirty="0"/>
              <a:t> </a:t>
            </a:r>
            <a:r>
              <a:rPr lang="en-US" altLang="zh-CN" sz="2400" dirty="0"/>
              <a:t>event</a:t>
            </a:r>
            <a:r>
              <a:rPr lang="zh-CN" altLang="en-US" sz="2400" dirty="0"/>
              <a:t> </a:t>
            </a:r>
            <a:r>
              <a:rPr lang="en-US" altLang="zh-CN" sz="2400" dirty="0"/>
              <a:t>systems</a:t>
            </a:r>
            <a:r>
              <a:rPr lang="zh-CN" altLang="en-US" sz="2400" dirty="0"/>
              <a:t> </a:t>
            </a:r>
            <a:r>
              <a:rPr lang="en-US" altLang="zh-CN" sz="2400" dirty="0"/>
              <a:t>must</a:t>
            </a:r>
            <a:r>
              <a:rPr lang="zh-CN" altLang="en-US" sz="2400" dirty="0"/>
              <a:t> </a:t>
            </a:r>
            <a:r>
              <a:rPr lang="zh-CN" altLang="zh-CN" sz="2400" dirty="0"/>
              <a:t>r</a:t>
            </a:r>
            <a:r>
              <a:rPr lang="en-US" altLang="zh-CN" sz="2400" dirty="0" err="1"/>
              <a:t>ely</a:t>
            </a:r>
            <a:r>
              <a:rPr lang="zh-CN" altLang="en-US" sz="2400" dirty="0"/>
              <a:t> </a:t>
            </a:r>
            <a:r>
              <a:rPr lang="en-US" altLang="zh-CN" sz="2400" dirty="0"/>
              <a:t>on</a:t>
            </a:r>
            <a:r>
              <a:rPr lang="zh-CN" altLang="en-US" sz="2400" dirty="0"/>
              <a:t> </a:t>
            </a:r>
            <a:r>
              <a:rPr lang="en-US" altLang="zh-CN" sz="2400" dirty="0"/>
              <a:t>a</a:t>
            </a:r>
            <a:r>
              <a:rPr lang="zh-CN" altLang="en-US" sz="2400" dirty="0"/>
              <a:t> </a:t>
            </a:r>
            <a:r>
              <a:rPr lang="en-US" altLang="zh-CN" sz="2400" dirty="0"/>
              <a:t>shared</a:t>
            </a:r>
            <a:r>
              <a:rPr lang="zh-CN" altLang="en-US" sz="2400" dirty="0"/>
              <a:t> </a:t>
            </a:r>
            <a:r>
              <a:rPr lang="en-US" altLang="zh-CN" sz="2400" dirty="0"/>
              <a:t>repository</a:t>
            </a:r>
            <a:r>
              <a:rPr lang="zh-CN" altLang="en-US" sz="2400" dirty="0"/>
              <a:t> </a:t>
            </a:r>
            <a:r>
              <a:rPr lang="en-US" altLang="zh-CN" sz="2400" dirty="0"/>
              <a:t>for</a:t>
            </a:r>
            <a:r>
              <a:rPr lang="zh-CN" altLang="en-US" sz="2400" dirty="0"/>
              <a:t> </a:t>
            </a:r>
            <a:r>
              <a:rPr lang="en-US" altLang="zh-CN" sz="2400" dirty="0"/>
              <a:t>interaction.</a:t>
            </a:r>
            <a:r>
              <a:rPr lang="zh-CN" altLang="en-US" sz="2400" dirty="0"/>
              <a:t> </a:t>
            </a:r>
            <a:r>
              <a:rPr lang="en-US" altLang="zh-CN" sz="2400" dirty="0"/>
              <a:t>In</a:t>
            </a:r>
            <a:r>
              <a:rPr lang="zh-CN" altLang="en-US" sz="2400" dirty="0"/>
              <a:t> </a:t>
            </a:r>
            <a:r>
              <a:rPr lang="en-US" altLang="zh-CN" sz="2400" dirty="0"/>
              <a:t>this</a:t>
            </a:r>
            <a:r>
              <a:rPr lang="zh-CN" altLang="en-US" sz="2400" dirty="0"/>
              <a:t> </a:t>
            </a:r>
            <a:r>
              <a:rPr lang="en-US" altLang="zh-CN" sz="2400" dirty="0"/>
              <a:t>case</a:t>
            </a:r>
            <a:r>
              <a:rPr lang="zh-CN" altLang="en-US" sz="2400" dirty="0"/>
              <a:t> </a:t>
            </a:r>
            <a:r>
              <a:rPr lang="en-US" altLang="zh-CN" sz="2400" dirty="0"/>
              <a:t>global</a:t>
            </a:r>
            <a:r>
              <a:rPr lang="zh-CN" altLang="en-US" sz="2400" dirty="0"/>
              <a:t> </a:t>
            </a:r>
            <a:r>
              <a:rPr lang="en-US" altLang="zh-CN" sz="2400" dirty="0"/>
              <a:t>performance</a:t>
            </a:r>
            <a:r>
              <a:rPr lang="zh-CN" altLang="en-US" sz="2400" dirty="0"/>
              <a:t> </a:t>
            </a:r>
            <a:r>
              <a:rPr lang="en-US" altLang="zh-CN" sz="2400" dirty="0"/>
              <a:t>and</a:t>
            </a:r>
            <a:r>
              <a:rPr lang="zh-CN" altLang="en-US" sz="2400" dirty="0"/>
              <a:t> </a:t>
            </a:r>
            <a:r>
              <a:rPr lang="en-US" altLang="zh-CN" sz="2400" dirty="0"/>
              <a:t>resource</a:t>
            </a:r>
            <a:r>
              <a:rPr lang="zh-CN" altLang="en-US" sz="2400" dirty="0"/>
              <a:t> </a:t>
            </a:r>
            <a:r>
              <a:rPr lang="en-US" altLang="zh-CN" sz="2400" dirty="0"/>
              <a:t>management</a:t>
            </a:r>
            <a:r>
              <a:rPr lang="zh-CN" altLang="en-US" sz="2400" dirty="0"/>
              <a:t> </a:t>
            </a:r>
            <a:r>
              <a:rPr lang="en-US" altLang="zh-CN" sz="2400" dirty="0"/>
              <a:t>can</a:t>
            </a:r>
            <a:r>
              <a:rPr lang="zh-CN" altLang="en-US" sz="2400" dirty="0"/>
              <a:t> </a:t>
            </a:r>
            <a:r>
              <a:rPr lang="en-US" altLang="zh-CN" sz="2400" dirty="0"/>
              <a:t>become</a:t>
            </a:r>
            <a:r>
              <a:rPr lang="zh-CN" altLang="en-US" sz="2400" dirty="0"/>
              <a:t> </a:t>
            </a:r>
            <a:r>
              <a:rPr lang="en-US" altLang="zh-CN" sz="2400" dirty="0"/>
              <a:t>critical</a:t>
            </a:r>
            <a:r>
              <a:rPr lang="zh-CN" altLang="en-US" sz="2400" dirty="0"/>
              <a:t> </a:t>
            </a:r>
            <a:r>
              <a:rPr lang="en-US" altLang="zh-CN" sz="2400" dirty="0"/>
              <a:t>issues.</a:t>
            </a:r>
          </a:p>
          <a:p>
            <a:pPr marL="342900" lvl="1" indent="-342900">
              <a:lnSpc>
                <a:spcPct val="100000"/>
              </a:lnSpc>
              <a:spcBef>
                <a:spcPts val="1800"/>
              </a:spcBef>
            </a:pPr>
            <a:r>
              <a:rPr lang="zh-CN" altLang="zh-CN" sz="2400" dirty="0"/>
              <a:t>Re</a:t>
            </a:r>
            <a:r>
              <a:rPr lang="en-US" altLang="zh-CN" sz="2400" dirty="0" err="1"/>
              <a:t>asoning</a:t>
            </a:r>
            <a:r>
              <a:rPr lang="zh-CN" altLang="en-US" sz="2400" dirty="0"/>
              <a:t> </a:t>
            </a:r>
            <a:r>
              <a:rPr lang="en-US" altLang="zh-CN" sz="2400" dirty="0"/>
              <a:t>about</a:t>
            </a:r>
            <a:r>
              <a:rPr lang="zh-CN" altLang="en-US" sz="2400" dirty="0"/>
              <a:t> </a:t>
            </a:r>
            <a:r>
              <a:rPr lang="en-US" altLang="zh-CN" sz="2400" dirty="0"/>
              <a:t>correctness</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problematic,</a:t>
            </a:r>
            <a:r>
              <a:rPr lang="zh-CN" altLang="en-US" sz="2400" dirty="0"/>
              <a:t> </a:t>
            </a:r>
            <a:r>
              <a:rPr lang="en-US" altLang="zh-CN" sz="2400" dirty="0"/>
              <a:t>since</a:t>
            </a:r>
            <a:r>
              <a:rPr lang="zh-CN" altLang="en-US" sz="2400" dirty="0"/>
              <a:t> </a:t>
            </a:r>
            <a:r>
              <a:rPr lang="en-US" altLang="zh-CN" sz="2400" dirty="0"/>
              <a:t>the</a:t>
            </a:r>
            <a:r>
              <a:rPr lang="zh-CN" altLang="en-US" sz="2400" dirty="0"/>
              <a:t> </a:t>
            </a:r>
            <a:r>
              <a:rPr lang="en-US" altLang="zh-CN" sz="2400" dirty="0"/>
              <a:t>meaning</a:t>
            </a:r>
            <a:r>
              <a:rPr lang="zh-CN" altLang="en-US" sz="2400" dirty="0"/>
              <a:t> </a:t>
            </a:r>
            <a:r>
              <a:rPr lang="en-US" altLang="zh-CN" sz="2400" dirty="0"/>
              <a:t>of</a:t>
            </a:r>
            <a:r>
              <a:rPr lang="zh-CN" altLang="en-US" sz="2400" dirty="0"/>
              <a:t> </a:t>
            </a:r>
            <a:r>
              <a:rPr lang="en-US" altLang="zh-CN" sz="2400" dirty="0"/>
              <a:t>a</a:t>
            </a:r>
            <a:r>
              <a:rPr lang="zh-CN" altLang="en-US" sz="2400" dirty="0"/>
              <a:t> </a:t>
            </a:r>
            <a:r>
              <a:rPr lang="en-US" altLang="zh-CN" sz="2400" dirty="0"/>
              <a:t>procedure</a:t>
            </a:r>
            <a:r>
              <a:rPr lang="zh-CN" altLang="en-US" sz="2400" dirty="0"/>
              <a:t> </a:t>
            </a:r>
            <a:r>
              <a:rPr lang="en-US" altLang="zh-CN" sz="2400" dirty="0"/>
              <a:t>that</a:t>
            </a:r>
            <a:r>
              <a:rPr lang="zh-CN" altLang="en-US" sz="2400" dirty="0"/>
              <a:t> </a:t>
            </a:r>
            <a:r>
              <a:rPr lang="en-US" altLang="zh-CN" sz="2400" dirty="0"/>
              <a:t>announces</a:t>
            </a:r>
            <a:r>
              <a:rPr lang="zh-CN" altLang="en-US" sz="2400" dirty="0"/>
              <a:t> </a:t>
            </a:r>
            <a:r>
              <a:rPr lang="en-US" altLang="zh-CN" sz="2400" dirty="0"/>
              <a:t>events</a:t>
            </a:r>
            <a:r>
              <a:rPr lang="zh-CN" altLang="en-US" sz="2400" dirty="0"/>
              <a:t> </a:t>
            </a:r>
            <a:r>
              <a:rPr lang="en-US" altLang="zh-CN" sz="2400" dirty="0"/>
              <a:t>will</a:t>
            </a:r>
            <a:r>
              <a:rPr lang="zh-CN" altLang="en-US" sz="2400" dirty="0"/>
              <a:t> </a:t>
            </a:r>
            <a:r>
              <a:rPr lang="en-US" altLang="zh-CN" sz="2400" dirty="0"/>
              <a:t>depend</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context</a:t>
            </a:r>
            <a:r>
              <a:rPr lang="zh-CN" altLang="en-US" sz="2400" dirty="0"/>
              <a:t> </a:t>
            </a:r>
            <a:r>
              <a:rPr lang="en-US" altLang="zh-CN" sz="2400" dirty="0"/>
              <a:t>of</a:t>
            </a:r>
            <a:r>
              <a:rPr lang="zh-CN" altLang="en-US" sz="2400" dirty="0"/>
              <a:t> </a:t>
            </a:r>
            <a:r>
              <a:rPr lang="en-US" altLang="zh-CN" sz="2400" dirty="0"/>
              <a:t>binding</a:t>
            </a:r>
            <a:r>
              <a:rPr lang="zh-CN" altLang="en-US" sz="2400" dirty="0"/>
              <a:t> </a:t>
            </a:r>
            <a:r>
              <a:rPr lang="en-US" altLang="zh-CN" sz="2400" dirty="0"/>
              <a:t>in</a:t>
            </a:r>
            <a:r>
              <a:rPr lang="zh-CN" altLang="en-US" sz="2400" dirty="0"/>
              <a:t> </a:t>
            </a:r>
            <a:r>
              <a:rPr lang="en-US" altLang="zh-CN" sz="2400" dirty="0"/>
              <a:t>which</a:t>
            </a:r>
            <a:r>
              <a:rPr lang="zh-CN" altLang="en-US" sz="2400" dirty="0"/>
              <a:t> </a:t>
            </a:r>
            <a:r>
              <a:rPr lang="en-US" altLang="zh-CN" sz="2400" dirty="0"/>
              <a:t>it</a:t>
            </a:r>
            <a:r>
              <a:rPr lang="zh-CN" altLang="en-US" sz="2400" dirty="0"/>
              <a:t> </a:t>
            </a:r>
            <a:r>
              <a:rPr lang="en-US" altLang="zh-CN" sz="2400" dirty="0"/>
              <a:t>it</a:t>
            </a:r>
            <a:r>
              <a:rPr lang="zh-CN" altLang="en-US" sz="2400" dirty="0"/>
              <a:t> </a:t>
            </a:r>
            <a:r>
              <a:rPr lang="en-US" altLang="zh-CN" sz="2400" dirty="0"/>
              <a:t>invoked.</a:t>
            </a:r>
          </a:p>
          <a:p>
            <a:pPr marL="342900" lvl="1" indent="-342900">
              <a:lnSpc>
                <a:spcPct val="100000"/>
              </a:lnSpc>
              <a:spcBef>
                <a:spcPts val="1800"/>
              </a:spcBef>
            </a:pPr>
            <a:endParaRPr lang="en-US" altLang="zh-CN" sz="2400" dirty="0"/>
          </a:p>
        </p:txBody>
      </p:sp>
    </p:spTree>
    <p:extLst>
      <p:ext uri="{BB962C8B-B14F-4D97-AF65-F5344CB8AC3E}">
        <p14:creationId xmlns:p14="http://schemas.microsoft.com/office/powerpoint/2010/main" val="74942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96972" cy="5159375"/>
          </a:xfrm>
        </p:spPr>
        <p:txBody>
          <a:bodyPr rtlCol="0">
            <a:normAutofit fontScale="47500" lnSpcReduction="20000"/>
          </a:bodyPr>
          <a:lstStyle/>
          <a:p>
            <a:pPr marL="0" indent="0">
              <a:buNone/>
            </a:pPr>
            <a:r>
              <a:rPr lang="zh-CN" altLang="en-US" dirty="0"/>
              <a:t> </a:t>
            </a:r>
            <a:r>
              <a:rPr lang="en-US" altLang="zh-CN" sz="5100" b="1" dirty="0"/>
              <a:t>Event-based</a:t>
            </a:r>
            <a:r>
              <a:rPr lang="zh-CN" altLang="en-US" sz="5100" b="1" dirty="0"/>
              <a:t> </a:t>
            </a:r>
            <a:r>
              <a:rPr lang="en-US" altLang="zh-CN" sz="5100" b="1" dirty="0"/>
              <a:t>systems</a:t>
            </a:r>
          </a:p>
          <a:p>
            <a:pPr>
              <a:lnSpc>
                <a:spcPct val="110000"/>
              </a:lnSpc>
              <a:spcBef>
                <a:spcPts val="600"/>
              </a:spcBef>
            </a:pPr>
            <a:r>
              <a:rPr lang="en-US" altLang="zh-CN" sz="3300" dirty="0"/>
              <a:t>Summary:</a:t>
            </a:r>
            <a:r>
              <a:rPr lang="zh-CN" altLang="en-US" sz="3300" dirty="0"/>
              <a:t> </a:t>
            </a:r>
            <a:r>
              <a:rPr lang="en-US" altLang="zh-CN" sz="3300" dirty="0"/>
              <a:t>Independent components </a:t>
            </a:r>
            <a:r>
              <a:rPr lang="en-US" altLang="zh-CN" sz="3300"/>
              <a:t>asynchronously emit and </a:t>
            </a:r>
            <a:r>
              <a:rPr lang="en-US" altLang="zh-CN" sz="3300" dirty="0"/>
              <a:t>receive events communicated over event buses </a:t>
            </a:r>
          </a:p>
          <a:p>
            <a:pPr>
              <a:lnSpc>
                <a:spcPct val="110000"/>
              </a:lnSpc>
              <a:spcBef>
                <a:spcPts val="600"/>
              </a:spcBef>
            </a:pPr>
            <a:r>
              <a:rPr lang="en-US" altLang="zh-CN" sz="3300" dirty="0"/>
              <a:t>Components: Independent, concurrent event generators and/or consumers</a:t>
            </a:r>
          </a:p>
          <a:p>
            <a:pPr>
              <a:lnSpc>
                <a:spcPct val="110000"/>
              </a:lnSpc>
              <a:spcBef>
                <a:spcPts val="600"/>
              </a:spcBef>
            </a:pPr>
            <a:r>
              <a:rPr lang="en-US" altLang="zh-CN" sz="3300" dirty="0"/>
              <a:t>Connectors: Event buses (at least one)</a:t>
            </a:r>
          </a:p>
          <a:p>
            <a:pPr>
              <a:lnSpc>
                <a:spcPct val="110000"/>
              </a:lnSpc>
              <a:spcBef>
                <a:spcPts val="600"/>
              </a:spcBef>
            </a:pPr>
            <a:r>
              <a:rPr lang="en-US" altLang="zh-CN" sz="3300" dirty="0"/>
              <a:t>Data Elements: Events-data sent as a first-class entity over the event bus</a:t>
            </a:r>
          </a:p>
          <a:p>
            <a:pPr>
              <a:lnSpc>
                <a:spcPct val="110000"/>
              </a:lnSpc>
              <a:spcBef>
                <a:spcPts val="600"/>
              </a:spcBef>
            </a:pPr>
            <a:r>
              <a:rPr lang="en-US" altLang="zh-CN" sz="3300" dirty="0"/>
              <a:t>Topology: Components communicate with the event buses, not directly to each other.  </a:t>
            </a:r>
          </a:p>
          <a:p>
            <a:pPr>
              <a:lnSpc>
                <a:spcPct val="110000"/>
              </a:lnSpc>
              <a:spcBef>
                <a:spcPts val="600"/>
              </a:spcBef>
            </a:pPr>
            <a:r>
              <a:rPr lang="en-US" altLang="zh-CN" sz="3300" dirty="0"/>
              <a:t>Variants: Component communication with the event bus may either be push or pull based.</a:t>
            </a:r>
          </a:p>
          <a:p>
            <a:pPr>
              <a:lnSpc>
                <a:spcPct val="110000"/>
              </a:lnSpc>
              <a:spcBef>
                <a:spcPts val="600"/>
              </a:spcBef>
            </a:pPr>
            <a:r>
              <a:rPr lang="zh-CN" altLang="zh-CN" sz="3300" dirty="0"/>
              <a:t>Qu</a:t>
            </a:r>
            <a:r>
              <a:rPr lang="en-US" altLang="zh-CN" sz="3300" dirty="0" err="1"/>
              <a:t>alities</a:t>
            </a:r>
            <a:r>
              <a:rPr lang="zh-CN" altLang="en-US" sz="3300" dirty="0"/>
              <a:t> </a:t>
            </a:r>
            <a:r>
              <a:rPr lang="en-US" altLang="zh-CN" sz="3300" dirty="0"/>
              <a:t>yielded:</a:t>
            </a:r>
            <a:r>
              <a:rPr lang="zh-CN" altLang="en-US" sz="3300" dirty="0"/>
              <a:t> </a:t>
            </a:r>
            <a:r>
              <a:rPr lang="en-US" altLang="zh-CN" sz="3300" dirty="0"/>
              <a:t>Highly scalable, easy to evolve, effective for highly distributed applications.</a:t>
            </a:r>
          </a:p>
          <a:p>
            <a:pPr>
              <a:lnSpc>
                <a:spcPct val="110000"/>
              </a:lnSpc>
              <a:spcBef>
                <a:spcPts val="600"/>
              </a:spcBef>
            </a:pPr>
            <a:r>
              <a:rPr lang="en-US" altLang="zh-CN" sz="3300" dirty="0"/>
              <a:t>Typical uses: User interface software,</a:t>
            </a:r>
            <a:r>
              <a:rPr lang="zh-CN" altLang="en-US" sz="3300" dirty="0"/>
              <a:t> </a:t>
            </a:r>
            <a:r>
              <a:rPr lang="en-US" altLang="zh-CN" sz="3300" dirty="0"/>
              <a:t>wide-area</a:t>
            </a:r>
            <a:r>
              <a:rPr lang="zh-CN" altLang="en-US" sz="3300" dirty="0"/>
              <a:t> </a:t>
            </a:r>
            <a:r>
              <a:rPr lang="en-US" altLang="zh-CN" sz="3300" dirty="0"/>
              <a:t>applications</a:t>
            </a:r>
            <a:r>
              <a:rPr lang="zh-CN" altLang="en-US" sz="3300" dirty="0"/>
              <a:t> </a:t>
            </a:r>
            <a:r>
              <a:rPr lang="en-US" altLang="zh-CN" sz="3300" dirty="0"/>
              <a:t>involving independent parties (such as financial</a:t>
            </a:r>
            <a:r>
              <a:rPr lang="zh-CN" altLang="en-US" sz="3300" dirty="0"/>
              <a:t> </a:t>
            </a:r>
            <a:r>
              <a:rPr lang="en-US" altLang="zh-CN" sz="3300" dirty="0"/>
              <a:t>markets, logistics</a:t>
            </a:r>
            <a:r>
              <a:rPr lang="zh-CN" altLang="en-US" sz="3300" dirty="0"/>
              <a:t> </a:t>
            </a:r>
            <a:r>
              <a:rPr lang="en-US" altLang="zh-CN" sz="3300" dirty="0"/>
              <a:t>sensor</a:t>
            </a:r>
            <a:r>
              <a:rPr lang="zh-CN" altLang="en-US" sz="3300" dirty="0"/>
              <a:t> </a:t>
            </a:r>
            <a:r>
              <a:rPr lang="en-US" altLang="zh-CN" sz="3300" dirty="0"/>
              <a:t>networks).</a:t>
            </a:r>
            <a:br>
              <a:rPr lang="en-US" altLang="zh-CN" sz="3300" dirty="0"/>
            </a:br>
            <a:r>
              <a:rPr lang="en-US" altLang="zh-CN" sz="3300" dirty="0" err="1"/>
              <a:t>Cautiolls</a:t>
            </a:r>
            <a:r>
              <a:rPr lang="en-US" altLang="zh-CN" sz="3300" dirty="0"/>
              <a:t>:</a:t>
            </a:r>
            <a:r>
              <a:rPr lang="zh-CN" altLang="en-US" sz="3300" dirty="0"/>
              <a:t> </a:t>
            </a:r>
            <a:r>
              <a:rPr lang="en-US" altLang="zh-CN" sz="3300" dirty="0"/>
              <a:t>No guarantee if or when a particular event</a:t>
            </a:r>
            <a:r>
              <a:rPr lang="zh-CN" altLang="en-US" sz="3300" dirty="0"/>
              <a:t> </a:t>
            </a:r>
            <a:r>
              <a:rPr lang="en-US" altLang="zh-CN" sz="3300" dirty="0"/>
              <a:t>will be</a:t>
            </a:r>
            <a:r>
              <a:rPr lang="zh-CN" altLang="en-US" sz="3300" dirty="0"/>
              <a:t> </a:t>
            </a:r>
            <a:r>
              <a:rPr lang="en-US" altLang="zh-CN" sz="3300" dirty="0"/>
              <a:t>processed. </a:t>
            </a:r>
          </a:p>
          <a:p>
            <a:pPr>
              <a:lnSpc>
                <a:spcPct val="110000"/>
              </a:lnSpc>
              <a:spcBef>
                <a:spcPts val="600"/>
              </a:spcBef>
            </a:pPr>
            <a:r>
              <a:rPr lang="en-US" altLang="zh-CN" sz="3300" dirty="0"/>
              <a:t>Relations to</a:t>
            </a:r>
            <a:r>
              <a:rPr lang="zh-CN" altLang="en-US" sz="3300" dirty="0"/>
              <a:t> </a:t>
            </a:r>
            <a:r>
              <a:rPr lang="en-US" altLang="zh-CN" sz="3300" dirty="0"/>
              <a:t>programming</a:t>
            </a:r>
            <a:r>
              <a:rPr lang="zh-CN" altLang="en-US" sz="3300" dirty="0"/>
              <a:t> </a:t>
            </a:r>
            <a:r>
              <a:rPr lang="en-US" altLang="zh-CN" sz="3300" dirty="0"/>
              <a:t>languages</a:t>
            </a:r>
            <a:r>
              <a:rPr lang="zh-CN" altLang="en-US" sz="3300" dirty="0"/>
              <a:t> </a:t>
            </a:r>
            <a:r>
              <a:rPr lang="en-US" altLang="zh-CN" sz="3300" dirty="0"/>
              <a:t>or environments: Commercial message-oriented</a:t>
            </a:r>
            <a:r>
              <a:rPr lang="zh-CN" altLang="en-US" sz="3300" dirty="0"/>
              <a:t> </a:t>
            </a:r>
            <a:r>
              <a:rPr lang="en-US" altLang="zh-CN" sz="3300" dirty="0"/>
              <a:t>middleware technologies support event-based architectures. </a:t>
            </a:r>
          </a:p>
          <a:p>
            <a:endParaRPr lang="en-US" altLang="zh-CN" sz="2500" dirty="0"/>
          </a:p>
          <a:p>
            <a:pPr marL="342900" lvl="1" indent="-342900">
              <a:lnSpc>
                <a:spcPct val="100000"/>
              </a:lnSpc>
              <a:spcBef>
                <a:spcPts val="1800"/>
              </a:spcBef>
            </a:pPr>
            <a:endParaRPr lang="en-US" altLang="zh-CN" sz="2400" dirty="0"/>
          </a:p>
        </p:txBody>
      </p:sp>
    </p:spTree>
    <p:extLst>
      <p:ext uri="{BB962C8B-B14F-4D97-AF65-F5344CB8AC3E}">
        <p14:creationId xmlns:p14="http://schemas.microsoft.com/office/powerpoint/2010/main" val="423124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Virtual machines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73851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Interpreters</a:t>
            </a:r>
          </a:p>
          <a:p>
            <a:r>
              <a:rPr lang="en-US" altLang="zh-CN" dirty="0"/>
              <a:t>I</a:t>
            </a:r>
            <a:r>
              <a:rPr lang="zh-CN" altLang="en-US" dirty="0"/>
              <a:t>n </a:t>
            </a:r>
            <a:r>
              <a:rPr lang="en-US" altLang="zh-CN" dirty="0"/>
              <a:t>an</a:t>
            </a:r>
            <a:r>
              <a:rPr lang="zh-CN" altLang="en-US" dirty="0"/>
              <a:t> </a:t>
            </a:r>
            <a:r>
              <a:rPr lang="en-US" altLang="zh-CN" dirty="0"/>
              <a:t>interpreter</a:t>
            </a:r>
            <a:r>
              <a:rPr lang="zh-CN" altLang="en-US" dirty="0"/>
              <a:t> </a:t>
            </a:r>
            <a:r>
              <a:rPr lang="en-US" altLang="zh-CN" dirty="0"/>
              <a:t>organization</a:t>
            </a:r>
            <a:r>
              <a:rPr lang="zh-CN" altLang="en-US" dirty="0"/>
              <a:t> </a:t>
            </a:r>
            <a:r>
              <a:rPr lang="en-US" altLang="zh-CN" dirty="0"/>
              <a:t>a</a:t>
            </a:r>
            <a:r>
              <a:rPr lang="zh-CN" altLang="en-US" dirty="0"/>
              <a:t> </a:t>
            </a:r>
            <a:r>
              <a:rPr lang="en-US" altLang="zh-CN" dirty="0"/>
              <a:t>virtual</a:t>
            </a:r>
            <a:r>
              <a:rPr lang="zh-CN" altLang="en-US" dirty="0"/>
              <a:t> </a:t>
            </a:r>
            <a:r>
              <a:rPr lang="en-US" altLang="zh-CN" dirty="0"/>
              <a:t>machine</a:t>
            </a:r>
            <a:r>
              <a:rPr lang="zh-CN" altLang="en-US" dirty="0"/>
              <a:t> </a:t>
            </a:r>
            <a:r>
              <a:rPr lang="en-US" altLang="zh-CN" dirty="0"/>
              <a:t>is</a:t>
            </a:r>
            <a:r>
              <a:rPr lang="zh-CN" altLang="en-US" dirty="0"/>
              <a:t> </a:t>
            </a:r>
            <a:r>
              <a:rPr lang="en-US" altLang="zh-CN" dirty="0"/>
              <a:t>produced</a:t>
            </a:r>
            <a:r>
              <a:rPr lang="zh-CN" altLang="en-US" dirty="0"/>
              <a:t> </a:t>
            </a:r>
            <a:r>
              <a:rPr lang="en-US" altLang="zh-CN" dirty="0"/>
              <a:t>in</a:t>
            </a:r>
            <a:r>
              <a:rPr lang="zh-CN" altLang="en-US" dirty="0"/>
              <a:t> </a:t>
            </a:r>
            <a:r>
              <a:rPr lang="en-US" altLang="zh-CN" dirty="0"/>
              <a:t>software.</a:t>
            </a:r>
          </a:p>
          <a:p>
            <a:r>
              <a:rPr lang="zh-CN" altLang="en-US" dirty="0"/>
              <a:t> </a:t>
            </a:r>
            <a:r>
              <a:rPr lang="en-US" altLang="zh-CN" dirty="0"/>
              <a:t>An</a:t>
            </a:r>
            <a:r>
              <a:rPr lang="zh-CN" altLang="en-US" dirty="0"/>
              <a:t> </a:t>
            </a:r>
            <a:r>
              <a:rPr lang="en-US" altLang="zh-CN" dirty="0"/>
              <a:t>interpreter</a:t>
            </a:r>
            <a:r>
              <a:rPr lang="zh-CN" altLang="en-US" dirty="0"/>
              <a:t> </a:t>
            </a:r>
            <a:r>
              <a:rPr lang="en-US" altLang="zh-CN" dirty="0"/>
              <a:t>includes</a:t>
            </a:r>
            <a:r>
              <a:rPr lang="zh-CN" altLang="en-US" dirty="0"/>
              <a:t> </a:t>
            </a:r>
            <a:r>
              <a:rPr lang="en-US" altLang="zh-CN" dirty="0"/>
              <a:t>the</a:t>
            </a:r>
            <a:r>
              <a:rPr lang="zh-CN" altLang="en-US" dirty="0"/>
              <a:t> </a:t>
            </a:r>
            <a:r>
              <a:rPr lang="en-US" altLang="zh-CN" dirty="0" err="1"/>
              <a:t>pseudoprogram</a:t>
            </a:r>
            <a:r>
              <a:rPr lang="zh-CN" altLang="en-US" dirty="0"/>
              <a:t> </a:t>
            </a:r>
            <a:r>
              <a:rPr lang="en-US" altLang="zh-CN" dirty="0"/>
              <a:t>being</a:t>
            </a:r>
            <a:r>
              <a:rPr lang="zh-CN" altLang="en-US" dirty="0"/>
              <a:t> </a:t>
            </a:r>
            <a:r>
              <a:rPr lang="en-US" altLang="zh-CN" dirty="0"/>
              <a:t>interpreter</a:t>
            </a:r>
            <a:r>
              <a:rPr lang="zh-CN" altLang="en-US" dirty="0"/>
              <a:t> </a:t>
            </a:r>
            <a:r>
              <a:rPr lang="en-US" altLang="zh-CN" dirty="0"/>
              <a:t>and</a:t>
            </a:r>
            <a:r>
              <a:rPr lang="zh-CN" altLang="en-US" dirty="0"/>
              <a:t> </a:t>
            </a:r>
            <a:r>
              <a:rPr lang="en-US" altLang="zh-CN" dirty="0"/>
              <a:t>the</a:t>
            </a:r>
            <a:r>
              <a:rPr lang="zh-CN" altLang="en-US" dirty="0"/>
              <a:t> </a:t>
            </a:r>
            <a:r>
              <a:rPr lang="en-US" altLang="zh-CN" dirty="0"/>
              <a:t>interpretation</a:t>
            </a:r>
            <a:r>
              <a:rPr lang="zh-CN" altLang="en-US" dirty="0"/>
              <a:t> </a:t>
            </a:r>
            <a:r>
              <a:rPr lang="en-US" altLang="zh-CN" dirty="0"/>
              <a:t>engine</a:t>
            </a:r>
            <a:r>
              <a:rPr lang="zh-CN" altLang="en-US" dirty="0"/>
              <a:t> </a:t>
            </a:r>
            <a:r>
              <a:rPr lang="en-US" altLang="zh-CN" dirty="0"/>
              <a:t>itself.</a:t>
            </a:r>
            <a:r>
              <a:rPr lang="zh-CN" altLang="en-US" dirty="0"/>
              <a:t> </a:t>
            </a:r>
            <a:endParaRPr lang="en-US" altLang="zh-CN" dirty="0"/>
          </a:p>
          <a:p>
            <a:pPr lvl="1"/>
            <a:r>
              <a:rPr lang="en-US" altLang="zh-CN" sz="2000" dirty="0"/>
              <a:t>The</a:t>
            </a:r>
            <a:r>
              <a:rPr lang="zh-CN" altLang="en-US" sz="2000" dirty="0"/>
              <a:t> </a:t>
            </a:r>
            <a:r>
              <a:rPr lang="en-US" altLang="zh-CN" sz="2000" dirty="0" err="1"/>
              <a:t>pseudoprogram</a:t>
            </a:r>
            <a:r>
              <a:rPr lang="zh-CN" altLang="en-US" sz="2000" dirty="0"/>
              <a:t> </a:t>
            </a:r>
            <a:r>
              <a:rPr lang="en-US" altLang="zh-CN" sz="2000" dirty="0"/>
              <a:t>includes</a:t>
            </a:r>
            <a:r>
              <a:rPr lang="zh-CN" altLang="en-US" sz="2000" dirty="0"/>
              <a:t> </a:t>
            </a:r>
            <a:r>
              <a:rPr lang="en-US" altLang="zh-CN" sz="2000" dirty="0"/>
              <a:t>the</a:t>
            </a:r>
            <a:r>
              <a:rPr lang="zh-CN" altLang="en-US" sz="2000" dirty="0"/>
              <a:t> </a:t>
            </a:r>
            <a:r>
              <a:rPr lang="en-US" altLang="zh-CN" sz="2000" dirty="0"/>
              <a:t>program</a:t>
            </a:r>
            <a:r>
              <a:rPr lang="zh-CN" altLang="en-US" sz="2000" dirty="0"/>
              <a:t> </a:t>
            </a:r>
            <a:r>
              <a:rPr lang="en-US" altLang="zh-CN" sz="2000" dirty="0"/>
              <a:t>it</a:t>
            </a:r>
            <a:r>
              <a:rPr lang="zh-CN" altLang="en-US" sz="2000" dirty="0"/>
              <a:t>s</a:t>
            </a:r>
            <a:r>
              <a:rPr lang="en-US" altLang="zh-CN" sz="2000" dirty="0"/>
              <a:t>elf</a:t>
            </a:r>
            <a:r>
              <a:rPr lang="zh-CN" altLang="en-US" sz="2000" dirty="0"/>
              <a:t> </a:t>
            </a:r>
            <a:r>
              <a:rPr lang="en-US" altLang="zh-CN" sz="2000" dirty="0"/>
              <a:t>and</a:t>
            </a:r>
            <a:r>
              <a:rPr lang="zh-CN" altLang="en-US" sz="2000" dirty="0"/>
              <a:t> </a:t>
            </a:r>
            <a:r>
              <a:rPr lang="en-US" altLang="zh-CN" sz="2000" dirty="0"/>
              <a:t>the</a:t>
            </a:r>
            <a:r>
              <a:rPr lang="zh-CN" altLang="en-US" sz="2000" dirty="0"/>
              <a:t> </a:t>
            </a:r>
            <a:r>
              <a:rPr lang="en-US" altLang="zh-CN" sz="2000" dirty="0"/>
              <a:t>interpreter’s</a:t>
            </a:r>
            <a:r>
              <a:rPr lang="zh-CN" altLang="en-US" sz="2000" dirty="0"/>
              <a:t> </a:t>
            </a:r>
            <a:r>
              <a:rPr lang="en-US" altLang="zh-CN" sz="2000" dirty="0"/>
              <a:t>analog</a:t>
            </a:r>
            <a:r>
              <a:rPr lang="zh-CN" altLang="en-US" sz="2000" dirty="0"/>
              <a:t> </a:t>
            </a:r>
            <a:r>
              <a:rPr lang="en-US" altLang="zh-CN" sz="2000" dirty="0"/>
              <a:t>of</a:t>
            </a:r>
            <a:r>
              <a:rPr lang="zh-CN" altLang="en-US" sz="2000" dirty="0"/>
              <a:t> </a:t>
            </a:r>
            <a:r>
              <a:rPr lang="en-US" altLang="zh-CN" sz="2000" dirty="0"/>
              <a:t>its</a:t>
            </a:r>
            <a:r>
              <a:rPr lang="zh-CN" altLang="en-US" sz="2000" dirty="0"/>
              <a:t> </a:t>
            </a:r>
            <a:r>
              <a:rPr lang="en-US" altLang="zh-CN" sz="2000" dirty="0"/>
              <a:t>execution</a:t>
            </a:r>
            <a:r>
              <a:rPr lang="zh-CN" altLang="en-US" sz="2000" dirty="0"/>
              <a:t> </a:t>
            </a:r>
            <a:r>
              <a:rPr lang="en-US" altLang="zh-CN" sz="2000" dirty="0"/>
              <a:t>state(activation</a:t>
            </a:r>
            <a:r>
              <a:rPr lang="zh-CN" altLang="en-US" sz="2000" dirty="0"/>
              <a:t> </a:t>
            </a:r>
            <a:r>
              <a:rPr lang="en-US" altLang="zh-CN" sz="2000" dirty="0"/>
              <a:t>record</a:t>
            </a:r>
            <a:r>
              <a:rPr lang="zh-CN" altLang="en-US" sz="2000" dirty="0"/>
              <a:t> </a:t>
            </a:r>
            <a:r>
              <a:rPr lang="en-US" altLang="zh-CN" sz="2000" dirty="0"/>
              <a:t>).</a:t>
            </a:r>
            <a:r>
              <a:rPr lang="zh-CN" altLang="en-US" sz="2000" dirty="0"/>
              <a:t> </a:t>
            </a:r>
            <a:endParaRPr lang="en-US" altLang="zh-CN" sz="2000" dirty="0"/>
          </a:p>
          <a:p>
            <a:pPr lvl="1"/>
            <a:r>
              <a:rPr lang="en-US" altLang="zh-CN" sz="2000" dirty="0"/>
              <a:t>The</a:t>
            </a:r>
            <a:r>
              <a:rPr lang="zh-CN" altLang="en-US" sz="2000" dirty="0"/>
              <a:t> </a:t>
            </a:r>
            <a:r>
              <a:rPr lang="en-US" altLang="zh-CN" sz="2000" dirty="0"/>
              <a:t>interpretation</a:t>
            </a:r>
            <a:r>
              <a:rPr lang="zh-CN" altLang="en-US" sz="2000" dirty="0"/>
              <a:t> </a:t>
            </a:r>
            <a:r>
              <a:rPr lang="en-US" altLang="zh-CN" sz="2000" dirty="0"/>
              <a:t>engine</a:t>
            </a:r>
            <a:r>
              <a:rPr lang="zh-CN" altLang="en-US" sz="2000" dirty="0"/>
              <a:t> </a:t>
            </a:r>
            <a:r>
              <a:rPr lang="en-US" altLang="zh-CN" sz="2000" dirty="0"/>
              <a:t>includes</a:t>
            </a:r>
            <a:r>
              <a:rPr lang="zh-CN" altLang="en-US" sz="2000" dirty="0"/>
              <a:t> </a:t>
            </a:r>
            <a:r>
              <a:rPr lang="en-US" altLang="zh-CN" sz="2000" dirty="0"/>
              <a:t>both</a:t>
            </a:r>
            <a:r>
              <a:rPr lang="zh-CN" altLang="en-US" sz="2000" dirty="0"/>
              <a:t> </a:t>
            </a:r>
            <a:r>
              <a:rPr lang="en-US" altLang="zh-CN" sz="2000" dirty="0"/>
              <a:t>the</a:t>
            </a:r>
            <a:r>
              <a:rPr lang="zh-CN" altLang="en-US" sz="2000" dirty="0"/>
              <a:t> </a:t>
            </a:r>
            <a:r>
              <a:rPr lang="en-US" altLang="zh-CN" sz="2000" dirty="0"/>
              <a:t>definition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interpreter</a:t>
            </a:r>
            <a:r>
              <a:rPr lang="zh-CN" altLang="en-US" sz="2000" dirty="0"/>
              <a:t> </a:t>
            </a:r>
            <a:r>
              <a:rPr lang="en-US" altLang="zh-CN" sz="2000" dirty="0"/>
              <a:t>and</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its</a:t>
            </a:r>
            <a:r>
              <a:rPr lang="zh-CN" altLang="en-US" sz="2000" dirty="0"/>
              <a:t> </a:t>
            </a:r>
            <a:r>
              <a:rPr lang="en-US" altLang="zh-CN" sz="2000" dirty="0"/>
              <a:t>execution.</a:t>
            </a:r>
          </a:p>
        </p:txBody>
      </p:sp>
    </p:spTree>
    <p:extLst>
      <p:ext uri="{BB962C8B-B14F-4D97-AF65-F5344CB8AC3E}">
        <p14:creationId xmlns:p14="http://schemas.microsoft.com/office/powerpoint/2010/main" val="372277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Interpreters</a:t>
            </a:r>
          </a:p>
          <a:p>
            <a:r>
              <a:rPr lang="en-US" altLang="zh-CN" dirty="0"/>
              <a:t>An</a:t>
            </a:r>
            <a:r>
              <a:rPr lang="zh-CN" altLang="en-US" dirty="0"/>
              <a:t> </a:t>
            </a:r>
            <a:r>
              <a:rPr lang="en-US" altLang="zh-CN" dirty="0"/>
              <a:t>interpreter</a:t>
            </a:r>
            <a:r>
              <a:rPr lang="zh-CN" altLang="en-US" dirty="0"/>
              <a:t> </a:t>
            </a:r>
            <a:r>
              <a:rPr lang="en-US" altLang="zh-CN" dirty="0"/>
              <a:t>generally</a:t>
            </a:r>
            <a:r>
              <a:rPr lang="zh-CN" altLang="en-US" dirty="0"/>
              <a:t> </a:t>
            </a:r>
            <a:r>
              <a:rPr lang="en-US" altLang="zh-CN" dirty="0"/>
              <a:t>has</a:t>
            </a:r>
            <a:r>
              <a:rPr lang="zh-CN" altLang="en-US" dirty="0"/>
              <a:t> </a:t>
            </a:r>
            <a:r>
              <a:rPr lang="en-US" altLang="zh-CN" dirty="0"/>
              <a:t>four</a:t>
            </a:r>
            <a:r>
              <a:rPr lang="zh-CN" altLang="en-US" dirty="0"/>
              <a:t> </a:t>
            </a:r>
            <a:r>
              <a:rPr lang="en-US" altLang="zh-CN" dirty="0"/>
              <a:t>components:</a:t>
            </a:r>
          </a:p>
          <a:p>
            <a:pPr lvl="1"/>
            <a:r>
              <a:rPr lang="en-US" altLang="zh-CN" sz="2000" dirty="0"/>
              <a:t>An</a:t>
            </a:r>
            <a:r>
              <a:rPr lang="zh-CN" altLang="en-US" sz="2000" dirty="0"/>
              <a:t> </a:t>
            </a:r>
            <a:r>
              <a:rPr lang="en-US" altLang="zh-CN" sz="2000" dirty="0"/>
              <a:t>interpretation</a:t>
            </a:r>
            <a:r>
              <a:rPr lang="zh-CN" altLang="en-US" sz="2000" dirty="0"/>
              <a:t> </a:t>
            </a:r>
            <a:r>
              <a:rPr lang="en-US" altLang="zh-CN" sz="2000" dirty="0"/>
              <a:t>engine</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zh-CN" altLang="zh-CN" sz="2000" dirty="0"/>
              <a:t>t</a:t>
            </a:r>
            <a:r>
              <a:rPr lang="en-US" altLang="zh-CN" sz="2000" dirty="0"/>
              <a:t>he</a:t>
            </a:r>
            <a:r>
              <a:rPr lang="zh-CN" altLang="en-US" sz="2000" dirty="0"/>
              <a:t> </a:t>
            </a:r>
            <a:r>
              <a:rPr lang="en-US" altLang="zh-CN" sz="2000" dirty="0"/>
              <a:t>work</a:t>
            </a:r>
          </a:p>
          <a:p>
            <a:pPr lvl="1"/>
            <a:r>
              <a:rPr lang="zh-CN" altLang="zh-CN" sz="2000" dirty="0"/>
              <a:t>A</a:t>
            </a:r>
            <a:r>
              <a:rPr lang="zh-CN" altLang="en-US" sz="2000" dirty="0"/>
              <a:t> </a:t>
            </a:r>
            <a:r>
              <a:rPr lang="en-US" altLang="zh-CN" sz="2000" dirty="0"/>
              <a:t>memory</a:t>
            </a:r>
            <a:r>
              <a:rPr lang="zh-CN" altLang="en-US" sz="2000" dirty="0"/>
              <a:t> </a:t>
            </a:r>
            <a:r>
              <a:rPr lang="en-US" altLang="zh-CN" sz="2000" dirty="0"/>
              <a:t>that</a:t>
            </a:r>
            <a:r>
              <a:rPr lang="zh-CN" altLang="en-US" sz="2000" dirty="0"/>
              <a:t> </a:t>
            </a:r>
            <a:r>
              <a:rPr lang="en-US" altLang="zh-CN" sz="2000" dirty="0"/>
              <a:t>contains</a:t>
            </a:r>
            <a:r>
              <a:rPr lang="zh-CN" altLang="en-US" sz="2000" dirty="0"/>
              <a:t> </a:t>
            </a:r>
            <a:r>
              <a:rPr lang="en-US" altLang="zh-CN" sz="2000" dirty="0"/>
              <a:t>the</a:t>
            </a:r>
            <a:r>
              <a:rPr lang="zh-CN" altLang="en-US" sz="2000" dirty="0"/>
              <a:t> </a:t>
            </a:r>
            <a:r>
              <a:rPr lang="en-US" altLang="zh-CN" sz="2000" dirty="0" err="1"/>
              <a:t>pseudocode</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interpreted</a:t>
            </a:r>
          </a:p>
          <a:p>
            <a:pPr lvl="1"/>
            <a:r>
              <a:rPr lang="zh-CN" altLang="zh-CN" sz="2000" dirty="0"/>
              <a:t>A</a:t>
            </a:r>
            <a:r>
              <a:rPr lang="zh-CN" altLang="en-US" sz="2000" dirty="0"/>
              <a:t> </a:t>
            </a:r>
            <a:r>
              <a:rPr lang="en-US" altLang="zh-CN" sz="2000" dirty="0"/>
              <a:t>representation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zh-CN" altLang="zh-CN" sz="2000" dirty="0"/>
              <a:t>c</a:t>
            </a:r>
            <a:r>
              <a:rPr lang="en-US" altLang="zh-CN" sz="2000" dirty="0" err="1"/>
              <a:t>ontrol</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interpretation</a:t>
            </a:r>
            <a:r>
              <a:rPr lang="zh-CN" altLang="en-US" sz="2000" dirty="0"/>
              <a:t> </a:t>
            </a:r>
            <a:r>
              <a:rPr lang="en-US" altLang="zh-CN" sz="2000" dirty="0"/>
              <a:t>engine</a:t>
            </a:r>
          </a:p>
          <a:p>
            <a:pPr lvl="1"/>
            <a:r>
              <a:rPr lang="zh-CN" altLang="zh-CN" sz="2000" dirty="0"/>
              <a:t>A</a:t>
            </a:r>
            <a:r>
              <a:rPr lang="zh-CN" altLang="en-US" sz="2000" dirty="0"/>
              <a:t> </a:t>
            </a:r>
            <a:r>
              <a:rPr lang="en-US" altLang="zh-CN" sz="2000" dirty="0"/>
              <a:t>representation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program</a:t>
            </a:r>
            <a:r>
              <a:rPr lang="zh-CN" altLang="en-US" sz="2000" dirty="0"/>
              <a:t> </a:t>
            </a:r>
            <a:r>
              <a:rPr lang="en-US" altLang="zh-CN" sz="2000" dirty="0"/>
              <a:t>being</a:t>
            </a:r>
            <a:r>
              <a:rPr lang="zh-CN" altLang="en-US" sz="2000" dirty="0"/>
              <a:t> </a:t>
            </a:r>
            <a:r>
              <a:rPr lang="en-US" altLang="zh-CN" sz="2000" dirty="0"/>
              <a:t>simulated</a:t>
            </a:r>
          </a:p>
          <a:p>
            <a:pPr lvl="1"/>
            <a:endParaRPr lang="en-US" altLang="zh-CN" dirty="0"/>
          </a:p>
        </p:txBody>
      </p:sp>
    </p:spTree>
    <p:extLst>
      <p:ext uri="{BB962C8B-B14F-4D97-AF65-F5344CB8AC3E}">
        <p14:creationId xmlns:p14="http://schemas.microsoft.com/office/powerpoint/2010/main" val="31043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896972" cy="574676"/>
          </a:xfrm>
        </p:spPr>
        <p:txBody>
          <a:bodyPr rtlCol="0">
            <a:normAutofit/>
          </a:bodyPr>
          <a:lstStyle/>
          <a:p>
            <a:pPr marL="0" indent="0">
              <a:buNone/>
            </a:pPr>
            <a:r>
              <a:rPr lang="zh-CN" altLang="en-US" dirty="0"/>
              <a:t> </a:t>
            </a:r>
            <a:r>
              <a:rPr lang="en-US" altLang="zh-CN" sz="2400" dirty="0"/>
              <a:t>Interpreters</a:t>
            </a:r>
          </a:p>
        </p:txBody>
      </p:sp>
      <p:pic>
        <p:nvPicPr>
          <p:cNvPr id="2" name="图片 1" descr="屏幕快照 2018-03-04 下午3.08.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532" y="2047874"/>
            <a:ext cx="6380843" cy="4452889"/>
          </a:xfrm>
          <a:prstGeom prst="rect">
            <a:avLst/>
          </a:prstGeom>
        </p:spPr>
      </p:pic>
    </p:spTree>
    <p:extLst>
      <p:ext uri="{BB962C8B-B14F-4D97-AF65-F5344CB8AC3E}">
        <p14:creationId xmlns:p14="http://schemas.microsoft.com/office/powerpoint/2010/main" val="265736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Independent components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8149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702175"/>
          </a:xfrm>
        </p:spPr>
        <p:txBody>
          <a:bodyPr rtlCol="0">
            <a:normAutofit/>
          </a:bodyPr>
          <a:lstStyle/>
          <a:p>
            <a:pPr marL="0" indent="0">
              <a:buNone/>
            </a:pPr>
            <a:r>
              <a:rPr lang="zh-CN" altLang="en-US" dirty="0"/>
              <a:t> </a:t>
            </a:r>
            <a:r>
              <a:rPr lang="en-US" altLang="zh-CN" sz="2400" dirty="0"/>
              <a:t>Interpreters</a:t>
            </a:r>
          </a:p>
          <a:p>
            <a:r>
              <a:rPr lang="en-US" altLang="zh-CN" sz="2400" dirty="0"/>
              <a:t>Interpreter</a:t>
            </a:r>
            <a:r>
              <a:rPr lang="zh-CN" altLang="en-US" sz="2400" dirty="0"/>
              <a:t>s </a:t>
            </a:r>
            <a:r>
              <a:rPr lang="en-US" altLang="zh-CN" sz="2400" dirty="0"/>
              <a:t>are</a:t>
            </a:r>
            <a:r>
              <a:rPr lang="zh-CN" altLang="en-US" sz="2400" dirty="0"/>
              <a:t> </a:t>
            </a:r>
            <a:r>
              <a:rPr lang="en-US" altLang="zh-CN" sz="2400" dirty="0"/>
              <a:t>commonly</a:t>
            </a:r>
            <a:r>
              <a:rPr lang="zh-CN" altLang="en-US" sz="2400" dirty="0"/>
              <a:t> </a:t>
            </a:r>
            <a:r>
              <a:rPr lang="zh-CN" altLang="zh-CN" sz="2400" dirty="0"/>
              <a:t>u</a:t>
            </a:r>
            <a:r>
              <a:rPr lang="en-US" altLang="zh-CN" sz="2400" dirty="0" err="1"/>
              <a:t>sed</a:t>
            </a:r>
            <a:r>
              <a:rPr lang="zh-CN" altLang="en-US" sz="2400" dirty="0"/>
              <a:t> </a:t>
            </a:r>
            <a:r>
              <a:rPr lang="en-US" altLang="zh-CN" sz="2400" dirty="0"/>
              <a:t>to</a:t>
            </a:r>
            <a:r>
              <a:rPr lang="zh-CN" altLang="en-US" sz="2400" dirty="0"/>
              <a:t> </a:t>
            </a:r>
            <a:r>
              <a:rPr lang="en-US" altLang="zh-CN" sz="2400" dirty="0"/>
              <a:t>build</a:t>
            </a:r>
            <a:r>
              <a:rPr lang="zh-CN" altLang="en-US" sz="2400" dirty="0"/>
              <a:t> </a:t>
            </a:r>
            <a:r>
              <a:rPr lang="en-US" altLang="zh-CN" sz="2400" dirty="0"/>
              <a:t>virtual</a:t>
            </a:r>
            <a:r>
              <a:rPr lang="zh-CN" altLang="en-US" sz="2400" dirty="0"/>
              <a:t> </a:t>
            </a:r>
            <a:r>
              <a:rPr lang="en-US" altLang="zh-CN" sz="2400" dirty="0"/>
              <a:t>machines</a:t>
            </a:r>
            <a:r>
              <a:rPr lang="zh-CN" altLang="en-US" sz="2400" dirty="0"/>
              <a:t> </a:t>
            </a:r>
            <a:r>
              <a:rPr lang="en-US" altLang="zh-CN" sz="2400" dirty="0"/>
              <a:t>that</a:t>
            </a:r>
            <a:r>
              <a:rPr lang="zh-CN" altLang="en-US" sz="2400" dirty="0"/>
              <a:t> </a:t>
            </a:r>
            <a:r>
              <a:rPr lang="en-US" altLang="zh-CN" sz="2400" dirty="0"/>
              <a:t>close</a:t>
            </a:r>
            <a:r>
              <a:rPr lang="zh-CN" altLang="en-US" sz="2400" dirty="0"/>
              <a:t> </a:t>
            </a:r>
            <a:r>
              <a:rPr lang="en-US" altLang="zh-CN" sz="2400" dirty="0"/>
              <a:t>the</a:t>
            </a:r>
            <a:r>
              <a:rPr lang="zh-CN" altLang="en-US" sz="2400" dirty="0"/>
              <a:t> </a:t>
            </a:r>
            <a:r>
              <a:rPr lang="en-US" altLang="zh-CN" sz="2400" dirty="0"/>
              <a:t>gap</a:t>
            </a:r>
            <a:r>
              <a:rPr lang="zh-CN" altLang="en-US" sz="2400" dirty="0"/>
              <a:t> </a:t>
            </a:r>
            <a:r>
              <a:rPr lang="zh-CN" altLang="zh-CN" sz="2400" dirty="0"/>
              <a:t>b</a:t>
            </a:r>
            <a:r>
              <a:rPr lang="en-US" altLang="zh-CN" sz="2400" dirty="0" err="1"/>
              <a:t>etween</a:t>
            </a:r>
            <a:r>
              <a:rPr lang="zh-CN" altLang="en-US" sz="2400" dirty="0"/>
              <a:t> </a:t>
            </a:r>
            <a:r>
              <a:rPr lang="en-US" altLang="zh-CN" sz="2400" dirty="0"/>
              <a:t>the</a:t>
            </a:r>
            <a:r>
              <a:rPr lang="zh-CN" altLang="en-US" sz="2400" dirty="0"/>
              <a:t> </a:t>
            </a:r>
            <a:r>
              <a:rPr lang="en-US" altLang="zh-CN" sz="2400" dirty="0"/>
              <a:t>computing</a:t>
            </a:r>
            <a:r>
              <a:rPr lang="zh-CN" altLang="en-US" sz="2400" dirty="0"/>
              <a:t> </a:t>
            </a:r>
            <a:r>
              <a:rPr lang="en-US" altLang="zh-CN" sz="2400" dirty="0"/>
              <a:t>engine</a:t>
            </a:r>
            <a:r>
              <a:rPr lang="zh-CN" altLang="en-US" sz="2400" dirty="0"/>
              <a:t> </a:t>
            </a:r>
            <a:r>
              <a:rPr lang="en-US" altLang="zh-CN" sz="2400" dirty="0"/>
              <a:t>expected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semantics</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program</a:t>
            </a:r>
            <a:r>
              <a:rPr lang="zh-CN" altLang="en-US" sz="2400" dirty="0"/>
              <a:t> </a:t>
            </a:r>
            <a:r>
              <a:rPr lang="en-US" altLang="zh-CN" sz="2400" dirty="0"/>
              <a:t>and</a:t>
            </a:r>
            <a:r>
              <a:rPr lang="zh-CN" altLang="en-US" sz="2400" dirty="0"/>
              <a:t> </a:t>
            </a:r>
            <a:r>
              <a:rPr lang="en-US" altLang="zh-CN" sz="2400" dirty="0"/>
              <a:t>the</a:t>
            </a:r>
            <a:r>
              <a:rPr lang="zh-CN" altLang="en-US" sz="2400" dirty="0"/>
              <a:t> </a:t>
            </a:r>
            <a:r>
              <a:rPr lang="en-US" altLang="zh-CN" sz="2400" dirty="0"/>
              <a:t>computing</a:t>
            </a:r>
            <a:r>
              <a:rPr lang="zh-CN" altLang="en-US" sz="2400" dirty="0"/>
              <a:t> </a:t>
            </a:r>
            <a:r>
              <a:rPr lang="en-US" altLang="zh-CN" sz="2400" dirty="0"/>
              <a:t>engine</a:t>
            </a:r>
            <a:r>
              <a:rPr lang="zh-CN" altLang="en-US" sz="2400" dirty="0"/>
              <a:t> </a:t>
            </a:r>
            <a:r>
              <a:rPr lang="en-US" altLang="zh-CN" sz="2400" dirty="0"/>
              <a:t>available</a:t>
            </a:r>
            <a:r>
              <a:rPr lang="zh-CN" altLang="en-US" sz="2400" dirty="0"/>
              <a:t> </a:t>
            </a:r>
            <a:r>
              <a:rPr lang="en-US" altLang="zh-CN" sz="2400" dirty="0"/>
              <a:t>in</a:t>
            </a:r>
            <a:r>
              <a:rPr lang="zh-CN" altLang="en-US" sz="2400" dirty="0"/>
              <a:t> </a:t>
            </a:r>
            <a:r>
              <a:rPr lang="en-US" altLang="zh-CN" sz="2400" dirty="0"/>
              <a:t>hardware.</a:t>
            </a:r>
          </a:p>
          <a:p>
            <a:endParaRPr lang="en-US" altLang="zh-CN" sz="2400" dirty="0"/>
          </a:p>
        </p:txBody>
      </p:sp>
    </p:spTree>
    <p:extLst>
      <p:ext uri="{BB962C8B-B14F-4D97-AF65-F5344CB8AC3E}">
        <p14:creationId xmlns:p14="http://schemas.microsoft.com/office/powerpoint/2010/main" val="15567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702175"/>
          </a:xfrm>
        </p:spPr>
        <p:txBody>
          <a:bodyPr rtlCol="0">
            <a:normAutofit lnSpcReduction="10000"/>
          </a:bodyPr>
          <a:lstStyle/>
          <a:p>
            <a:pPr marL="0" indent="0">
              <a:buNone/>
            </a:pPr>
            <a:r>
              <a:rPr lang="zh-CN" altLang="en-US" dirty="0"/>
              <a:t> </a:t>
            </a:r>
            <a:r>
              <a:rPr lang="en-US" altLang="zh-CN" sz="2600" dirty="0"/>
              <a:t>Interpreters</a:t>
            </a:r>
          </a:p>
          <a:p>
            <a:r>
              <a:rPr lang="en-US" altLang="zh-CN" sz="2200" dirty="0"/>
              <a:t>Advantage: It has the advantage of contributing to the portability of applications and the cross-platform capabilities of programming languages, as well as the simulation of unrealized hardware.</a:t>
            </a:r>
          </a:p>
          <a:p>
            <a:r>
              <a:rPr lang="zh-CN" altLang="zh-CN" sz="2200" dirty="0"/>
              <a:t>D</a:t>
            </a:r>
            <a:r>
              <a:rPr lang="en-US" altLang="zh-CN" sz="2200" dirty="0" err="1"/>
              <a:t>isadvantage</a:t>
            </a:r>
            <a:r>
              <a:rPr lang="en-US" altLang="zh-CN" sz="2200" dirty="0"/>
              <a:t>:</a:t>
            </a:r>
            <a:r>
              <a:rPr lang="zh-CN" altLang="en-US" sz="2200" dirty="0"/>
              <a:t> </a:t>
            </a:r>
            <a:r>
              <a:rPr lang="en-US" altLang="zh-CN" sz="2200" dirty="0"/>
              <a:t>Its disadvantage is that the extra indirection brings</a:t>
            </a:r>
            <a:r>
              <a:rPr lang="zh-CN" altLang="en-US" sz="2200" dirty="0"/>
              <a:t> </a:t>
            </a:r>
            <a:r>
              <a:rPr lang="en-US" altLang="zh-CN" sz="2200" dirty="0"/>
              <a:t>system performance degradation.(For example: Java applications are quite slow if JIT (just in time) is not introduced)</a:t>
            </a:r>
          </a:p>
          <a:p>
            <a:r>
              <a:rPr lang="en-US" altLang="zh-CN" sz="2200" dirty="0"/>
              <a:t>Examples of interpreter styles are:</a:t>
            </a:r>
          </a:p>
          <a:p>
            <a:pPr lvl="1"/>
            <a:r>
              <a:rPr lang="en-US" altLang="zh-CN" sz="1900" dirty="0"/>
              <a:t>Programming language compiler (such as java compiler, Smalltalk compiler)</a:t>
            </a:r>
          </a:p>
          <a:p>
            <a:pPr lvl="1"/>
            <a:r>
              <a:rPr lang="en-US" altLang="zh-CN" sz="1900" dirty="0"/>
              <a:t>Rule-based systems</a:t>
            </a:r>
            <a:r>
              <a:rPr lang="zh-CN" altLang="zh-CN" sz="1900" dirty="0"/>
              <a:t>(</a:t>
            </a:r>
            <a:r>
              <a:rPr lang="en-US" altLang="zh-CN" sz="1900" dirty="0"/>
              <a:t>such as the Prolog language)</a:t>
            </a:r>
          </a:p>
          <a:p>
            <a:pPr lvl="1"/>
            <a:r>
              <a:rPr lang="en-US" altLang="zh-CN" sz="1900" dirty="0"/>
              <a:t>Scripting languages(such as Perl</a:t>
            </a:r>
            <a:r>
              <a:rPr lang="zh-CN" altLang="en-US" sz="1900" dirty="0"/>
              <a:t>, </a:t>
            </a:r>
            <a:r>
              <a:rPr lang="en-US" altLang="zh-CN" sz="1900" dirty="0" err="1"/>
              <a:t>Awk</a:t>
            </a:r>
            <a:r>
              <a:rPr lang="en-US" altLang="zh-CN" sz="1900" dirty="0"/>
              <a:t>)</a:t>
            </a:r>
          </a:p>
          <a:p>
            <a:pPr marL="0" indent="0">
              <a:buNone/>
            </a:pPr>
            <a:endParaRPr lang="en-US" altLang="zh-CN" sz="2400" dirty="0"/>
          </a:p>
        </p:txBody>
      </p:sp>
    </p:spTree>
    <p:extLst>
      <p:ext uri="{BB962C8B-B14F-4D97-AF65-F5344CB8AC3E}">
        <p14:creationId xmlns:p14="http://schemas.microsoft.com/office/powerpoint/2010/main" val="389274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130801"/>
          </a:xfrm>
        </p:spPr>
        <p:txBody>
          <a:bodyPr rtlCol="0">
            <a:normAutofit fontScale="47500" lnSpcReduction="20000"/>
          </a:bodyPr>
          <a:lstStyle/>
          <a:p>
            <a:pPr marL="0" indent="0">
              <a:buNone/>
            </a:pPr>
            <a:r>
              <a:rPr lang="zh-CN" altLang="en-US" dirty="0"/>
              <a:t> </a:t>
            </a:r>
            <a:r>
              <a:rPr lang="en-US" altLang="zh-CN" sz="5100" dirty="0"/>
              <a:t>Interpreters</a:t>
            </a:r>
          </a:p>
          <a:p>
            <a:pPr>
              <a:lnSpc>
                <a:spcPct val="110000"/>
              </a:lnSpc>
              <a:spcBef>
                <a:spcPts val="600"/>
              </a:spcBef>
            </a:pPr>
            <a:r>
              <a:rPr lang="en-US" altLang="zh-CN" sz="3200" b="1" dirty="0"/>
              <a:t>Summary</a:t>
            </a:r>
            <a:r>
              <a:rPr lang="en-US" altLang="zh-CN" sz="3200" dirty="0"/>
              <a:t>:</a:t>
            </a:r>
            <a:r>
              <a:rPr lang="zh-CN" altLang="en-US" sz="3200" dirty="0"/>
              <a:t> </a:t>
            </a:r>
            <a:r>
              <a:rPr lang="en-US" altLang="zh-CN" sz="3200" dirty="0"/>
              <a:t>Interpreter parses and executes input commands, updating the state maintained by the interpreter</a:t>
            </a:r>
          </a:p>
          <a:p>
            <a:pPr>
              <a:lnSpc>
                <a:spcPct val="110000"/>
              </a:lnSpc>
              <a:spcBef>
                <a:spcPts val="600"/>
              </a:spcBef>
            </a:pPr>
            <a:r>
              <a:rPr lang="en-US" altLang="zh-CN" sz="3200" b="1" dirty="0"/>
              <a:t>Components</a:t>
            </a:r>
            <a:r>
              <a:rPr lang="en-US" altLang="zh-CN" sz="3200" dirty="0"/>
              <a:t>: Command interpreter, program/interpreter state, user interface.</a:t>
            </a:r>
          </a:p>
          <a:p>
            <a:pPr>
              <a:lnSpc>
                <a:spcPct val="110000"/>
              </a:lnSpc>
              <a:spcBef>
                <a:spcPts val="600"/>
              </a:spcBef>
            </a:pPr>
            <a:r>
              <a:rPr lang="en-US" altLang="zh-CN" sz="3200" b="1" dirty="0"/>
              <a:t>Connectors</a:t>
            </a:r>
            <a:r>
              <a:rPr lang="en-US" altLang="zh-CN" sz="3200" dirty="0"/>
              <a:t>: Typically very closely bound with direct procedure calls and shared state.</a:t>
            </a:r>
          </a:p>
          <a:p>
            <a:pPr>
              <a:lnSpc>
                <a:spcPct val="110000"/>
              </a:lnSpc>
              <a:spcBef>
                <a:spcPts val="600"/>
              </a:spcBef>
            </a:pPr>
            <a:r>
              <a:rPr lang="zh-CN" altLang="zh-CN" sz="3200" b="1" dirty="0"/>
              <a:t>D</a:t>
            </a:r>
            <a:r>
              <a:rPr lang="en-US" altLang="zh-CN" sz="3200" b="1" dirty="0" err="1"/>
              <a:t>ata</a:t>
            </a:r>
            <a:r>
              <a:rPr lang="zh-CN" altLang="en-US" sz="3200" b="1" dirty="0"/>
              <a:t> </a:t>
            </a:r>
            <a:r>
              <a:rPr lang="en-US" altLang="zh-CN" sz="3200" b="1" dirty="0"/>
              <a:t>elements</a:t>
            </a:r>
            <a:r>
              <a:rPr lang="en-US" altLang="zh-CN" sz="3200" dirty="0"/>
              <a:t>:</a:t>
            </a:r>
            <a:r>
              <a:rPr lang="zh-CN" altLang="en-US" sz="3200" dirty="0"/>
              <a:t> </a:t>
            </a:r>
            <a:r>
              <a:rPr lang="en-US" altLang="zh-CN" sz="3200" dirty="0"/>
              <a:t>Commands.</a:t>
            </a:r>
          </a:p>
          <a:p>
            <a:pPr>
              <a:lnSpc>
                <a:spcPct val="110000"/>
              </a:lnSpc>
              <a:spcBef>
                <a:spcPts val="600"/>
              </a:spcBef>
            </a:pPr>
            <a:r>
              <a:rPr lang="en-US" altLang="zh-CN" sz="3200" b="1" dirty="0"/>
              <a:t>Topology</a:t>
            </a:r>
            <a:r>
              <a:rPr lang="en-US" altLang="zh-CN" sz="3200" dirty="0"/>
              <a:t>: Tightly coupled three-tier;</a:t>
            </a:r>
            <a:r>
              <a:rPr lang="zh-CN" altLang="en-US" sz="3200" dirty="0"/>
              <a:t> </a:t>
            </a:r>
            <a:r>
              <a:rPr lang="en-US" altLang="zh-CN" sz="3200" dirty="0"/>
              <a:t>state can be separated from the</a:t>
            </a:r>
            <a:r>
              <a:rPr lang="zh-CN" altLang="en-US" sz="3200" dirty="0"/>
              <a:t> </a:t>
            </a:r>
            <a:r>
              <a:rPr lang="en-US" altLang="zh-CN" sz="3200" dirty="0"/>
              <a:t>interpreter.</a:t>
            </a:r>
          </a:p>
          <a:p>
            <a:pPr>
              <a:lnSpc>
                <a:spcPct val="110000"/>
              </a:lnSpc>
              <a:spcBef>
                <a:spcPts val="600"/>
              </a:spcBef>
            </a:pPr>
            <a:r>
              <a:rPr lang="en-US" altLang="zh-CN" sz="3200" b="1" dirty="0"/>
              <a:t>Quality</a:t>
            </a:r>
            <a:r>
              <a:rPr lang="zh-CN" altLang="en-US" sz="3200" b="1" dirty="0"/>
              <a:t> </a:t>
            </a:r>
            <a:r>
              <a:rPr lang="en-US" altLang="zh-CN" sz="3200" b="1" dirty="0"/>
              <a:t>yielded</a:t>
            </a:r>
            <a:r>
              <a:rPr lang="en-US" altLang="zh-CN" sz="3200" dirty="0"/>
              <a:t>:</a:t>
            </a:r>
            <a:r>
              <a:rPr lang="zh-CN" altLang="en-US" sz="3200" dirty="0"/>
              <a:t> </a:t>
            </a:r>
            <a:r>
              <a:rPr lang="en-US" altLang="zh-CN" sz="3200" dirty="0"/>
              <a:t>Highly dynamic behavior possible, where the set of commands is dynamically modified.  System architecture may remain constant while new capabilities are created based upon existing primitives.</a:t>
            </a:r>
          </a:p>
          <a:p>
            <a:pPr>
              <a:lnSpc>
                <a:spcPct val="110000"/>
              </a:lnSpc>
              <a:spcBef>
                <a:spcPts val="600"/>
              </a:spcBef>
            </a:pPr>
            <a:r>
              <a:rPr lang="en-US" altLang="zh-CN" sz="3200" b="1" dirty="0"/>
              <a:t>Typical</a:t>
            </a:r>
            <a:r>
              <a:rPr lang="zh-CN" altLang="en-US" sz="3200" b="1" dirty="0"/>
              <a:t> </a:t>
            </a:r>
            <a:r>
              <a:rPr lang="en-US" altLang="zh-CN" sz="3200" b="1" dirty="0"/>
              <a:t>uses</a:t>
            </a:r>
            <a:r>
              <a:rPr lang="en-US" altLang="zh-CN" sz="3200" dirty="0"/>
              <a:t>:</a:t>
            </a:r>
            <a:r>
              <a:rPr lang="zh-CN" altLang="en-US" sz="3200" dirty="0"/>
              <a:t> </a:t>
            </a:r>
            <a:r>
              <a:rPr lang="en-US" altLang="zh-CN" sz="3200" dirty="0"/>
              <a:t>Superb for end-user programmability; supports dynamically changing set of capabilities</a:t>
            </a:r>
          </a:p>
          <a:p>
            <a:pPr>
              <a:lnSpc>
                <a:spcPct val="110000"/>
              </a:lnSpc>
              <a:spcBef>
                <a:spcPts val="600"/>
              </a:spcBef>
            </a:pPr>
            <a:r>
              <a:rPr lang="en-US" altLang="zh-CN" sz="3200" b="1" dirty="0"/>
              <a:t>Cautions</a:t>
            </a:r>
            <a:r>
              <a:rPr lang="en-US" altLang="zh-CN" sz="3200" dirty="0"/>
              <a:t>: When fast processing is needed {it</a:t>
            </a:r>
            <a:r>
              <a:rPr lang="zh-CN" altLang="en-US" sz="3200" dirty="0"/>
              <a:t> </a:t>
            </a:r>
            <a:r>
              <a:rPr lang="en-US" altLang="zh-CN" sz="3200" dirty="0"/>
              <a:t>takes</a:t>
            </a:r>
            <a:r>
              <a:rPr lang="zh-CN" altLang="en-US" sz="3200" dirty="0"/>
              <a:t> </a:t>
            </a:r>
            <a:r>
              <a:rPr lang="en-US" altLang="zh-CN" sz="3200" dirty="0"/>
              <a:t>longer to execute interpreted code than executable code}; memory management may be an issue, especially when multiple interpreters are invoked simultaneously. </a:t>
            </a:r>
          </a:p>
          <a:p>
            <a:pPr>
              <a:lnSpc>
                <a:spcPct val="110000"/>
              </a:lnSpc>
              <a:spcBef>
                <a:spcPts val="600"/>
              </a:spcBef>
            </a:pPr>
            <a:r>
              <a:rPr lang="en-US" altLang="zh-CN" sz="3200" b="1" dirty="0"/>
              <a:t>Relations to programming languages or environments</a:t>
            </a:r>
            <a:r>
              <a:rPr lang="en-US" altLang="zh-CN" sz="3200" dirty="0"/>
              <a:t>: Lisp and .Scheme are· interpretive languages, and sometimes used when building other interpreters; Word/Excel</a:t>
            </a:r>
            <a:r>
              <a:rPr lang="zh-CN" altLang="en-US" sz="3200" dirty="0"/>
              <a:t> </a:t>
            </a:r>
            <a:r>
              <a:rPr lang="en-US" altLang="zh-CN" sz="3200" dirty="0"/>
              <a:t>macros. </a:t>
            </a:r>
          </a:p>
          <a:p>
            <a:endParaRPr lang="en-US" altLang="zh-CN" sz="2400" dirty="0"/>
          </a:p>
        </p:txBody>
      </p:sp>
    </p:spTree>
    <p:extLst>
      <p:ext uri="{BB962C8B-B14F-4D97-AF65-F5344CB8AC3E}">
        <p14:creationId xmlns:p14="http://schemas.microsoft.com/office/powerpoint/2010/main" val="384052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Data-centered-systems</a:t>
            </a:r>
            <a:br>
              <a:rPr lang="en-US" altLang="zh-CN" dirty="0"/>
            </a:br>
            <a:r>
              <a:rPr lang="en-US" altLang="zh-CN" dirty="0"/>
              <a:t>(repositories)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23426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Blackboard</a:t>
            </a:r>
          </a:p>
          <a:p>
            <a:r>
              <a:rPr lang="en-US" altLang="zh-CN" dirty="0"/>
              <a:t>In</a:t>
            </a:r>
            <a:r>
              <a:rPr lang="zh-CN" altLang="en-US" dirty="0"/>
              <a:t> </a:t>
            </a:r>
            <a:r>
              <a:rPr lang="en-US" altLang="zh-CN" dirty="0"/>
              <a:t>a</a:t>
            </a:r>
            <a:r>
              <a:rPr lang="zh-CN" altLang="en-US" dirty="0"/>
              <a:t> </a:t>
            </a:r>
            <a:r>
              <a:rPr lang="en-US" altLang="zh-CN" dirty="0"/>
              <a:t>repository</a:t>
            </a:r>
            <a:r>
              <a:rPr lang="zh-CN" altLang="en-US" dirty="0"/>
              <a:t> </a:t>
            </a:r>
            <a:r>
              <a:rPr lang="en-US" altLang="zh-CN" dirty="0"/>
              <a:t>style</a:t>
            </a:r>
            <a:r>
              <a:rPr lang="zh-CN" altLang="en-US" dirty="0"/>
              <a:t> </a:t>
            </a:r>
            <a:r>
              <a:rPr lang="en-US" altLang="zh-CN" dirty="0"/>
              <a:t>there</a:t>
            </a:r>
            <a:r>
              <a:rPr lang="zh-CN" altLang="en-US" dirty="0"/>
              <a:t> </a:t>
            </a:r>
            <a:r>
              <a:rPr lang="en-US" altLang="zh-CN" dirty="0"/>
              <a:t>two</a:t>
            </a:r>
            <a:r>
              <a:rPr lang="zh-CN" altLang="en-US" dirty="0"/>
              <a:t> </a:t>
            </a:r>
            <a:r>
              <a:rPr lang="en-US" altLang="zh-CN" dirty="0"/>
              <a:t>quite</a:t>
            </a:r>
            <a:r>
              <a:rPr lang="zh-CN" altLang="en-US" dirty="0"/>
              <a:t> </a:t>
            </a:r>
            <a:r>
              <a:rPr lang="en-US" altLang="zh-CN" dirty="0"/>
              <a:t>distinct</a:t>
            </a:r>
            <a:r>
              <a:rPr lang="zh-CN" altLang="en-US" dirty="0"/>
              <a:t> </a:t>
            </a:r>
            <a:r>
              <a:rPr lang="en-US" altLang="zh-CN" dirty="0"/>
              <a:t>kinds</a:t>
            </a:r>
            <a:r>
              <a:rPr lang="zh-CN" altLang="en-US" dirty="0"/>
              <a:t> </a:t>
            </a:r>
            <a:r>
              <a:rPr lang="en-US" altLang="zh-CN" dirty="0"/>
              <a:t>of</a:t>
            </a:r>
            <a:r>
              <a:rPr lang="zh-CN" altLang="en-US" dirty="0"/>
              <a:t> </a:t>
            </a:r>
            <a:r>
              <a:rPr lang="en-US" altLang="zh-CN" dirty="0"/>
              <a:t>components:</a:t>
            </a:r>
            <a:r>
              <a:rPr lang="zh-CN" altLang="en-US" dirty="0"/>
              <a:t> </a:t>
            </a:r>
            <a:endParaRPr lang="en-US" altLang="zh-CN" dirty="0"/>
          </a:p>
          <a:p>
            <a:pPr lvl="1"/>
            <a:r>
              <a:rPr lang="zh-CN" altLang="zh-CN" sz="1800" dirty="0"/>
              <a:t>A</a:t>
            </a:r>
            <a:r>
              <a:rPr lang="zh-CN" altLang="en-US" sz="1800" dirty="0"/>
              <a:t> </a:t>
            </a:r>
            <a:r>
              <a:rPr lang="zh-CN" altLang="zh-CN" sz="1800" dirty="0"/>
              <a:t>c</a:t>
            </a:r>
            <a:r>
              <a:rPr lang="en-US" altLang="zh-CN" sz="1800" dirty="0" err="1"/>
              <a:t>entral</a:t>
            </a:r>
            <a:r>
              <a:rPr lang="zh-CN" altLang="en-US" sz="1800" dirty="0"/>
              <a:t> </a:t>
            </a:r>
            <a:r>
              <a:rPr lang="zh-CN" altLang="zh-CN" sz="1800" dirty="0"/>
              <a:t>d</a:t>
            </a:r>
            <a:r>
              <a:rPr lang="en-US" altLang="zh-CN" sz="1800" dirty="0" err="1"/>
              <a:t>ata</a:t>
            </a:r>
            <a:r>
              <a:rPr lang="zh-CN" altLang="en-US" sz="1800" dirty="0"/>
              <a:t> </a:t>
            </a:r>
            <a:r>
              <a:rPr lang="en-US" altLang="zh-CN" sz="1800" dirty="0"/>
              <a:t>structure</a:t>
            </a:r>
            <a:r>
              <a:rPr lang="zh-CN" altLang="en-US" sz="1800" dirty="0"/>
              <a:t> </a:t>
            </a:r>
            <a:r>
              <a:rPr lang="en-US" altLang="zh-CN" sz="1800" dirty="0"/>
              <a:t>represents</a:t>
            </a:r>
            <a:r>
              <a:rPr lang="zh-CN" altLang="en-US" sz="1800" dirty="0"/>
              <a:t> </a:t>
            </a:r>
            <a:r>
              <a:rPr lang="en-US" altLang="zh-CN" sz="1800" dirty="0"/>
              <a:t>the</a:t>
            </a:r>
            <a:r>
              <a:rPr lang="zh-CN" altLang="en-US" sz="1800" dirty="0"/>
              <a:t> </a:t>
            </a:r>
            <a:r>
              <a:rPr lang="en-US" altLang="zh-CN" sz="1800" dirty="0"/>
              <a:t>current</a:t>
            </a:r>
            <a:r>
              <a:rPr lang="zh-CN" altLang="en-US" sz="1800" dirty="0"/>
              <a:t> </a:t>
            </a:r>
            <a:r>
              <a:rPr lang="en-US" altLang="zh-CN" sz="1800" dirty="0"/>
              <a:t>state</a:t>
            </a:r>
          </a:p>
          <a:p>
            <a:pPr lvl="1"/>
            <a:r>
              <a:rPr lang="zh-CN" altLang="zh-CN" sz="1800" dirty="0"/>
              <a:t>A</a:t>
            </a:r>
            <a:r>
              <a:rPr lang="zh-CN" altLang="en-US" sz="1800" dirty="0"/>
              <a:t> </a:t>
            </a:r>
            <a:r>
              <a:rPr lang="en-US" altLang="zh-CN" sz="1800" dirty="0"/>
              <a:t>collection</a:t>
            </a:r>
            <a:r>
              <a:rPr lang="zh-CN" altLang="en-US" sz="1800" dirty="0"/>
              <a:t> </a:t>
            </a:r>
            <a:r>
              <a:rPr lang="en-US" altLang="zh-CN" sz="1800" dirty="0"/>
              <a:t>of</a:t>
            </a:r>
            <a:r>
              <a:rPr lang="zh-CN" altLang="en-US" sz="1800" dirty="0"/>
              <a:t> </a:t>
            </a:r>
            <a:r>
              <a:rPr lang="en-US" altLang="zh-CN" sz="1800" dirty="0"/>
              <a:t>independent</a:t>
            </a:r>
            <a:r>
              <a:rPr lang="zh-CN" altLang="en-US" sz="1800" dirty="0"/>
              <a:t> </a:t>
            </a:r>
            <a:r>
              <a:rPr lang="en-US" altLang="zh-CN" sz="1800" dirty="0"/>
              <a:t>components</a:t>
            </a:r>
            <a:r>
              <a:rPr lang="zh-CN" altLang="en-US" sz="1800" dirty="0"/>
              <a:t> </a:t>
            </a:r>
            <a:r>
              <a:rPr lang="zh-CN" altLang="zh-CN" sz="1800" dirty="0"/>
              <a:t>o</a:t>
            </a:r>
            <a:r>
              <a:rPr lang="en-US" altLang="zh-CN" sz="1800" dirty="0" err="1"/>
              <a:t>perate</a:t>
            </a:r>
            <a:r>
              <a:rPr lang="zh-CN" altLang="en-US" sz="1800" dirty="0"/>
              <a:t> </a:t>
            </a:r>
            <a:r>
              <a:rPr lang="en-US" altLang="zh-CN" sz="1800" dirty="0"/>
              <a:t>on</a:t>
            </a:r>
            <a:r>
              <a:rPr lang="zh-CN" altLang="en-US" sz="1800" dirty="0"/>
              <a:t> </a:t>
            </a:r>
            <a:r>
              <a:rPr lang="en-US" altLang="zh-CN" sz="1800" dirty="0"/>
              <a:t>the</a:t>
            </a:r>
            <a:r>
              <a:rPr lang="zh-CN" altLang="en-US" sz="1800" dirty="0"/>
              <a:t> </a:t>
            </a:r>
            <a:r>
              <a:rPr lang="en-US" altLang="zh-CN" sz="1800" dirty="0"/>
              <a:t>central</a:t>
            </a:r>
            <a:r>
              <a:rPr lang="zh-CN" altLang="en-US" sz="1800" dirty="0"/>
              <a:t> </a:t>
            </a:r>
            <a:r>
              <a:rPr lang="en-US" altLang="zh-CN" sz="1800" dirty="0"/>
              <a:t>data</a:t>
            </a:r>
            <a:r>
              <a:rPr lang="zh-CN" altLang="en-US" sz="1800" dirty="0"/>
              <a:t> </a:t>
            </a:r>
            <a:r>
              <a:rPr lang="en-US" altLang="zh-CN" sz="1800" dirty="0"/>
              <a:t>store</a:t>
            </a:r>
          </a:p>
          <a:p>
            <a:r>
              <a:rPr lang="en-US" altLang="zh-CN" sz="2200" dirty="0"/>
              <a:t>Interactions</a:t>
            </a:r>
            <a:r>
              <a:rPr lang="zh-CN" altLang="en-US" sz="2200" dirty="0"/>
              <a:t> </a:t>
            </a:r>
            <a:r>
              <a:rPr lang="en-US" altLang="zh-CN" sz="2200" dirty="0"/>
              <a:t>between</a:t>
            </a:r>
            <a:r>
              <a:rPr lang="zh-CN" altLang="en-US" sz="2200" dirty="0"/>
              <a:t> </a:t>
            </a:r>
            <a:r>
              <a:rPr lang="en-US" altLang="zh-CN" sz="2200" dirty="0"/>
              <a:t>the</a:t>
            </a:r>
            <a:r>
              <a:rPr lang="zh-CN" altLang="en-US" sz="2200" dirty="0"/>
              <a:t> </a:t>
            </a:r>
            <a:r>
              <a:rPr lang="en-US" altLang="zh-CN" sz="2200" dirty="0"/>
              <a:t>repository</a:t>
            </a:r>
            <a:r>
              <a:rPr lang="zh-CN" altLang="en-US" sz="2200" dirty="0"/>
              <a:t> </a:t>
            </a:r>
            <a:r>
              <a:rPr lang="en-US" altLang="zh-CN" sz="2200" dirty="0"/>
              <a:t>and</a:t>
            </a:r>
            <a:r>
              <a:rPr lang="zh-CN" altLang="en-US" sz="2200" dirty="0"/>
              <a:t> </a:t>
            </a:r>
            <a:r>
              <a:rPr lang="en-US" altLang="zh-CN" sz="2200" dirty="0"/>
              <a:t>its</a:t>
            </a:r>
            <a:r>
              <a:rPr lang="zh-CN" altLang="en-US" sz="2200" dirty="0"/>
              <a:t> </a:t>
            </a:r>
            <a:r>
              <a:rPr lang="en-US" altLang="zh-CN" sz="2200" dirty="0"/>
              <a:t>external</a:t>
            </a:r>
            <a:r>
              <a:rPr lang="zh-CN" altLang="en-US" sz="2200" dirty="0"/>
              <a:t> </a:t>
            </a:r>
            <a:r>
              <a:rPr lang="en-US" altLang="zh-CN" sz="2200" dirty="0"/>
              <a:t>components</a:t>
            </a:r>
            <a:r>
              <a:rPr lang="zh-CN" altLang="en-US" sz="2200" dirty="0"/>
              <a:t> </a:t>
            </a:r>
            <a:r>
              <a:rPr lang="en-US" altLang="zh-CN" sz="2200" dirty="0"/>
              <a:t>can</a:t>
            </a:r>
            <a:r>
              <a:rPr lang="zh-CN" altLang="en-US" sz="2200" dirty="0"/>
              <a:t> </a:t>
            </a:r>
            <a:r>
              <a:rPr lang="en-US" altLang="zh-CN" sz="2200" dirty="0"/>
              <a:t>vary</a:t>
            </a:r>
            <a:r>
              <a:rPr lang="zh-CN" altLang="en-US" sz="2200" dirty="0"/>
              <a:t> </a:t>
            </a:r>
            <a:r>
              <a:rPr lang="en-US" altLang="zh-CN" sz="2200" dirty="0"/>
              <a:t>significantly</a:t>
            </a:r>
            <a:r>
              <a:rPr lang="zh-CN" altLang="en-US" sz="2200" dirty="0"/>
              <a:t> </a:t>
            </a:r>
            <a:r>
              <a:rPr lang="en-US" altLang="zh-CN" sz="2200" dirty="0"/>
              <a:t>among</a:t>
            </a:r>
            <a:r>
              <a:rPr lang="zh-CN" altLang="en-US" sz="2200" dirty="0"/>
              <a:t> </a:t>
            </a:r>
            <a:r>
              <a:rPr lang="en-US" altLang="zh-CN" sz="2200" dirty="0"/>
              <a:t>systems.</a:t>
            </a:r>
          </a:p>
          <a:p>
            <a:pPr marL="0" indent="0">
              <a:buNone/>
            </a:pPr>
            <a:endParaRPr lang="en-US" altLang="zh-CN" sz="2400" dirty="0"/>
          </a:p>
        </p:txBody>
      </p:sp>
    </p:spTree>
    <p:extLst>
      <p:ext uri="{BB962C8B-B14F-4D97-AF65-F5344CB8AC3E}">
        <p14:creationId xmlns:p14="http://schemas.microsoft.com/office/powerpoint/2010/main" val="37709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Blackboard</a:t>
            </a:r>
          </a:p>
          <a:p>
            <a:r>
              <a:rPr lang="zh-CN" altLang="zh-CN" sz="2200" dirty="0"/>
              <a:t>T</a:t>
            </a:r>
            <a:r>
              <a:rPr lang="en-US" altLang="zh-CN" sz="2200" dirty="0"/>
              <a:t>he</a:t>
            </a:r>
            <a:r>
              <a:rPr lang="zh-CN" altLang="en-US" sz="2200" dirty="0"/>
              <a:t> </a:t>
            </a:r>
            <a:r>
              <a:rPr lang="en-US" altLang="zh-CN" sz="2200" dirty="0"/>
              <a:t>choice</a:t>
            </a:r>
            <a:r>
              <a:rPr lang="zh-CN" altLang="en-US" sz="2200" dirty="0"/>
              <a:t> </a:t>
            </a:r>
            <a:r>
              <a:rPr lang="en-US" altLang="zh-CN" sz="2200" dirty="0"/>
              <a:t>of</a:t>
            </a:r>
            <a:r>
              <a:rPr lang="zh-CN" altLang="en-US" sz="2200" dirty="0"/>
              <a:t> </a:t>
            </a:r>
            <a:r>
              <a:rPr lang="en-US" altLang="zh-CN" sz="2200" dirty="0"/>
              <a:t>a</a:t>
            </a:r>
            <a:r>
              <a:rPr lang="zh-CN" altLang="en-US" sz="2200" dirty="0"/>
              <a:t> </a:t>
            </a:r>
            <a:r>
              <a:rPr lang="en-US" altLang="zh-CN" sz="2200" dirty="0"/>
              <a:t>control</a:t>
            </a:r>
            <a:r>
              <a:rPr lang="zh-CN" altLang="en-US" sz="2200" dirty="0"/>
              <a:t> </a:t>
            </a:r>
            <a:r>
              <a:rPr lang="en-US" altLang="zh-CN" sz="2200" dirty="0"/>
              <a:t>discipline</a:t>
            </a:r>
            <a:r>
              <a:rPr lang="zh-CN" altLang="en-US" sz="2200" dirty="0"/>
              <a:t> </a:t>
            </a:r>
            <a:r>
              <a:rPr lang="en-US" altLang="zh-CN" sz="2200" dirty="0"/>
              <a:t>leads</a:t>
            </a:r>
            <a:r>
              <a:rPr lang="zh-CN" altLang="en-US" sz="2200" dirty="0"/>
              <a:t> </a:t>
            </a:r>
            <a:r>
              <a:rPr lang="en-US" altLang="zh-CN" sz="2200" dirty="0"/>
              <a:t>to</a:t>
            </a:r>
            <a:r>
              <a:rPr lang="zh-CN" altLang="en-US" sz="2200" dirty="0"/>
              <a:t> </a:t>
            </a:r>
            <a:r>
              <a:rPr lang="en-US" altLang="zh-CN" sz="2200" dirty="0"/>
              <a:t>two</a:t>
            </a:r>
            <a:r>
              <a:rPr lang="zh-CN" altLang="en-US" sz="2200" dirty="0"/>
              <a:t> </a:t>
            </a:r>
            <a:r>
              <a:rPr lang="en-US" altLang="zh-CN" sz="2200" dirty="0"/>
              <a:t>major</a:t>
            </a:r>
            <a:r>
              <a:rPr lang="zh-CN" altLang="en-US" sz="2200" dirty="0"/>
              <a:t> </a:t>
            </a:r>
            <a:r>
              <a:rPr lang="en-US" altLang="zh-CN" sz="2200" dirty="0"/>
              <a:t>subcategories:</a:t>
            </a:r>
          </a:p>
          <a:p>
            <a:pPr lvl="1"/>
            <a:r>
              <a:rPr lang="zh-CN" altLang="zh-CN" sz="2000" dirty="0"/>
              <a:t>I</a:t>
            </a:r>
            <a:r>
              <a:rPr lang="en-US" altLang="zh-CN" sz="2000" dirty="0"/>
              <a:t>f</a:t>
            </a:r>
            <a:r>
              <a:rPr lang="zh-CN" altLang="en-US" sz="2000" dirty="0"/>
              <a:t> </a:t>
            </a:r>
            <a:r>
              <a:rPr lang="en-US" altLang="zh-CN" sz="2000" dirty="0"/>
              <a:t>the</a:t>
            </a:r>
            <a:r>
              <a:rPr lang="zh-CN" altLang="en-US" sz="2000" dirty="0"/>
              <a:t> </a:t>
            </a:r>
            <a:r>
              <a:rPr lang="en-US" altLang="zh-CN" sz="2000" dirty="0"/>
              <a:t>types</a:t>
            </a:r>
            <a:r>
              <a:rPr lang="zh-CN" altLang="en-US" sz="2000" dirty="0"/>
              <a:t> </a:t>
            </a:r>
            <a:r>
              <a:rPr lang="en-US" altLang="zh-CN" sz="2000" dirty="0"/>
              <a:t>of</a:t>
            </a:r>
            <a:r>
              <a:rPr lang="zh-CN" altLang="en-US" sz="2000" dirty="0"/>
              <a:t> </a:t>
            </a:r>
            <a:r>
              <a:rPr lang="en-US" altLang="zh-CN" sz="2000" dirty="0"/>
              <a:t>transactions</a:t>
            </a:r>
            <a:r>
              <a:rPr lang="zh-CN" altLang="en-US" sz="2000" dirty="0"/>
              <a:t> </a:t>
            </a:r>
            <a:r>
              <a:rPr lang="en-US" altLang="zh-CN" sz="2000" dirty="0"/>
              <a:t>in</a:t>
            </a:r>
            <a:r>
              <a:rPr lang="zh-CN" altLang="en-US" sz="2000" dirty="0"/>
              <a:t> </a:t>
            </a:r>
            <a:r>
              <a:rPr lang="en-US" altLang="zh-CN" sz="2000" dirty="0"/>
              <a:t>an</a:t>
            </a:r>
            <a:r>
              <a:rPr lang="zh-CN" altLang="en-US" sz="2000" dirty="0"/>
              <a:t> </a:t>
            </a:r>
            <a:r>
              <a:rPr lang="en-US" altLang="zh-CN" sz="2000" dirty="0"/>
              <a:t>input</a:t>
            </a:r>
            <a:r>
              <a:rPr lang="zh-CN" altLang="en-US" sz="2000" dirty="0"/>
              <a:t> </a:t>
            </a:r>
            <a:r>
              <a:rPr lang="en-US" altLang="zh-CN" sz="2000" dirty="0"/>
              <a:t>stream</a:t>
            </a:r>
            <a:r>
              <a:rPr lang="zh-CN" altLang="en-US" sz="2000" dirty="0"/>
              <a:t> </a:t>
            </a:r>
            <a:r>
              <a:rPr lang="en-US" altLang="zh-CN" sz="2000" dirty="0"/>
              <a:t>trigger</a:t>
            </a:r>
            <a:r>
              <a:rPr lang="zh-CN" altLang="en-US" sz="2000" dirty="0"/>
              <a:t> </a:t>
            </a:r>
            <a:r>
              <a:rPr lang="en-US" altLang="zh-CN" sz="2000" dirty="0"/>
              <a:t>selection</a:t>
            </a:r>
            <a:r>
              <a:rPr lang="zh-CN" altLang="en-US" sz="2000" dirty="0"/>
              <a:t> </a:t>
            </a:r>
            <a:r>
              <a:rPr lang="en-US" altLang="zh-CN" sz="2000" dirty="0"/>
              <a:t>of</a:t>
            </a:r>
            <a:r>
              <a:rPr lang="zh-CN" altLang="en-US" sz="2000" dirty="0"/>
              <a:t> </a:t>
            </a:r>
            <a:r>
              <a:rPr lang="en-US" altLang="zh-CN" sz="2000" dirty="0"/>
              <a:t>processes</a:t>
            </a:r>
            <a:r>
              <a:rPr lang="zh-CN" altLang="en-US" sz="2000" dirty="0"/>
              <a:t> </a:t>
            </a:r>
            <a:r>
              <a:rPr lang="en-US" altLang="zh-CN" sz="2000" dirty="0"/>
              <a:t>to</a:t>
            </a:r>
            <a:r>
              <a:rPr lang="zh-CN" altLang="en-US" sz="2000" dirty="0"/>
              <a:t> </a:t>
            </a:r>
            <a:r>
              <a:rPr lang="en-US" altLang="zh-CN" sz="2000" dirty="0"/>
              <a:t>execute</a:t>
            </a:r>
            <a:r>
              <a:rPr lang="zh-CN" altLang="en-US" sz="2000" dirty="0"/>
              <a:t>, </a:t>
            </a:r>
            <a:r>
              <a:rPr lang="en-US" altLang="zh-CN" sz="2000" dirty="0"/>
              <a:t>the</a:t>
            </a:r>
            <a:r>
              <a:rPr lang="zh-CN" altLang="en-US" sz="2000" dirty="0"/>
              <a:t> </a:t>
            </a:r>
            <a:r>
              <a:rPr lang="en-US" altLang="zh-CN" sz="2000" dirty="0"/>
              <a:t>repository</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a</a:t>
            </a:r>
            <a:r>
              <a:rPr lang="zh-CN" altLang="en-US" sz="2000" dirty="0"/>
              <a:t> </a:t>
            </a:r>
            <a:r>
              <a:rPr lang="en-US" altLang="zh-CN" sz="2000" dirty="0"/>
              <a:t>traditional</a:t>
            </a:r>
            <a:r>
              <a:rPr lang="zh-CN" altLang="en-US" sz="2000" dirty="0"/>
              <a:t> </a:t>
            </a:r>
            <a:r>
              <a:rPr lang="en-US" altLang="zh-CN" sz="2000" dirty="0"/>
              <a:t>database.</a:t>
            </a:r>
          </a:p>
          <a:p>
            <a:pPr lvl="1"/>
            <a:r>
              <a:rPr lang="zh-CN" altLang="zh-CN" sz="2000" dirty="0"/>
              <a:t>If</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central</a:t>
            </a:r>
            <a:r>
              <a:rPr lang="zh-CN" altLang="en-US" sz="2000" dirty="0"/>
              <a:t> </a:t>
            </a:r>
            <a:r>
              <a:rPr lang="en-US" altLang="zh-CN" sz="2000" dirty="0"/>
              <a:t>data</a:t>
            </a:r>
            <a:r>
              <a:rPr lang="zh-CN" altLang="en-US" sz="2000" dirty="0"/>
              <a:t> </a:t>
            </a:r>
            <a:r>
              <a:rPr lang="en-US" altLang="zh-CN" sz="2000" dirty="0"/>
              <a:t>structure</a:t>
            </a:r>
            <a:r>
              <a:rPr lang="zh-CN" altLang="en-US" sz="2000" dirty="0"/>
              <a:t> </a:t>
            </a:r>
            <a:r>
              <a:rPr lang="en-US" altLang="zh-CN" sz="2000" dirty="0"/>
              <a:t>is</a:t>
            </a:r>
            <a:r>
              <a:rPr lang="zh-CN" altLang="en-US" sz="2000" dirty="0"/>
              <a:t> </a:t>
            </a:r>
            <a:r>
              <a:rPr lang="en-US" altLang="zh-CN" sz="2000" dirty="0"/>
              <a:t>the</a:t>
            </a:r>
            <a:r>
              <a:rPr lang="zh-CN" altLang="en-US" sz="2000" dirty="0"/>
              <a:t> </a:t>
            </a:r>
            <a:r>
              <a:rPr lang="en-US" altLang="zh-CN" sz="2000" dirty="0"/>
              <a:t>main</a:t>
            </a:r>
            <a:r>
              <a:rPr lang="zh-CN" altLang="en-US" sz="2000" dirty="0"/>
              <a:t> </a:t>
            </a:r>
            <a:r>
              <a:rPr lang="en-US" altLang="zh-CN" sz="2000" dirty="0"/>
              <a:t>trigger</a:t>
            </a:r>
            <a:r>
              <a:rPr lang="zh-CN" altLang="en-US" sz="2000" dirty="0"/>
              <a:t> </a:t>
            </a:r>
            <a:r>
              <a:rPr lang="en-US" altLang="zh-CN" sz="2000" dirty="0"/>
              <a:t>for</a:t>
            </a:r>
            <a:r>
              <a:rPr lang="zh-CN" altLang="en-US" sz="2000" dirty="0"/>
              <a:t> </a:t>
            </a:r>
            <a:r>
              <a:rPr lang="zh-CN" altLang="zh-CN" sz="2000" dirty="0"/>
              <a:t>s</a:t>
            </a:r>
            <a:r>
              <a:rPr lang="en-US" altLang="zh-CN" sz="2000" dirty="0"/>
              <a:t>electing</a:t>
            </a:r>
            <a:r>
              <a:rPr lang="zh-CN" altLang="en-US" sz="2000" dirty="0"/>
              <a:t> </a:t>
            </a:r>
            <a:r>
              <a:rPr lang="en-US" altLang="zh-CN" sz="2000" dirty="0"/>
              <a:t>processes</a:t>
            </a:r>
            <a:r>
              <a:rPr lang="zh-CN" altLang="en-US" sz="2000" dirty="0"/>
              <a:t> </a:t>
            </a:r>
            <a:r>
              <a:rPr lang="en-US" altLang="zh-CN" sz="2000" dirty="0"/>
              <a:t>to</a:t>
            </a:r>
            <a:r>
              <a:rPr lang="zh-CN" altLang="en-US" sz="2000" dirty="0"/>
              <a:t> </a:t>
            </a:r>
            <a:r>
              <a:rPr lang="en-US" altLang="zh-CN" sz="2000" dirty="0"/>
              <a:t>execute,</a:t>
            </a:r>
            <a:r>
              <a:rPr lang="zh-CN" altLang="en-US" sz="2000" dirty="0"/>
              <a:t> </a:t>
            </a:r>
            <a:r>
              <a:rPr lang="en-US" altLang="zh-CN" sz="2000" dirty="0"/>
              <a:t>the</a:t>
            </a:r>
            <a:r>
              <a:rPr lang="zh-CN" altLang="en-US" sz="2000" dirty="0"/>
              <a:t> </a:t>
            </a:r>
            <a:r>
              <a:rPr lang="en-US" altLang="zh-CN" sz="2000" dirty="0"/>
              <a:t>repository</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a</a:t>
            </a:r>
            <a:r>
              <a:rPr lang="zh-CN" altLang="en-US" sz="2000" dirty="0"/>
              <a:t> </a:t>
            </a:r>
            <a:r>
              <a:rPr lang="en-US" altLang="zh-CN" sz="2000" dirty="0"/>
              <a:t>blackboard</a:t>
            </a:r>
            <a:r>
              <a:rPr lang="zh-CN" altLang="en-US" sz="2000" dirty="0"/>
              <a:t> </a:t>
            </a:r>
            <a:endParaRPr lang="en-US" altLang="zh-CN" sz="2000" dirty="0"/>
          </a:p>
        </p:txBody>
      </p:sp>
    </p:spTree>
    <p:extLst>
      <p:ext uri="{BB962C8B-B14F-4D97-AF65-F5344CB8AC3E}">
        <p14:creationId xmlns:p14="http://schemas.microsoft.com/office/powerpoint/2010/main" val="239999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068159"/>
          </a:xfrm>
        </p:spPr>
        <p:txBody>
          <a:bodyPr rtlCol="0">
            <a:normAutofit/>
          </a:bodyPr>
          <a:lstStyle/>
          <a:p>
            <a:pPr marL="0" indent="0">
              <a:buNone/>
            </a:pPr>
            <a:r>
              <a:rPr lang="zh-CN" altLang="en-US" dirty="0"/>
              <a:t> </a:t>
            </a:r>
            <a:r>
              <a:rPr lang="en-US" altLang="zh-CN" sz="2400" dirty="0"/>
              <a:t>Blackboard</a:t>
            </a:r>
          </a:p>
          <a:p>
            <a:r>
              <a:rPr lang="en-US" altLang="zh-CN" sz="2200" dirty="0"/>
              <a:t>The</a:t>
            </a:r>
            <a:r>
              <a:rPr lang="zh-CN" altLang="en-US" sz="2200" dirty="0"/>
              <a:t> </a:t>
            </a:r>
            <a:r>
              <a:rPr lang="en-US" altLang="zh-CN" sz="2200" dirty="0"/>
              <a:t>blackboard</a:t>
            </a:r>
            <a:r>
              <a:rPr lang="zh-CN" altLang="en-US" sz="2200" dirty="0"/>
              <a:t> </a:t>
            </a:r>
            <a:r>
              <a:rPr lang="en-US" altLang="zh-CN" sz="2200" dirty="0"/>
              <a:t>model</a:t>
            </a:r>
            <a:r>
              <a:rPr lang="zh-CN" altLang="en-US" sz="2200" dirty="0"/>
              <a:t> </a:t>
            </a:r>
            <a:r>
              <a:rPr lang="en-US" altLang="zh-CN" sz="2200" dirty="0"/>
              <a:t>is</a:t>
            </a:r>
            <a:r>
              <a:rPr lang="zh-CN" altLang="en-US" sz="2200" dirty="0"/>
              <a:t> </a:t>
            </a:r>
            <a:r>
              <a:rPr lang="en-US" altLang="zh-CN" sz="2200" dirty="0"/>
              <a:t>usually</a:t>
            </a:r>
            <a:r>
              <a:rPr lang="zh-CN" altLang="en-US" sz="2200" dirty="0"/>
              <a:t> </a:t>
            </a:r>
            <a:r>
              <a:rPr lang="en-US" altLang="zh-CN" sz="2200" dirty="0"/>
              <a:t>presented</a:t>
            </a:r>
            <a:r>
              <a:rPr lang="zh-CN" altLang="en-US" sz="2200" dirty="0"/>
              <a:t> </a:t>
            </a:r>
            <a:r>
              <a:rPr lang="en-US" altLang="zh-CN" sz="2200" dirty="0"/>
              <a:t>with</a:t>
            </a:r>
            <a:r>
              <a:rPr lang="zh-CN" altLang="en-US" sz="2200" dirty="0"/>
              <a:t> </a:t>
            </a:r>
            <a:r>
              <a:rPr lang="en-US" altLang="zh-CN" sz="2200" dirty="0"/>
              <a:t>three</a:t>
            </a:r>
            <a:r>
              <a:rPr lang="zh-CN" altLang="en-US" sz="2200" dirty="0"/>
              <a:t> </a:t>
            </a:r>
            <a:r>
              <a:rPr lang="zh-CN" altLang="zh-CN" sz="2200" dirty="0"/>
              <a:t>m</a:t>
            </a:r>
            <a:r>
              <a:rPr lang="en-US" altLang="zh-CN" sz="2200" dirty="0" err="1"/>
              <a:t>ajor</a:t>
            </a:r>
            <a:r>
              <a:rPr lang="zh-CN" altLang="en-US" sz="2200" dirty="0"/>
              <a:t> </a:t>
            </a:r>
            <a:r>
              <a:rPr lang="en-US" altLang="zh-CN" sz="2200" dirty="0"/>
              <a:t>parts:</a:t>
            </a:r>
          </a:p>
          <a:p>
            <a:pPr lvl="1"/>
            <a:r>
              <a:rPr lang="zh-CN" altLang="zh-CN" sz="2100" b="1" dirty="0"/>
              <a:t>Th</a:t>
            </a:r>
            <a:r>
              <a:rPr lang="en-US" altLang="zh-CN" sz="2100" b="1" dirty="0"/>
              <a:t>e</a:t>
            </a:r>
            <a:r>
              <a:rPr lang="zh-CN" altLang="en-US" sz="2100" b="1" dirty="0"/>
              <a:t> </a:t>
            </a:r>
            <a:r>
              <a:rPr lang="en-US" altLang="zh-CN" sz="2100" b="1" dirty="0"/>
              <a:t>knowledge</a:t>
            </a:r>
            <a:r>
              <a:rPr lang="zh-CN" altLang="en-US" sz="2100" b="1" dirty="0"/>
              <a:t> </a:t>
            </a:r>
            <a:r>
              <a:rPr lang="en-US" altLang="zh-CN" sz="2100" b="1" dirty="0"/>
              <a:t>source</a:t>
            </a:r>
            <a:r>
              <a:rPr lang="en-US" altLang="zh-CN" sz="2000" dirty="0"/>
              <a:t>:</a:t>
            </a:r>
            <a:r>
              <a:rPr lang="zh-CN" altLang="en-US" sz="2000" dirty="0"/>
              <a:t> </a:t>
            </a:r>
            <a:r>
              <a:rPr lang="en-US" altLang="zh-CN" sz="2000" dirty="0"/>
              <a:t>separate,</a:t>
            </a:r>
            <a:r>
              <a:rPr lang="zh-CN" altLang="en-US" sz="2000" dirty="0"/>
              <a:t> </a:t>
            </a:r>
            <a:r>
              <a:rPr lang="en-US" altLang="zh-CN" sz="2000" dirty="0"/>
              <a:t>independent</a:t>
            </a:r>
            <a:r>
              <a:rPr lang="zh-CN" altLang="en-US" sz="2000" dirty="0"/>
              <a:t> </a:t>
            </a:r>
            <a:r>
              <a:rPr lang="en-US" altLang="zh-CN" sz="2000" dirty="0"/>
              <a:t>parcels</a:t>
            </a:r>
            <a:r>
              <a:rPr lang="zh-CN" altLang="en-US" sz="2000" dirty="0"/>
              <a:t> </a:t>
            </a:r>
            <a:r>
              <a:rPr lang="en-US" altLang="zh-CN" sz="2000" dirty="0"/>
              <a:t>of</a:t>
            </a:r>
            <a:r>
              <a:rPr lang="zh-CN" altLang="en-US" sz="2000" dirty="0"/>
              <a:t> </a:t>
            </a:r>
            <a:r>
              <a:rPr lang="en-US" altLang="zh-CN" sz="2000" dirty="0"/>
              <a:t>application-dependent</a:t>
            </a:r>
            <a:r>
              <a:rPr lang="zh-CN" altLang="en-US" sz="2000" dirty="0"/>
              <a:t> </a:t>
            </a:r>
            <a:r>
              <a:rPr lang="en-US" altLang="zh-CN" sz="2000" dirty="0"/>
              <a:t>knowledge.</a:t>
            </a:r>
            <a:r>
              <a:rPr lang="zh-CN" altLang="en-US" sz="2000" dirty="0"/>
              <a:t> </a:t>
            </a:r>
            <a:r>
              <a:rPr lang="en-US" altLang="zh-CN" sz="2000" dirty="0"/>
              <a:t>Interaction</a:t>
            </a:r>
            <a:r>
              <a:rPr lang="zh-CN" altLang="en-US" sz="2000" dirty="0"/>
              <a:t> </a:t>
            </a:r>
            <a:r>
              <a:rPr lang="en-US" altLang="zh-CN" sz="2000" dirty="0"/>
              <a:t>among</a:t>
            </a:r>
            <a:r>
              <a:rPr lang="zh-CN" altLang="en-US" sz="2000" dirty="0"/>
              <a:t> </a:t>
            </a:r>
            <a:r>
              <a:rPr lang="en-US" altLang="zh-CN" sz="2000" dirty="0"/>
              <a:t>knowledge</a:t>
            </a:r>
            <a:r>
              <a:rPr lang="zh-CN" altLang="en-US" sz="2000" dirty="0"/>
              <a:t> </a:t>
            </a:r>
            <a:r>
              <a:rPr lang="en-US" altLang="zh-CN" sz="2000" dirty="0"/>
              <a:t>source</a:t>
            </a:r>
            <a:r>
              <a:rPr lang="zh-CN" altLang="en-US" sz="2000" dirty="0"/>
              <a:t> </a:t>
            </a:r>
            <a:r>
              <a:rPr lang="zh-CN" altLang="zh-CN" sz="2000" dirty="0"/>
              <a:t>t</a:t>
            </a:r>
            <a:r>
              <a:rPr lang="en-US" altLang="zh-CN" sz="2000" dirty="0" err="1"/>
              <a:t>akes</a:t>
            </a:r>
            <a:r>
              <a:rPr lang="zh-CN" altLang="en-US" sz="2000" dirty="0"/>
              <a:t> </a:t>
            </a:r>
            <a:r>
              <a:rPr lang="en-US" altLang="zh-CN" sz="2000" dirty="0"/>
              <a:t>place</a:t>
            </a:r>
            <a:r>
              <a:rPr lang="zh-CN" altLang="en-US" sz="2000" dirty="0"/>
              <a:t> </a:t>
            </a:r>
            <a:r>
              <a:rPr lang="en-US" altLang="zh-CN" sz="2000" dirty="0"/>
              <a:t>solely</a:t>
            </a:r>
            <a:r>
              <a:rPr lang="zh-CN" altLang="en-US" sz="2000" dirty="0"/>
              <a:t> </a:t>
            </a:r>
            <a:r>
              <a:rPr lang="en-US" altLang="zh-CN" sz="2000" dirty="0"/>
              <a:t>through</a:t>
            </a:r>
            <a:r>
              <a:rPr lang="zh-CN" altLang="en-US" sz="2000" dirty="0"/>
              <a:t> </a:t>
            </a:r>
            <a:r>
              <a:rPr lang="en-US" altLang="zh-CN" sz="2000" dirty="0"/>
              <a:t>the</a:t>
            </a:r>
            <a:r>
              <a:rPr lang="zh-CN" altLang="en-US" sz="2000" dirty="0"/>
              <a:t> </a:t>
            </a:r>
            <a:r>
              <a:rPr lang="zh-CN" altLang="zh-CN" sz="2000" dirty="0"/>
              <a:t>bl</a:t>
            </a:r>
            <a:r>
              <a:rPr lang="en-US" altLang="zh-CN" sz="2000" dirty="0" err="1"/>
              <a:t>ackboard</a:t>
            </a:r>
            <a:r>
              <a:rPr lang="en-US" altLang="zh-CN" sz="2000" dirty="0"/>
              <a:t>.</a:t>
            </a:r>
          </a:p>
          <a:p>
            <a:pPr lvl="1"/>
            <a:r>
              <a:rPr lang="zh-CN" altLang="zh-CN" sz="2100" b="1" dirty="0"/>
              <a:t>T</a:t>
            </a:r>
            <a:r>
              <a:rPr lang="en-US" altLang="zh-CN" sz="2100" b="1" dirty="0"/>
              <a:t>he</a:t>
            </a:r>
            <a:r>
              <a:rPr lang="zh-CN" altLang="en-US" sz="2100" b="1" dirty="0"/>
              <a:t> </a:t>
            </a:r>
            <a:r>
              <a:rPr lang="en-US" altLang="zh-CN" sz="2100" b="1" dirty="0"/>
              <a:t>blackboard</a:t>
            </a:r>
            <a:r>
              <a:rPr lang="zh-CN" altLang="en-US" sz="2100" b="1" dirty="0"/>
              <a:t> </a:t>
            </a:r>
            <a:r>
              <a:rPr lang="en-US" altLang="zh-CN" sz="2100" b="1" dirty="0"/>
              <a:t>data</a:t>
            </a:r>
            <a:r>
              <a:rPr lang="zh-CN" altLang="en-US" sz="2100" b="1" dirty="0"/>
              <a:t> </a:t>
            </a:r>
            <a:r>
              <a:rPr lang="en-US" altLang="zh-CN" sz="2100" b="1" dirty="0"/>
              <a:t>struct</a:t>
            </a:r>
            <a:r>
              <a:rPr lang="en-US" altLang="zh-CN" sz="2100" dirty="0"/>
              <a:t>ure</a:t>
            </a:r>
            <a:r>
              <a:rPr lang="en-US" altLang="zh-CN" sz="2000" dirty="0"/>
              <a:t>:</a:t>
            </a:r>
            <a:r>
              <a:rPr lang="zh-CN" altLang="en-US" sz="2000" dirty="0"/>
              <a:t> </a:t>
            </a:r>
            <a:r>
              <a:rPr lang="en-US" altLang="zh-CN" sz="2000" dirty="0"/>
              <a:t>problem-solving</a:t>
            </a:r>
            <a:r>
              <a:rPr lang="zh-CN" altLang="en-US" sz="2000" dirty="0"/>
              <a:t> </a:t>
            </a:r>
            <a:r>
              <a:rPr lang="en-US" altLang="zh-CN" sz="2000" dirty="0"/>
              <a:t>state</a:t>
            </a:r>
            <a:r>
              <a:rPr lang="zh-CN" altLang="en-US" sz="2000" dirty="0"/>
              <a:t> </a:t>
            </a:r>
            <a:r>
              <a:rPr lang="en-US" altLang="zh-CN" sz="2000" dirty="0"/>
              <a:t>data,</a:t>
            </a:r>
            <a:r>
              <a:rPr lang="zh-CN" altLang="en-US" sz="2000" dirty="0"/>
              <a:t> </a:t>
            </a:r>
            <a:r>
              <a:rPr lang="en-US" altLang="zh-CN" sz="2000" dirty="0"/>
              <a:t>organized</a:t>
            </a:r>
            <a:r>
              <a:rPr lang="zh-CN" altLang="en-US" sz="2000" dirty="0"/>
              <a:t> </a:t>
            </a:r>
            <a:r>
              <a:rPr lang="en-US" altLang="zh-CN" sz="2000" dirty="0"/>
              <a:t>into</a:t>
            </a:r>
            <a:r>
              <a:rPr lang="zh-CN" altLang="en-US" sz="2000" dirty="0"/>
              <a:t> </a:t>
            </a:r>
            <a:r>
              <a:rPr lang="en-US" altLang="zh-CN" sz="2000" dirty="0"/>
              <a:t>an</a:t>
            </a:r>
            <a:r>
              <a:rPr lang="zh-CN" altLang="en-US" sz="2000" dirty="0"/>
              <a:t> </a:t>
            </a:r>
            <a:r>
              <a:rPr lang="en-US" altLang="zh-CN" sz="2000" dirty="0"/>
              <a:t>application-dependent</a:t>
            </a:r>
            <a:r>
              <a:rPr lang="zh-CN" altLang="en-US" sz="2000" dirty="0"/>
              <a:t> </a:t>
            </a:r>
            <a:r>
              <a:rPr lang="en-US" altLang="zh-CN" sz="2000" dirty="0"/>
              <a:t>hierarchy.</a:t>
            </a:r>
            <a:r>
              <a:rPr lang="zh-CN" altLang="en-US" sz="2000" dirty="0"/>
              <a:t> </a:t>
            </a:r>
            <a:r>
              <a:rPr lang="en-US" altLang="zh-CN" sz="2000" dirty="0"/>
              <a:t>Knowledge</a:t>
            </a:r>
            <a:r>
              <a:rPr lang="zh-CN" altLang="en-US" sz="2000" dirty="0"/>
              <a:t> </a:t>
            </a:r>
            <a:r>
              <a:rPr lang="en-US" altLang="zh-CN" sz="2000" dirty="0"/>
              <a:t>sources</a:t>
            </a:r>
            <a:r>
              <a:rPr lang="zh-CN" altLang="en-US" sz="2000" dirty="0"/>
              <a:t> </a:t>
            </a:r>
            <a:r>
              <a:rPr lang="en-US" altLang="zh-CN" sz="2000" dirty="0"/>
              <a:t>make</a:t>
            </a:r>
            <a:r>
              <a:rPr lang="zh-CN" altLang="en-US" sz="2000" dirty="0"/>
              <a:t> </a:t>
            </a:r>
            <a:r>
              <a:rPr lang="en-US" altLang="zh-CN" sz="2000" dirty="0"/>
              <a:t>changes</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blackboard</a:t>
            </a:r>
            <a:r>
              <a:rPr lang="zh-CN" altLang="en-US" sz="2000" dirty="0"/>
              <a:t> </a:t>
            </a:r>
            <a:r>
              <a:rPr lang="en-US" altLang="zh-CN" sz="2000" dirty="0"/>
              <a:t>that</a:t>
            </a:r>
            <a:r>
              <a:rPr lang="zh-CN" altLang="en-US" sz="2000" dirty="0"/>
              <a:t> </a:t>
            </a:r>
            <a:r>
              <a:rPr lang="en-US" altLang="zh-CN" sz="2000" dirty="0"/>
              <a:t>lead</a:t>
            </a:r>
            <a:r>
              <a:rPr lang="zh-CN" altLang="en-US" sz="2000" dirty="0"/>
              <a:t> </a:t>
            </a:r>
            <a:r>
              <a:rPr lang="en-US" altLang="zh-CN" sz="2000" dirty="0"/>
              <a:t>incrementally</a:t>
            </a:r>
            <a:r>
              <a:rPr lang="zh-CN" altLang="en-US" sz="2000" dirty="0"/>
              <a:t> </a:t>
            </a:r>
            <a:r>
              <a:rPr lang="en-US" altLang="zh-CN" sz="2000" dirty="0"/>
              <a:t>to</a:t>
            </a:r>
            <a:r>
              <a:rPr lang="zh-CN" altLang="en-US" sz="2000" dirty="0"/>
              <a:t> </a:t>
            </a:r>
            <a:r>
              <a:rPr lang="en-US" altLang="zh-CN" sz="2000" dirty="0"/>
              <a:t>a</a:t>
            </a:r>
            <a:r>
              <a:rPr lang="zh-CN" altLang="en-US" sz="2000" dirty="0"/>
              <a:t> </a:t>
            </a:r>
            <a:r>
              <a:rPr lang="en-US" altLang="zh-CN" sz="2000" dirty="0"/>
              <a:t>solution</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problem.</a:t>
            </a:r>
          </a:p>
          <a:p>
            <a:pPr lvl="1"/>
            <a:r>
              <a:rPr lang="zh-CN" altLang="zh-CN" sz="2100" b="1" dirty="0"/>
              <a:t>C</a:t>
            </a:r>
            <a:r>
              <a:rPr lang="en-US" altLang="zh-CN" sz="2100" b="1" dirty="0" err="1"/>
              <a:t>ontrol</a:t>
            </a:r>
            <a:r>
              <a:rPr lang="en-US" altLang="zh-CN" sz="2000" dirty="0"/>
              <a:t>:</a:t>
            </a:r>
            <a:r>
              <a:rPr lang="zh-CN" altLang="en-US" sz="2000" dirty="0"/>
              <a:t> </a:t>
            </a:r>
            <a:r>
              <a:rPr lang="en-US" altLang="zh-CN" sz="2000" dirty="0"/>
              <a:t>driven</a:t>
            </a:r>
            <a:r>
              <a:rPr lang="zh-CN" altLang="en-US" sz="2000" dirty="0"/>
              <a:t> </a:t>
            </a:r>
            <a:r>
              <a:rPr lang="en-US" altLang="zh-CN" sz="2000" dirty="0"/>
              <a:t>entirely</a:t>
            </a:r>
            <a:r>
              <a:rPr lang="zh-CN" altLang="en-US" sz="2000" dirty="0"/>
              <a:t> </a:t>
            </a:r>
            <a:r>
              <a:rPr lang="en-US" altLang="zh-CN" sz="2000" dirty="0"/>
              <a:t>by</a:t>
            </a:r>
            <a:r>
              <a:rPr lang="zh-CN" altLang="en-US" sz="2000" dirty="0"/>
              <a:t> </a:t>
            </a:r>
            <a:r>
              <a:rPr lang="en-US" altLang="zh-CN" sz="2000" dirty="0"/>
              <a:t>the</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blackboard</a:t>
            </a:r>
            <a:r>
              <a:rPr lang="zh-CN" altLang="en-US" sz="2000" dirty="0"/>
              <a:t>. </a:t>
            </a:r>
            <a:r>
              <a:rPr lang="en-US" altLang="zh-CN" sz="2000" dirty="0"/>
              <a:t>Knowledge</a:t>
            </a:r>
            <a:r>
              <a:rPr lang="zh-CN" altLang="en-US" sz="2000" dirty="0"/>
              <a:t> </a:t>
            </a:r>
            <a:r>
              <a:rPr lang="en-US" altLang="zh-CN" sz="2000" dirty="0"/>
              <a:t>sources</a:t>
            </a:r>
            <a:r>
              <a:rPr lang="zh-CN" altLang="en-US" sz="2000" dirty="0"/>
              <a:t> </a:t>
            </a:r>
            <a:r>
              <a:rPr lang="en-US" altLang="zh-CN" sz="2000" dirty="0"/>
              <a:t>respond</a:t>
            </a:r>
            <a:r>
              <a:rPr lang="zh-CN" altLang="en-US" sz="2000" dirty="0"/>
              <a:t> </a:t>
            </a:r>
            <a:r>
              <a:rPr lang="en-US" altLang="zh-CN" sz="2000" dirty="0"/>
              <a:t>opportunistically</a:t>
            </a:r>
            <a:r>
              <a:rPr lang="zh-CN" altLang="en-US" sz="2000" dirty="0"/>
              <a:t> </a:t>
            </a:r>
            <a:r>
              <a:rPr lang="en-US" altLang="zh-CN" sz="2000" dirty="0"/>
              <a:t>when</a:t>
            </a:r>
            <a:r>
              <a:rPr lang="zh-CN" altLang="en-US" sz="2000" dirty="0"/>
              <a:t> </a:t>
            </a:r>
            <a:r>
              <a:rPr lang="en-US" altLang="zh-CN" sz="2000" dirty="0"/>
              <a:t>changes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blackboard</a:t>
            </a:r>
            <a:r>
              <a:rPr lang="zh-CN" altLang="en-US" sz="2000" dirty="0"/>
              <a:t> </a:t>
            </a:r>
            <a:r>
              <a:rPr lang="en-US" altLang="zh-CN" sz="2000" dirty="0"/>
              <a:t>make</a:t>
            </a:r>
            <a:r>
              <a:rPr lang="zh-CN" altLang="en-US" sz="2000" dirty="0"/>
              <a:t> </a:t>
            </a:r>
            <a:r>
              <a:rPr lang="en-US" altLang="zh-CN" sz="2000" dirty="0"/>
              <a:t>them</a:t>
            </a:r>
            <a:r>
              <a:rPr lang="zh-CN" altLang="en-US" sz="2000" dirty="0"/>
              <a:t> </a:t>
            </a:r>
            <a:r>
              <a:rPr lang="en-US" altLang="zh-CN" sz="2000" dirty="0"/>
              <a:t>applicable.</a:t>
            </a:r>
          </a:p>
          <a:p>
            <a:pPr marL="457200" lvl="1" indent="0">
              <a:buNone/>
            </a:pPr>
            <a:endParaRPr lang="en-US" altLang="zh-CN" dirty="0"/>
          </a:p>
        </p:txBody>
      </p:sp>
    </p:spTree>
    <p:extLst>
      <p:ext uri="{BB962C8B-B14F-4D97-AF65-F5344CB8AC3E}">
        <p14:creationId xmlns:p14="http://schemas.microsoft.com/office/powerpoint/2010/main" val="35156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Blackboard</a:t>
            </a:r>
          </a:p>
          <a:p>
            <a:r>
              <a:rPr lang="en-US" altLang="zh-CN" sz="2200" dirty="0"/>
              <a:t>a</a:t>
            </a:r>
            <a:r>
              <a:rPr lang="zh-CN" altLang="en-US" sz="2200" dirty="0"/>
              <a:t> </a:t>
            </a:r>
            <a:r>
              <a:rPr lang="en-US" altLang="zh-CN" sz="2200" dirty="0"/>
              <a:t>simple</a:t>
            </a:r>
            <a:r>
              <a:rPr lang="zh-CN" altLang="en-US" sz="2200" dirty="0"/>
              <a:t> </a:t>
            </a:r>
            <a:r>
              <a:rPr lang="en-US" altLang="zh-CN" sz="2200" dirty="0"/>
              <a:t>view</a:t>
            </a:r>
            <a:r>
              <a:rPr lang="zh-CN" altLang="en-US" sz="2200" dirty="0"/>
              <a:t> </a:t>
            </a:r>
            <a:r>
              <a:rPr lang="en-US" altLang="zh-CN" sz="2200" dirty="0"/>
              <a:t>of</a:t>
            </a:r>
            <a:r>
              <a:rPr lang="zh-CN" altLang="en-US" sz="2200" dirty="0"/>
              <a:t> </a:t>
            </a:r>
            <a:r>
              <a:rPr lang="en-US" altLang="zh-CN" sz="2200" dirty="0"/>
              <a:t>a</a:t>
            </a:r>
            <a:r>
              <a:rPr lang="zh-CN" altLang="en-US" sz="2200" dirty="0"/>
              <a:t> </a:t>
            </a:r>
            <a:r>
              <a:rPr lang="en-US" altLang="zh-CN" sz="2200" dirty="0"/>
              <a:t>blackboard</a:t>
            </a:r>
            <a:r>
              <a:rPr lang="zh-CN" altLang="en-US" sz="2200" dirty="0"/>
              <a:t> </a:t>
            </a:r>
            <a:r>
              <a:rPr lang="en-US" altLang="zh-CN" sz="2200" dirty="0"/>
              <a:t>architecture.</a:t>
            </a:r>
          </a:p>
        </p:txBody>
      </p:sp>
      <p:pic>
        <p:nvPicPr>
          <p:cNvPr id="2" name="图片 1" descr="屏幕快照 2018-03-04 下午4.08.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10" y="3130179"/>
            <a:ext cx="7944498" cy="2881717"/>
          </a:xfrm>
          <a:prstGeom prst="rect">
            <a:avLst/>
          </a:prstGeom>
        </p:spPr>
      </p:pic>
    </p:spTree>
    <p:extLst>
      <p:ext uri="{BB962C8B-B14F-4D97-AF65-F5344CB8AC3E}">
        <p14:creationId xmlns:p14="http://schemas.microsoft.com/office/powerpoint/2010/main" val="97667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068159"/>
          </a:xfrm>
        </p:spPr>
        <p:txBody>
          <a:bodyPr rtlCol="0">
            <a:normAutofit/>
          </a:bodyPr>
          <a:lstStyle/>
          <a:p>
            <a:pPr marL="0" indent="0">
              <a:buNone/>
            </a:pPr>
            <a:r>
              <a:rPr lang="zh-CN" altLang="en-US" dirty="0"/>
              <a:t> </a:t>
            </a:r>
            <a:r>
              <a:rPr lang="en-US" altLang="zh-CN" sz="2400" dirty="0"/>
              <a:t>Blackboard</a:t>
            </a:r>
          </a:p>
          <a:p>
            <a:r>
              <a:rPr lang="zh-CN" altLang="zh-CN" dirty="0"/>
              <a:t>T</a:t>
            </a:r>
            <a:r>
              <a:rPr lang="en-US" altLang="zh-CN" dirty="0"/>
              <a:t>he</a:t>
            </a:r>
            <a:r>
              <a:rPr lang="zh-CN" altLang="en-US" dirty="0"/>
              <a:t> </a:t>
            </a:r>
            <a:r>
              <a:rPr lang="en-US" altLang="zh-CN" dirty="0"/>
              <a:t>diagram</a:t>
            </a:r>
            <a:r>
              <a:rPr lang="zh-CN" altLang="en-US" dirty="0"/>
              <a:t> </a:t>
            </a:r>
            <a:r>
              <a:rPr lang="en-US" altLang="zh-CN" dirty="0"/>
              <a:t>shows</a:t>
            </a:r>
            <a:r>
              <a:rPr lang="zh-CN" altLang="en-US" dirty="0"/>
              <a:t> </a:t>
            </a:r>
            <a:r>
              <a:rPr lang="zh-CN" altLang="zh-CN" dirty="0"/>
              <a:t>n</a:t>
            </a:r>
            <a:r>
              <a:rPr lang="en-US" altLang="zh-CN" dirty="0"/>
              <a:t>o</a:t>
            </a:r>
            <a:r>
              <a:rPr lang="zh-CN" altLang="en-US" dirty="0"/>
              <a:t> </a:t>
            </a:r>
            <a:r>
              <a:rPr lang="en-US" altLang="zh-CN" dirty="0"/>
              <a:t>explicit</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the</a:t>
            </a:r>
            <a:r>
              <a:rPr lang="zh-CN" altLang="en-US" dirty="0"/>
              <a:t> </a:t>
            </a:r>
            <a:r>
              <a:rPr lang="en-US" altLang="zh-CN" dirty="0"/>
              <a:t>control</a:t>
            </a:r>
            <a:r>
              <a:rPr lang="zh-CN" altLang="en-US" dirty="0"/>
              <a:t> </a:t>
            </a:r>
            <a:r>
              <a:rPr lang="en-US" altLang="zh-CN" dirty="0"/>
              <a:t>component.</a:t>
            </a:r>
            <a:r>
              <a:rPr lang="zh-CN" altLang="en-US" dirty="0"/>
              <a:t> </a:t>
            </a:r>
            <a:r>
              <a:rPr lang="en-US" altLang="zh-CN" dirty="0"/>
              <a:t>Invocation</a:t>
            </a:r>
            <a:r>
              <a:rPr lang="zh-CN" altLang="en-US" dirty="0"/>
              <a:t> </a:t>
            </a:r>
            <a:r>
              <a:rPr lang="en-US" altLang="zh-CN" dirty="0"/>
              <a:t>of</a:t>
            </a:r>
            <a:r>
              <a:rPr lang="zh-CN" altLang="en-US" dirty="0"/>
              <a:t> </a:t>
            </a:r>
            <a:r>
              <a:rPr lang="en-US" altLang="zh-CN" dirty="0"/>
              <a:t>a</a:t>
            </a:r>
            <a:r>
              <a:rPr lang="zh-CN" altLang="en-US" dirty="0"/>
              <a:t> </a:t>
            </a:r>
            <a:r>
              <a:rPr lang="en-US" altLang="zh-CN" dirty="0"/>
              <a:t>knowledge</a:t>
            </a:r>
            <a:r>
              <a:rPr lang="zh-CN" altLang="en-US" dirty="0"/>
              <a:t> </a:t>
            </a:r>
            <a:r>
              <a:rPr lang="en-US" altLang="zh-CN" dirty="0"/>
              <a:t>source</a:t>
            </a:r>
            <a:r>
              <a:rPr lang="zh-CN" altLang="en-US" dirty="0"/>
              <a:t> </a:t>
            </a:r>
            <a:r>
              <a:rPr lang="en-US" altLang="zh-CN" dirty="0"/>
              <a:t>(</a:t>
            </a:r>
            <a:r>
              <a:rPr lang="en-US" altLang="zh-CN" dirty="0" err="1"/>
              <a:t>ks</a:t>
            </a:r>
            <a:r>
              <a:rPr lang="en-US" altLang="zh-CN" dirty="0"/>
              <a:t>)</a:t>
            </a:r>
            <a:r>
              <a:rPr lang="zh-CN" altLang="en-US" dirty="0"/>
              <a:t> </a:t>
            </a:r>
            <a:r>
              <a:rPr lang="en-US" altLang="zh-CN" dirty="0"/>
              <a:t>is</a:t>
            </a:r>
            <a:r>
              <a:rPr lang="zh-CN" altLang="en-US" dirty="0"/>
              <a:t> </a:t>
            </a:r>
            <a:r>
              <a:rPr lang="en-US" altLang="zh-CN" dirty="0"/>
              <a:t>triggered</a:t>
            </a:r>
            <a:r>
              <a:rPr lang="zh-CN" altLang="en-US" dirty="0"/>
              <a:t> </a:t>
            </a:r>
            <a:r>
              <a:rPr lang="en-US" altLang="zh-CN" dirty="0"/>
              <a:t>by</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blackboard.</a:t>
            </a:r>
            <a:r>
              <a:rPr lang="zh-CN" altLang="en-US" dirty="0"/>
              <a:t> </a:t>
            </a:r>
            <a:r>
              <a:rPr lang="en-US" altLang="zh-CN" dirty="0"/>
              <a:t>The</a:t>
            </a:r>
            <a:r>
              <a:rPr lang="zh-CN" altLang="en-US" dirty="0"/>
              <a:t> </a:t>
            </a:r>
            <a:r>
              <a:rPr lang="en-US" altLang="zh-CN" dirty="0"/>
              <a:t>actual</a:t>
            </a:r>
            <a:r>
              <a:rPr lang="zh-CN" altLang="en-US" dirty="0"/>
              <a:t> </a:t>
            </a:r>
            <a:r>
              <a:rPr lang="en-US" altLang="zh-CN" dirty="0"/>
              <a:t>locus</a:t>
            </a:r>
            <a:r>
              <a:rPr lang="zh-CN" altLang="en-US" dirty="0"/>
              <a:t> </a:t>
            </a:r>
            <a:r>
              <a:rPr lang="en-US" altLang="zh-CN" dirty="0"/>
              <a:t>of</a:t>
            </a:r>
            <a:r>
              <a:rPr lang="zh-CN" altLang="en-US" dirty="0"/>
              <a:t> </a:t>
            </a:r>
            <a:r>
              <a:rPr lang="en-US" altLang="zh-CN" dirty="0"/>
              <a:t>control</a:t>
            </a:r>
            <a:r>
              <a:rPr lang="zh-CN" altLang="en-US" dirty="0"/>
              <a:t>, </a:t>
            </a:r>
            <a:r>
              <a:rPr lang="en-US" altLang="zh-CN" dirty="0"/>
              <a:t>and</a:t>
            </a:r>
            <a:r>
              <a:rPr lang="zh-CN" altLang="en-US" dirty="0"/>
              <a:t> </a:t>
            </a:r>
            <a:r>
              <a:rPr lang="en-US" altLang="zh-CN" dirty="0"/>
              <a:t>hen</a:t>
            </a:r>
            <a:r>
              <a:rPr lang="zh-CN" altLang="en-US" dirty="0"/>
              <a:t> </a:t>
            </a:r>
            <a:r>
              <a:rPr lang="en-US" altLang="zh-CN" dirty="0"/>
              <a:t>its</a:t>
            </a:r>
            <a:r>
              <a:rPr lang="zh-CN" altLang="en-US" dirty="0"/>
              <a:t> </a:t>
            </a:r>
            <a:r>
              <a:rPr lang="en-US" altLang="zh-CN" dirty="0"/>
              <a:t>implementation,</a:t>
            </a:r>
            <a:r>
              <a:rPr lang="zh-CN" altLang="en-US" dirty="0"/>
              <a:t> </a:t>
            </a:r>
            <a:r>
              <a:rPr lang="en-US" altLang="zh-CN" dirty="0"/>
              <a:t>can</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knowledge</a:t>
            </a:r>
            <a:r>
              <a:rPr lang="zh-CN" altLang="en-US" dirty="0"/>
              <a:t> </a:t>
            </a:r>
            <a:r>
              <a:rPr lang="en-US" altLang="zh-CN" dirty="0"/>
              <a:t>source,</a:t>
            </a:r>
            <a:r>
              <a:rPr lang="zh-CN" altLang="en-US" dirty="0"/>
              <a:t> </a:t>
            </a:r>
            <a:r>
              <a:rPr lang="en-US" altLang="zh-CN" dirty="0"/>
              <a:t>the</a:t>
            </a:r>
            <a:r>
              <a:rPr lang="zh-CN" altLang="en-US" dirty="0"/>
              <a:t> </a:t>
            </a:r>
            <a:r>
              <a:rPr lang="en-US" altLang="zh-CN" dirty="0"/>
              <a:t>blackboard,</a:t>
            </a:r>
            <a:r>
              <a:rPr lang="zh-CN" altLang="en-US" dirty="0"/>
              <a:t> </a:t>
            </a:r>
            <a:r>
              <a:rPr lang="en-US" altLang="zh-CN" dirty="0"/>
              <a:t>a</a:t>
            </a:r>
            <a:r>
              <a:rPr lang="zh-CN" altLang="en-US" dirty="0"/>
              <a:t> </a:t>
            </a:r>
            <a:r>
              <a:rPr lang="en-US" altLang="zh-CN" dirty="0"/>
              <a:t>separate</a:t>
            </a:r>
            <a:r>
              <a:rPr lang="zh-CN" altLang="en-US" dirty="0"/>
              <a:t> </a:t>
            </a:r>
            <a:r>
              <a:rPr lang="en-US" altLang="zh-CN" dirty="0"/>
              <a:t>module,</a:t>
            </a:r>
            <a:r>
              <a:rPr lang="zh-CN" altLang="en-US" dirty="0"/>
              <a:t> </a:t>
            </a:r>
            <a:r>
              <a:rPr lang="en-US" altLang="zh-CN" dirty="0"/>
              <a:t>or</a:t>
            </a:r>
            <a:r>
              <a:rPr lang="zh-CN" altLang="en-US" dirty="0"/>
              <a:t> </a:t>
            </a:r>
            <a:r>
              <a:rPr lang="en-US" altLang="zh-CN" dirty="0"/>
              <a:t>some</a:t>
            </a:r>
            <a:r>
              <a:rPr lang="zh-CN" altLang="en-US" dirty="0"/>
              <a:t> </a:t>
            </a:r>
            <a:r>
              <a:rPr lang="en-US" altLang="zh-CN" dirty="0"/>
              <a:t>combination</a:t>
            </a:r>
            <a:r>
              <a:rPr lang="zh-CN" altLang="en-US" dirty="0"/>
              <a:t> </a:t>
            </a:r>
            <a:r>
              <a:rPr lang="en-US" altLang="zh-CN" dirty="0"/>
              <a:t>of</a:t>
            </a:r>
            <a:r>
              <a:rPr lang="zh-CN" altLang="en-US" dirty="0"/>
              <a:t> </a:t>
            </a:r>
            <a:r>
              <a:rPr lang="zh-CN" altLang="zh-CN" dirty="0"/>
              <a:t>t</a:t>
            </a:r>
            <a:r>
              <a:rPr lang="en-US" altLang="zh-CN" dirty="0" err="1"/>
              <a:t>hese</a:t>
            </a:r>
            <a:r>
              <a:rPr lang="en-US" altLang="zh-CN" dirty="0"/>
              <a:t>.</a:t>
            </a:r>
          </a:p>
          <a:p>
            <a:r>
              <a:rPr lang="zh-CN" altLang="zh-CN" dirty="0"/>
              <a:t>B</a:t>
            </a:r>
            <a:r>
              <a:rPr lang="en-US" altLang="zh-CN" dirty="0" err="1"/>
              <a:t>lackboard</a:t>
            </a:r>
            <a:r>
              <a:rPr lang="zh-CN" altLang="en-US" dirty="0"/>
              <a:t> </a:t>
            </a:r>
            <a:r>
              <a:rPr lang="en-US" altLang="zh-CN" dirty="0"/>
              <a:t>systems</a:t>
            </a:r>
            <a:r>
              <a:rPr lang="zh-CN" altLang="en-US" dirty="0"/>
              <a:t> </a:t>
            </a:r>
            <a:r>
              <a:rPr lang="en-US" altLang="zh-CN" dirty="0"/>
              <a:t>have</a:t>
            </a:r>
            <a:r>
              <a:rPr lang="zh-CN" altLang="en-US" dirty="0"/>
              <a:t> </a:t>
            </a:r>
            <a:r>
              <a:rPr lang="zh-CN" altLang="zh-CN" dirty="0"/>
              <a:t>t</a:t>
            </a:r>
            <a:r>
              <a:rPr lang="en-US" altLang="zh-CN" dirty="0" err="1"/>
              <a:t>raditionally</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applications</a:t>
            </a:r>
            <a:r>
              <a:rPr lang="zh-CN" altLang="en-US" dirty="0"/>
              <a:t> </a:t>
            </a:r>
            <a:r>
              <a:rPr lang="en-US" altLang="zh-CN" dirty="0"/>
              <a:t>requiring</a:t>
            </a:r>
            <a:r>
              <a:rPr lang="zh-CN" altLang="en-US" dirty="0"/>
              <a:t> </a:t>
            </a:r>
            <a:r>
              <a:rPr lang="en-US" altLang="zh-CN" dirty="0"/>
              <a:t>complex</a:t>
            </a:r>
            <a:r>
              <a:rPr lang="zh-CN" altLang="en-US" dirty="0"/>
              <a:t> </a:t>
            </a:r>
            <a:r>
              <a:rPr lang="en-US" altLang="zh-CN" dirty="0"/>
              <a:t>interpretations</a:t>
            </a:r>
            <a:r>
              <a:rPr lang="zh-CN" altLang="en-US" dirty="0"/>
              <a:t> </a:t>
            </a:r>
            <a:r>
              <a:rPr lang="en-US" altLang="zh-CN" dirty="0"/>
              <a:t>of</a:t>
            </a:r>
            <a:r>
              <a:rPr lang="zh-CN" altLang="en-US" dirty="0"/>
              <a:t> </a:t>
            </a:r>
            <a:r>
              <a:rPr lang="en-US" altLang="zh-CN" dirty="0"/>
              <a:t>signal</a:t>
            </a:r>
            <a:r>
              <a:rPr lang="zh-CN" altLang="en-US" dirty="0"/>
              <a:t> </a:t>
            </a:r>
            <a:r>
              <a:rPr lang="en-US" altLang="zh-CN" dirty="0"/>
              <a:t>processing</a:t>
            </a:r>
            <a:r>
              <a:rPr lang="zh-CN" altLang="en-US" dirty="0"/>
              <a:t>, </a:t>
            </a:r>
            <a:r>
              <a:rPr lang="en-US" altLang="zh-CN" dirty="0"/>
              <a:t>such</a:t>
            </a:r>
            <a:r>
              <a:rPr lang="zh-CN" altLang="en-US" dirty="0"/>
              <a:t> </a:t>
            </a:r>
            <a:r>
              <a:rPr lang="en-US" altLang="zh-CN" dirty="0"/>
              <a:t>as</a:t>
            </a:r>
            <a:r>
              <a:rPr lang="zh-CN" altLang="en-US" dirty="0"/>
              <a:t> </a:t>
            </a:r>
            <a:r>
              <a:rPr lang="en-US" altLang="zh-CN" dirty="0"/>
              <a:t>speech</a:t>
            </a:r>
            <a:r>
              <a:rPr lang="zh-CN" altLang="en-US" dirty="0"/>
              <a:t> </a:t>
            </a:r>
            <a:r>
              <a:rPr lang="en-US" altLang="zh-CN" dirty="0"/>
              <a:t>and</a:t>
            </a:r>
            <a:r>
              <a:rPr lang="zh-CN" altLang="en-US" dirty="0"/>
              <a:t> </a:t>
            </a:r>
            <a:r>
              <a:rPr lang="en-US" altLang="zh-CN" dirty="0"/>
              <a:t>pattern</a:t>
            </a:r>
            <a:r>
              <a:rPr lang="zh-CN" altLang="en-US" dirty="0"/>
              <a:t> </a:t>
            </a:r>
            <a:r>
              <a:rPr lang="en-US" altLang="zh-CN" dirty="0"/>
              <a:t>recognition.</a:t>
            </a:r>
            <a:r>
              <a:rPr lang="zh-CN" altLang="en-US" dirty="0"/>
              <a:t> </a:t>
            </a:r>
            <a:r>
              <a:rPr lang="en-US" altLang="zh-CN" dirty="0" err="1"/>
              <a:t>Thay</a:t>
            </a:r>
            <a:r>
              <a:rPr lang="zh-CN" altLang="en-US" dirty="0"/>
              <a:t> </a:t>
            </a:r>
            <a:r>
              <a:rPr lang="en-US" altLang="zh-CN" dirty="0"/>
              <a:t>are</a:t>
            </a:r>
            <a:r>
              <a:rPr lang="zh-CN" altLang="en-US" dirty="0"/>
              <a:t> </a:t>
            </a:r>
            <a:r>
              <a:rPr lang="en-US" altLang="zh-CN" dirty="0"/>
              <a:t>also</a:t>
            </a:r>
            <a:r>
              <a:rPr lang="zh-CN" altLang="en-US" dirty="0"/>
              <a:t> </a:t>
            </a:r>
            <a:r>
              <a:rPr lang="en-US" altLang="zh-CN" dirty="0"/>
              <a:t>appeared</a:t>
            </a:r>
            <a:r>
              <a:rPr lang="zh-CN" altLang="en-US" dirty="0"/>
              <a:t> </a:t>
            </a:r>
            <a:r>
              <a:rPr lang="en-US" altLang="zh-CN" dirty="0"/>
              <a:t>in</a:t>
            </a:r>
            <a:r>
              <a:rPr lang="zh-CN" altLang="en-US" dirty="0"/>
              <a:t> </a:t>
            </a:r>
            <a:r>
              <a:rPr lang="en-US" altLang="zh-CN" dirty="0"/>
              <a:t>other</a:t>
            </a:r>
            <a:r>
              <a:rPr lang="zh-CN" altLang="en-US" dirty="0"/>
              <a:t> </a:t>
            </a:r>
            <a:r>
              <a:rPr lang="en-US" altLang="zh-CN" dirty="0"/>
              <a:t>kind</a:t>
            </a:r>
            <a:r>
              <a:rPr lang="zh-CN" altLang="en-US" dirty="0"/>
              <a:t>s </a:t>
            </a:r>
            <a:r>
              <a:rPr lang="zh-CN" altLang="zh-CN" dirty="0"/>
              <a:t>o</a:t>
            </a:r>
            <a:r>
              <a:rPr lang="en-US" altLang="zh-CN" dirty="0"/>
              <a:t>f</a:t>
            </a:r>
            <a:r>
              <a:rPr lang="zh-CN" altLang="en-US" dirty="0"/>
              <a:t> </a:t>
            </a:r>
            <a:r>
              <a:rPr lang="en-US" altLang="zh-CN" dirty="0"/>
              <a:t>systems</a:t>
            </a:r>
            <a:r>
              <a:rPr lang="zh-CN" altLang="en-US" dirty="0"/>
              <a:t> </a:t>
            </a:r>
            <a:r>
              <a:rPr lang="en-US" altLang="zh-CN" dirty="0"/>
              <a:t>that</a:t>
            </a:r>
            <a:r>
              <a:rPr lang="zh-CN" altLang="en-US" dirty="0"/>
              <a:t> </a:t>
            </a:r>
            <a:r>
              <a:rPr lang="en-US" altLang="zh-CN" dirty="0"/>
              <a:t>involve</a:t>
            </a:r>
            <a:r>
              <a:rPr lang="zh-CN" altLang="en-US" dirty="0"/>
              <a:t> </a:t>
            </a:r>
            <a:r>
              <a:rPr lang="en-US" altLang="zh-CN" dirty="0"/>
              <a:t>shared</a:t>
            </a:r>
            <a:r>
              <a:rPr lang="zh-CN" altLang="en-US" dirty="0"/>
              <a:t> </a:t>
            </a:r>
            <a:r>
              <a:rPr lang="en-US" altLang="zh-CN" dirty="0"/>
              <a:t>access</a:t>
            </a:r>
            <a:r>
              <a:rPr lang="zh-CN" altLang="en-US" dirty="0"/>
              <a:t> </a:t>
            </a:r>
            <a:r>
              <a:rPr lang="en-US" altLang="zh-CN" dirty="0"/>
              <a:t>to</a:t>
            </a:r>
            <a:r>
              <a:rPr lang="zh-CN" altLang="en-US" dirty="0"/>
              <a:t> </a:t>
            </a:r>
            <a:r>
              <a:rPr lang="en-US" altLang="zh-CN" dirty="0"/>
              <a:t>data</a:t>
            </a:r>
            <a:r>
              <a:rPr lang="zh-CN" altLang="en-US" dirty="0"/>
              <a:t> </a:t>
            </a:r>
            <a:r>
              <a:rPr lang="en-US" altLang="zh-CN" dirty="0"/>
              <a:t>with</a:t>
            </a:r>
            <a:r>
              <a:rPr lang="zh-CN" altLang="en-US" dirty="0"/>
              <a:t> </a:t>
            </a:r>
            <a:r>
              <a:rPr lang="en-US" altLang="zh-CN" dirty="0"/>
              <a:t>loosely</a:t>
            </a:r>
            <a:r>
              <a:rPr lang="zh-CN" altLang="en-US" dirty="0"/>
              <a:t> </a:t>
            </a:r>
            <a:r>
              <a:rPr lang="en-US" altLang="zh-CN" dirty="0"/>
              <a:t>coupled</a:t>
            </a:r>
            <a:r>
              <a:rPr lang="zh-CN" altLang="en-US" dirty="0"/>
              <a:t> </a:t>
            </a:r>
            <a:r>
              <a:rPr lang="en-US" altLang="zh-CN" dirty="0"/>
              <a:t>agents.</a:t>
            </a:r>
          </a:p>
        </p:txBody>
      </p:sp>
    </p:spTree>
    <p:extLst>
      <p:ext uri="{BB962C8B-B14F-4D97-AF65-F5344CB8AC3E}">
        <p14:creationId xmlns:p14="http://schemas.microsoft.com/office/powerpoint/2010/main" val="54801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068159"/>
          </a:xfrm>
        </p:spPr>
        <p:txBody>
          <a:bodyPr rtlCol="0">
            <a:normAutofit/>
          </a:bodyPr>
          <a:lstStyle/>
          <a:p>
            <a:pPr marL="0" indent="0">
              <a:buNone/>
            </a:pPr>
            <a:r>
              <a:rPr lang="zh-CN" altLang="en-US" dirty="0"/>
              <a:t> </a:t>
            </a:r>
            <a:r>
              <a:rPr lang="en-US" altLang="zh-CN" sz="2400" dirty="0"/>
              <a:t>Blackboard</a:t>
            </a:r>
          </a:p>
          <a:p>
            <a:r>
              <a:rPr lang="en-US" altLang="zh-CN" sz="2400" dirty="0"/>
              <a:t>Advantage:</a:t>
            </a:r>
          </a:p>
          <a:p>
            <a:pPr lvl="1"/>
            <a:r>
              <a:rPr lang="en-US" altLang="zh-CN" sz="1800" dirty="0"/>
              <a:t>Easy to share large amounts of data for multiple clients, they do not care when the data is available, who provides it, and how it is provided.</a:t>
            </a:r>
          </a:p>
          <a:p>
            <a:pPr lvl="1"/>
            <a:r>
              <a:rPr lang="en-US" altLang="zh-CN" sz="1800" dirty="0"/>
              <a:t>Both facilitate the addition of new applications as knowledge source proxies and facilitate the expansion of shared blackboard data structures</a:t>
            </a:r>
            <a:r>
              <a:rPr lang="en-US" altLang="zh-CN" dirty="0"/>
              <a:t>.</a:t>
            </a:r>
          </a:p>
          <a:p>
            <a:r>
              <a:rPr lang="en-US" altLang="zh-CN" sz="2400" dirty="0"/>
              <a:t>Disadvantage</a:t>
            </a:r>
            <a:r>
              <a:rPr lang="zh-CN" altLang="en-US" sz="2400" dirty="0"/>
              <a:t>：</a:t>
            </a:r>
            <a:endParaRPr lang="en-US" altLang="zh-CN" sz="2400" dirty="0"/>
          </a:p>
          <a:p>
            <a:pPr lvl="1"/>
            <a:r>
              <a:rPr lang="en-US" altLang="zh-CN" sz="1800" dirty="0"/>
              <a:t>Different knowledge source agents have to agree on shared data structures, and this also makes it harder to modify the blackboard data structure –</a:t>
            </a:r>
            <a:r>
              <a:rPr lang="zh-CN" altLang="en-US" sz="1800" dirty="0"/>
              <a:t> </a:t>
            </a:r>
            <a:r>
              <a:rPr lang="en-US" altLang="zh-CN" sz="1800" dirty="0"/>
              <a:t>taking into account the various proxy invocations</a:t>
            </a:r>
          </a:p>
          <a:p>
            <a:pPr lvl="1"/>
            <a:r>
              <a:rPr lang="en-US" altLang="zh-CN" sz="1800" dirty="0"/>
              <a:t>Need some synchronization </a:t>
            </a:r>
            <a:r>
              <a:rPr lang="zh-CN" altLang="zh-CN" sz="1800" dirty="0"/>
              <a:t>/</a:t>
            </a:r>
            <a:r>
              <a:rPr lang="zh-CN" altLang="en-US" sz="1800" dirty="0"/>
              <a:t> </a:t>
            </a:r>
            <a:r>
              <a:rPr lang="en-US" altLang="zh-CN" sz="1800" dirty="0"/>
              <a:t>locking mechanism to ensure the integrity and consistency of the data structure, increase the</a:t>
            </a:r>
            <a:r>
              <a:rPr lang="zh-CN" altLang="en-US" sz="1800" dirty="0"/>
              <a:t> </a:t>
            </a:r>
            <a:r>
              <a:rPr lang="en-US" altLang="zh-CN" sz="1800" dirty="0"/>
              <a:t>complexity</a:t>
            </a:r>
            <a:r>
              <a:rPr lang="zh-CN" altLang="en-US" sz="1800" dirty="0"/>
              <a:t> </a:t>
            </a:r>
            <a:r>
              <a:rPr lang="en-US" altLang="zh-CN" sz="1800" dirty="0"/>
              <a:t>of</a:t>
            </a:r>
            <a:r>
              <a:rPr lang="zh-CN" altLang="en-US" sz="1800" dirty="0"/>
              <a:t> </a:t>
            </a:r>
            <a:r>
              <a:rPr lang="en-US" altLang="zh-CN" sz="1800" dirty="0"/>
              <a:t>system</a:t>
            </a:r>
          </a:p>
        </p:txBody>
      </p:sp>
    </p:spTree>
    <p:extLst>
      <p:ext uri="{BB962C8B-B14F-4D97-AF65-F5344CB8AC3E}">
        <p14:creationId xmlns:p14="http://schemas.microsoft.com/office/powerpoint/2010/main" val="114164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a:lnSpc>
                <a:spcPct val="100000"/>
              </a:lnSpc>
            </a:pPr>
            <a:r>
              <a:rPr lang="en-US" altLang="zh-CN" dirty="0"/>
              <a:t>In a system in which the component  interfaces provide a collection of procedures and functions, such as an object-oriented system, components typically interact with each other by </a:t>
            </a:r>
            <a:r>
              <a:rPr lang="en-US" altLang="zh-CN" i="1" dirty="0"/>
              <a:t>explicitly invoking </a:t>
            </a:r>
            <a:r>
              <a:rPr lang="en-US" altLang="zh-CN" dirty="0"/>
              <a:t>those routines.</a:t>
            </a:r>
          </a:p>
          <a:p>
            <a:pPr>
              <a:lnSpc>
                <a:spcPct val="100000"/>
              </a:lnSpc>
            </a:pPr>
            <a:r>
              <a:rPr lang="en-US" altLang="zh-CN" dirty="0"/>
              <a:t> However, there has been considerable interest in an alternative integration technique, variously referred to as</a:t>
            </a:r>
            <a:r>
              <a:rPr lang="en-US" altLang="zh-CN" i="1" dirty="0"/>
              <a:t> implicit invocation</a:t>
            </a:r>
            <a:r>
              <a:rPr lang="en-US" altLang="zh-CN" dirty="0"/>
              <a:t>, </a:t>
            </a:r>
            <a:r>
              <a:rPr lang="en-US" altLang="zh-CN" i="1" dirty="0"/>
              <a:t>reactive integration</a:t>
            </a:r>
            <a:r>
              <a:rPr lang="en-US" altLang="zh-CN" dirty="0"/>
              <a:t>, and </a:t>
            </a:r>
            <a:r>
              <a:rPr lang="en-US" altLang="zh-CN" i="1" dirty="0"/>
              <a:t>selective broadcast</a:t>
            </a:r>
            <a:r>
              <a:rPr lang="en-US" altLang="zh-CN" dirty="0"/>
              <a:t>. This style has historical roots in systems based on actors, constraint satisfaction, daemons, and packet-switched networks.</a:t>
            </a:r>
          </a:p>
        </p:txBody>
      </p:sp>
    </p:spTree>
    <p:extLst>
      <p:ext uri="{BB962C8B-B14F-4D97-AF65-F5344CB8AC3E}">
        <p14:creationId xmlns:p14="http://schemas.microsoft.com/office/powerpoint/2010/main" val="294315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8116028" cy="5257801"/>
          </a:xfrm>
        </p:spPr>
        <p:txBody>
          <a:bodyPr rtlCol="0">
            <a:normAutofit fontScale="85000" lnSpcReduction="20000"/>
          </a:bodyPr>
          <a:lstStyle/>
          <a:p>
            <a:pPr marL="0" indent="0">
              <a:buNone/>
            </a:pPr>
            <a:r>
              <a:rPr lang="zh-CN" altLang="en-US" dirty="0"/>
              <a:t> </a:t>
            </a:r>
            <a:r>
              <a:rPr lang="en-US" altLang="zh-CN" sz="2400" dirty="0"/>
              <a:t>Blackboard</a:t>
            </a:r>
          </a:p>
          <a:p>
            <a:pPr>
              <a:lnSpc>
                <a:spcPct val="100000"/>
              </a:lnSpc>
              <a:spcBef>
                <a:spcPts val="600"/>
              </a:spcBef>
            </a:pPr>
            <a:r>
              <a:rPr lang="en-US" altLang="zh-CN" sz="1800" dirty="0"/>
              <a:t>Summary: Independent programs access and communicate exclusively through a global data repository, known as a blackboard.</a:t>
            </a:r>
          </a:p>
          <a:p>
            <a:pPr>
              <a:lnSpc>
                <a:spcPct val="100000"/>
              </a:lnSpc>
              <a:spcBef>
                <a:spcPts val="600"/>
              </a:spcBef>
            </a:pPr>
            <a:r>
              <a:rPr lang="en-US" altLang="zh-CN" sz="1800" dirty="0"/>
              <a:t>Components: Independent programs, sometimes referred to as "knowledge sources," blackboard. </a:t>
            </a:r>
          </a:p>
          <a:p>
            <a:pPr>
              <a:lnSpc>
                <a:spcPct val="100000"/>
              </a:lnSpc>
              <a:spcBef>
                <a:spcPts val="600"/>
              </a:spcBef>
            </a:pPr>
            <a:r>
              <a:rPr lang="en-US" altLang="zh-CN" sz="1800" dirty="0"/>
              <a:t>Connectors: Access to the blackboard may be by direct memory reference, or can be through a procedure call or a database query. </a:t>
            </a:r>
          </a:p>
          <a:p>
            <a:pPr>
              <a:lnSpc>
                <a:spcPct val="100000"/>
              </a:lnSpc>
              <a:spcBef>
                <a:spcPts val="600"/>
              </a:spcBef>
            </a:pPr>
            <a:r>
              <a:rPr lang="en-US" altLang="zh-CN" sz="1800" dirty="0"/>
              <a:t>Data</a:t>
            </a:r>
            <a:r>
              <a:rPr lang="zh-CN" altLang="en-US" sz="1800" dirty="0"/>
              <a:t> </a:t>
            </a:r>
            <a:r>
              <a:rPr lang="en-US" altLang="zh-CN" sz="1800" dirty="0"/>
              <a:t>elements:</a:t>
            </a:r>
            <a:r>
              <a:rPr lang="zh-CN" altLang="en-US" sz="1800" dirty="0"/>
              <a:t> </a:t>
            </a:r>
            <a:r>
              <a:rPr lang="en-US" altLang="zh-CN" sz="1800" dirty="0"/>
              <a:t>Data</a:t>
            </a:r>
            <a:r>
              <a:rPr lang="zh-CN" altLang="en-US" sz="1800" dirty="0"/>
              <a:t> </a:t>
            </a:r>
            <a:r>
              <a:rPr lang="en-US" altLang="zh-CN" sz="1800" dirty="0"/>
              <a:t>stored</a:t>
            </a:r>
            <a:r>
              <a:rPr lang="zh-CN" altLang="en-US" sz="1800" dirty="0"/>
              <a:t> </a:t>
            </a:r>
            <a:r>
              <a:rPr lang="en-US" altLang="zh-CN" sz="1800" dirty="0"/>
              <a:t>in</a:t>
            </a:r>
            <a:r>
              <a:rPr lang="zh-CN" altLang="en-US" sz="1800" dirty="0"/>
              <a:t> </a:t>
            </a:r>
            <a:r>
              <a:rPr lang="en-US" altLang="zh-CN" sz="1800" dirty="0"/>
              <a:t>the</a:t>
            </a:r>
            <a:r>
              <a:rPr lang="zh-CN" altLang="en-US" sz="1800" dirty="0"/>
              <a:t> </a:t>
            </a:r>
            <a:r>
              <a:rPr lang="en-US" altLang="zh-CN" sz="1800" dirty="0"/>
              <a:t>blackboard</a:t>
            </a:r>
          </a:p>
          <a:p>
            <a:pPr>
              <a:lnSpc>
                <a:spcPct val="100000"/>
              </a:lnSpc>
              <a:spcBef>
                <a:spcPts val="600"/>
              </a:spcBef>
            </a:pPr>
            <a:r>
              <a:rPr lang="en-US" altLang="zh-CN" sz="1800" dirty="0"/>
              <a:t>Topology: Star</a:t>
            </a:r>
            <a:r>
              <a:rPr lang="zh-CN" altLang="en-US" sz="1800" dirty="0"/>
              <a:t> </a:t>
            </a:r>
            <a:r>
              <a:rPr lang="en-US" altLang="zh-CN" sz="1800" dirty="0"/>
              <a:t>topology, with the blackboard at the center. </a:t>
            </a:r>
          </a:p>
          <a:p>
            <a:pPr>
              <a:lnSpc>
                <a:spcPct val="100000"/>
              </a:lnSpc>
              <a:spcBef>
                <a:spcPts val="600"/>
              </a:spcBef>
            </a:pPr>
            <a:r>
              <a:rPr lang="en-US" altLang="zh-CN" sz="1800" dirty="0"/>
              <a:t>Variants: In one version of</a:t>
            </a:r>
            <a:r>
              <a:rPr lang="zh-CN" altLang="en-US" sz="1800" dirty="0"/>
              <a:t> </a:t>
            </a:r>
            <a:r>
              <a:rPr lang="en-US" altLang="zh-CN" sz="1800" dirty="0"/>
              <a:t>the style, programs poll the blackboard to</a:t>
            </a:r>
            <a:r>
              <a:rPr lang="zh-CN" altLang="en-US" sz="1800" dirty="0"/>
              <a:t> </a:t>
            </a:r>
            <a:r>
              <a:rPr lang="en-US" altLang="zh-CN" sz="1800" dirty="0"/>
              <a:t>determine if</a:t>
            </a:r>
            <a:r>
              <a:rPr lang="zh-CN" altLang="en-US" sz="1800" dirty="0"/>
              <a:t> </a:t>
            </a:r>
            <a:r>
              <a:rPr lang="en-US" altLang="zh-CN" sz="1800" dirty="0"/>
              <a:t>any values of interest</a:t>
            </a:r>
            <a:r>
              <a:rPr lang="zh-CN" altLang="en-US" sz="1800" dirty="0"/>
              <a:t> </a:t>
            </a:r>
            <a:r>
              <a:rPr lang="en-US" altLang="zh-CN" sz="1800" dirty="0"/>
              <a:t>have changed; in another version, a blackboard manage</a:t>
            </a:r>
            <a:r>
              <a:rPr lang="zh-CN" altLang="zh-CN" sz="1800" dirty="0"/>
              <a:t>r</a:t>
            </a:r>
            <a:r>
              <a:rPr lang="zh-CN" altLang="en-US" sz="1800" dirty="0"/>
              <a:t> </a:t>
            </a:r>
            <a:r>
              <a:rPr lang="en-US" altLang="zh-CN" sz="1800" dirty="0"/>
              <a:t>notifies</a:t>
            </a:r>
            <a:r>
              <a:rPr lang="zh-CN" altLang="en-US" sz="1800" dirty="0"/>
              <a:t> </a:t>
            </a:r>
            <a:r>
              <a:rPr lang="en-US" altLang="zh-CN" sz="1800" dirty="0"/>
              <a:t>interested components of</a:t>
            </a:r>
            <a:r>
              <a:rPr lang="zh-CN" altLang="en-US" sz="1800" dirty="0"/>
              <a:t> </a:t>
            </a:r>
            <a:r>
              <a:rPr lang="en-US" altLang="zh-CN" sz="1800" dirty="0"/>
              <a:t>an</a:t>
            </a:r>
            <a:r>
              <a:rPr lang="zh-CN" altLang="en-US" sz="1800" dirty="0"/>
              <a:t> </a:t>
            </a:r>
            <a:r>
              <a:rPr lang="en-US" altLang="zh-CN" sz="1800" dirty="0"/>
              <a:t>update</a:t>
            </a:r>
            <a:r>
              <a:rPr lang="zh-CN" altLang="en-US" sz="1800" dirty="0"/>
              <a:t> </a:t>
            </a:r>
            <a:r>
              <a:rPr lang="en-US" altLang="zh-CN" sz="1800" dirty="0"/>
              <a:t>to</a:t>
            </a:r>
            <a:r>
              <a:rPr lang="zh-CN" altLang="en-US" sz="1800" dirty="0"/>
              <a:t> </a:t>
            </a:r>
            <a:r>
              <a:rPr lang="en-US" altLang="zh-CN" sz="1800" dirty="0"/>
              <a:t>the</a:t>
            </a:r>
            <a:r>
              <a:rPr lang="zh-CN" altLang="en-US" sz="1800" dirty="0"/>
              <a:t> </a:t>
            </a:r>
            <a:r>
              <a:rPr lang="en-US" altLang="zh-CN" sz="1800" dirty="0"/>
              <a:t>blackboard.</a:t>
            </a:r>
          </a:p>
          <a:p>
            <a:pPr>
              <a:lnSpc>
                <a:spcPct val="100000"/>
              </a:lnSpc>
              <a:spcBef>
                <a:spcPts val="600"/>
              </a:spcBef>
            </a:pPr>
            <a:r>
              <a:rPr lang="en-US" altLang="zh-CN" sz="1800" dirty="0"/>
              <a:t>Qualities yielded: Complete solution strategies to complex problems </a:t>
            </a:r>
            <a:r>
              <a:rPr lang="zh-CN" altLang="zh-CN" sz="1800" dirty="0"/>
              <a:t>d</a:t>
            </a:r>
            <a:r>
              <a:rPr lang="en-US" altLang="zh-CN" sz="1800" dirty="0"/>
              <a:t>o</a:t>
            </a:r>
            <a:r>
              <a:rPr lang="zh-CN" altLang="en-US" sz="1800" dirty="0"/>
              <a:t> </a:t>
            </a:r>
            <a:r>
              <a:rPr lang="en-US" altLang="zh-CN" sz="1800" dirty="0"/>
              <a:t>not have to be preplanned. Evolving views of data/problem determine the strategies that are adopted. </a:t>
            </a:r>
          </a:p>
          <a:p>
            <a:pPr>
              <a:lnSpc>
                <a:spcPct val="100000"/>
              </a:lnSpc>
              <a:spcBef>
                <a:spcPts val="600"/>
              </a:spcBef>
            </a:pPr>
            <a:r>
              <a:rPr lang="en-US" altLang="zh-CN" sz="1800" dirty="0"/>
              <a:t>Typical uses: Heuristic problem solving in artificial intelligence applications.</a:t>
            </a:r>
          </a:p>
          <a:p>
            <a:pPr>
              <a:lnSpc>
                <a:spcPct val="100000"/>
              </a:lnSpc>
              <a:spcBef>
                <a:spcPts val="600"/>
              </a:spcBef>
            </a:pPr>
            <a:r>
              <a:rPr lang="en-US" altLang="zh-CN" sz="1800" dirty="0"/>
              <a:t>Cautions: When. a well-structured solution strategy is available; when interactions between the independent programs</a:t>
            </a:r>
            <a:r>
              <a:rPr lang="zh-CN" altLang="en-US" sz="1800" dirty="0"/>
              <a:t> </a:t>
            </a:r>
            <a:r>
              <a:rPr lang="en-US" altLang="zh-CN" sz="1800" dirty="0"/>
              <a:t>require complex regulation; when representation of the data on the blackboard is subject to</a:t>
            </a:r>
            <a:r>
              <a:rPr lang="zh-CN" altLang="en-US" sz="1800" dirty="0"/>
              <a:t> </a:t>
            </a:r>
            <a:r>
              <a:rPr lang="en-US" altLang="zh-CN" sz="1800" dirty="0"/>
              <a:t>frequent</a:t>
            </a:r>
            <a:r>
              <a:rPr lang="zh-CN" altLang="en-US" sz="1800" dirty="0"/>
              <a:t> </a:t>
            </a:r>
            <a:r>
              <a:rPr lang="en-US" altLang="zh-CN" sz="1800" dirty="0"/>
              <a:t>change (requiring propagating changes to all the participating components).</a:t>
            </a:r>
          </a:p>
          <a:p>
            <a:pPr>
              <a:lnSpc>
                <a:spcPct val="100000"/>
              </a:lnSpc>
              <a:spcBef>
                <a:spcPts val="600"/>
              </a:spcBef>
            </a:pPr>
            <a:r>
              <a:rPr lang="en-US" altLang="zh-CN" sz="1800" dirty="0"/>
              <a:t>Relations to programming languages or environments: Versions of the blackboard style that allow concurrency between the constituent programs require concurrency primitives for managing the shared blackboard.</a:t>
            </a:r>
          </a:p>
          <a:p>
            <a:endParaRPr lang="en-US" altLang="zh-CN" sz="1800" dirty="0"/>
          </a:p>
          <a:p>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72177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74" y="2971806"/>
            <a:ext cx="7872819" cy="1684150"/>
          </a:xfrm>
        </p:spPr>
        <p:txBody>
          <a:bodyPr rtlCol="0">
            <a:normAutofit/>
          </a:bodyPr>
          <a:lstStyle/>
          <a:p>
            <a:r>
              <a:rPr lang="en-US" dirty="0"/>
              <a:t>Model-View-Controller </a:t>
            </a:r>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09402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Model-View-Controller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r>
              <a:rPr lang="en-US" altLang="zh-CN" dirty="0"/>
              <a:t>The software system's user interface often changes. For example, the menus need to be reflected when new features are added, different appearance standards exist between different system platforms, the user interface also needs to adapt to the preferences and styles of different users, and even needs to be changed during operation. Moreover, you may need to develop a variety of interfaces for the kernel. Therefore, the user functions obviously can not be closely integrated with the functional kernel.</a:t>
            </a:r>
          </a:p>
          <a:p>
            <a:r>
              <a:rPr lang="en-US" altLang="zh-CN" dirty="0"/>
              <a:t>MVC style provides a very concise solution</a:t>
            </a:r>
            <a:r>
              <a:rPr lang="zh-CN" altLang="en-US" dirty="0"/>
              <a:t>.</a:t>
            </a:r>
            <a:endParaRPr lang="en-US" altLang="zh-CN" sz="2000" dirty="0"/>
          </a:p>
        </p:txBody>
      </p:sp>
    </p:spTree>
    <p:extLst>
      <p:ext uri="{BB962C8B-B14F-4D97-AF65-F5344CB8AC3E}">
        <p14:creationId xmlns:p14="http://schemas.microsoft.com/office/powerpoint/2010/main" val="195182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Model-View-Controller </a:t>
            </a:r>
            <a:endParaRPr lang="en-US" dirty="0">
              <a:latin typeface="微软雅黑" panose="020B0503020204020204" pitchFamily="34" charset="-122"/>
              <a:ea typeface="微软雅黑" panose="020B0503020204020204" pitchFamily="34" charset="-122"/>
            </a:endParaRPr>
          </a:p>
        </p:txBody>
      </p:sp>
      <p:pic>
        <p:nvPicPr>
          <p:cNvPr id="4" name="图片 3" descr="屏幕快照 2018-03-04 下午5.14.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7" y="2188521"/>
            <a:ext cx="7759700" cy="3810000"/>
          </a:xfrm>
          <a:prstGeom prst="rect">
            <a:avLst/>
          </a:prstGeom>
        </p:spPr>
      </p:pic>
    </p:spTree>
    <p:extLst>
      <p:ext uri="{BB962C8B-B14F-4D97-AF65-F5344CB8AC3E}">
        <p14:creationId xmlns:p14="http://schemas.microsoft.com/office/powerpoint/2010/main" val="133680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Model-View-Controller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en-US" altLang="zh-CN" dirty="0"/>
              <a:t>It divides the interactive application into three components</a:t>
            </a:r>
            <a:r>
              <a:rPr lang="zh-CN" altLang="en-US" dirty="0"/>
              <a:t>：</a:t>
            </a:r>
            <a:endParaRPr lang="en-US" altLang="zh-CN" dirty="0"/>
          </a:p>
          <a:p>
            <a:r>
              <a:rPr lang="en-US" altLang="zh-CN" sz="1800" dirty="0"/>
              <a:t>View: Display model information for the user. View obtains data from model, a model can correspond to multiple views</a:t>
            </a:r>
            <a:r>
              <a:rPr lang="zh-CN" altLang="en-US" sz="1800" dirty="0"/>
              <a:t>.</a:t>
            </a:r>
            <a:endParaRPr lang="en-US" altLang="zh-CN" sz="1800" dirty="0"/>
          </a:p>
          <a:p>
            <a:r>
              <a:rPr lang="en-US" altLang="zh-CN" sz="1800" dirty="0"/>
              <a:t>Model: The model is the core of the application. It encapsulates the kernel data and state, and any changes to the model will propagate to all views. All objects that need information from the model must be registered as views of the model</a:t>
            </a:r>
          </a:p>
          <a:p>
            <a:r>
              <a:rPr lang="en-US" altLang="zh-CN" sz="1800" dirty="0"/>
              <a:t>Controller: The controller is an interface that provides the user with an operation. Each view is associated with a controller component. The controller accepts user input, usually from mouse movement, keyboard input, etc. The input event is translated into a service request and sent to the model or view. Users interact with the system only through the controller.</a:t>
            </a:r>
          </a:p>
        </p:txBody>
      </p:sp>
    </p:spTree>
    <p:extLst>
      <p:ext uri="{BB962C8B-B14F-4D97-AF65-F5344CB8AC3E}">
        <p14:creationId xmlns:p14="http://schemas.microsoft.com/office/powerpoint/2010/main" val="24451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5019687"/>
          </a:xfrm>
        </p:spPr>
        <p:txBody>
          <a:bodyPr rtlCol="0">
            <a:normAutofit/>
          </a:bodyPr>
          <a:lstStyle/>
          <a:p>
            <a:r>
              <a:rPr lang="en-US" altLang="zh-CN" dirty="0"/>
              <a:t>The notional interactions between these components are as follows (variations exist in the practice)</a:t>
            </a:r>
            <a:r>
              <a:rPr lang="zh-CN" altLang="en-US" dirty="0"/>
              <a:t>：</a:t>
            </a:r>
            <a:endParaRPr lang="en-US" altLang="zh-CN" dirty="0"/>
          </a:p>
          <a:p>
            <a:pPr lvl="1"/>
            <a:r>
              <a:rPr lang="en-US" altLang="zh-CN" sz="1800" dirty="0"/>
              <a:t> When the application changes a value in the model object, notification of that change is sent to the view so that any affected parts of the depiction can be updated and redrawn. </a:t>
            </a:r>
          </a:p>
          <a:p>
            <a:pPr lvl="1"/>
            <a:r>
              <a:rPr lang="en-US" altLang="zh-CN" sz="1800" dirty="0"/>
              <a:t>Notification also typically goes to the controller as well, so that the controller can modify the view if its logic so requires.</a:t>
            </a:r>
          </a:p>
          <a:p>
            <a:pPr lvl="1"/>
            <a:r>
              <a:rPr lang="en-US" altLang="zh-CN" sz="1800" dirty="0"/>
              <a:t> The view may query the model for additional data needed for the display. When handling input from the user (such as a mouse click on part of the view), the windowing system sends the user event to the controller; </a:t>
            </a:r>
          </a:p>
          <a:p>
            <a:pPr lvl="1"/>
            <a:r>
              <a:rPr lang="en-US" altLang="zh-CN" sz="1800" dirty="0"/>
              <a:t>the controller may query the view for information to assist in determining what action to take. The controller then updates the model object in keeping with the desired semantics. </a:t>
            </a:r>
          </a:p>
          <a:p>
            <a:pPr lvl="1"/>
            <a:r>
              <a:rPr lang="en-US" altLang="zh-CN" sz="1800" dirty="0"/>
              <a:t>Then, of course, if the model object changes values it must notify the view and controller so that the user interface can be updated, and so the cycle of interactions continues. </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5019687"/>
          </a:xfrm>
        </p:spPr>
        <p:txBody>
          <a:bodyPr rtlCol="0">
            <a:normAutofit/>
          </a:bodyPr>
          <a:lstStyle/>
          <a:p>
            <a:r>
              <a:rPr lang="zh-CN" altLang="zh-CN" sz="2400" dirty="0"/>
              <a:t>A</a:t>
            </a:r>
            <a:r>
              <a:rPr lang="en-US" altLang="zh-CN" sz="2400" dirty="0" err="1"/>
              <a:t>dvantage</a:t>
            </a:r>
            <a:endParaRPr lang="en-US" altLang="zh-CN" sz="2400" dirty="0"/>
          </a:p>
          <a:p>
            <a:pPr lvl="1"/>
            <a:r>
              <a:rPr lang="en-US" altLang="zh-CN" sz="1800" dirty="0"/>
              <a:t>Decomposition of all aspects of consideration to simplify the system design and ensure system scalability.</a:t>
            </a:r>
          </a:p>
          <a:p>
            <a:pPr lvl="1"/>
            <a:r>
              <a:rPr lang="en-US" altLang="zh-CN" sz="1800" dirty="0"/>
              <a:t>Changing the interface does not affect the functional kernel of the application, making the system easy to evolve and develop with good maintainability.</a:t>
            </a:r>
          </a:p>
          <a:p>
            <a:pPr lvl="1"/>
            <a:r>
              <a:rPr lang="en-US" altLang="zh-CN" sz="1800" dirty="0"/>
              <a:t>It is easy to change and can even change at runtime, providing a good dynamic mechanism.</a:t>
            </a:r>
          </a:p>
          <a:p>
            <a:r>
              <a:rPr lang="en-US" altLang="zh-CN" sz="2400" dirty="0"/>
              <a:t>Disadvantage</a:t>
            </a:r>
          </a:p>
          <a:p>
            <a:pPr lvl="1"/>
            <a:r>
              <a:rPr lang="en-US" altLang="zh-CN" sz="1800" dirty="0"/>
              <a:t>Mainly limited to the application software user interface development</a:t>
            </a:r>
          </a:p>
          <a:p>
            <a:endParaRPr lang="en-US" altLang="zh-CN" sz="1800" dirty="0"/>
          </a:p>
        </p:txBody>
      </p:sp>
    </p:spTree>
    <p:extLst>
      <p:ext uri="{BB962C8B-B14F-4D97-AF65-F5344CB8AC3E}">
        <p14:creationId xmlns:p14="http://schemas.microsoft.com/office/powerpoint/2010/main" val="383478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746075"/>
          </a:xfrm>
        </p:spPr>
        <p:txBody>
          <a:bodyPr rtlCol="0">
            <a:normAutofit/>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marL="0" indent="0">
              <a:lnSpc>
                <a:spcPct val="100000"/>
              </a:lnSpc>
              <a:buNone/>
            </a:pPr>
            <a:endParaRPr lang="en-US" altLang="zh-CN" dirty="0"/>
          </a:p>
        </p:txBody>
      </p:sp>
      <p:pic>
        <p:nvPicPr>
          <p:cNvPr id="5" name="Picture 4" descr="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180" y="2145810"/>
            <a:ext cx="6132188" cy="4399059"/>
          </a:xfrm>
          <a:prstGeom prst="rect">
            <a:avLst/>
          </a:prstGeom>
        </p:spPr>
      </p:pic>
    </p:spTree>
    <p:extLst>
      <p:ext uri="{BB962C8B-B14F-4D97-AF65-F5344CB8AC3E}">
        <p14:creationId xmlns:p14="http://schemas.microsoft.com/office/powerpoint/2010/main" val="119295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fontScale="92500" lnSpcReduction="20000"/>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a:lnSpc>
                <a:spcPct val="100000"/>
              </a:lnSpc>
            </a:pPr>
            <a:r>
              <a:rPr lang="en-US" altLang="zh-CN" dirty="0"/>
              <a:t>The idea behind implicit invocation is that instead of invoking a procedure directly, a component can announce (or broadcast) one or more events. Other components in the system can register an interest in an event by associating a procedure with it. When the event is announced, the system itself invokes all of the procedures that have been registered for the event. Thus an event announcement “implicitly” causes the invocation of procedures in other modules.</a:t>
            </a:r>
          </a:p>
          <a:p>
            <a:pPr>
              <a:lnSpc>
                <a:spcPct val="100000"/>
              </a:lnSpc>
            </a:pPr>
            <a:r>
              <a:rPr lang="en-US" altLang="zh-CN" dirty="0"/>
              <a:t>Architecturally speaking, the components in an implicit invocation style are modules whose interfaces provide both a collection of procedures( as with abstract data type) and a set of events. Procedures may be called in the usual way, but a component can also register some of its procedures with events of the system. This will cause these procedures to be invoked when those events are announced at  run time.</a:t>
            </a:r>
          </a:p>
        </p:txBody>
      </p:sp>
    </p:spTree>
    <p:extLst>
      <p:ext uri="{BB962C8B-B14F-4D97-AF65-F5344CB8AC3E}">
        <p14:creationId xmlns:p14="http://schemas.microsoft.com/office/powerpoint/2010/main" val="153729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a:lnSpc>
                <a:spcPct val="100000"/>
              </a:lnSpc>
            </a:pPr>
            <a:r>
              <a:rPr lang="zh-CN" altLang="zh-CN" dirty="0"/>
              <a:t>T</a:t>
            </a:r>
            <a:r>
              <a:rPr lang="en-US" altLang="zh-CN" dirty="0"/>
              <a:t>he</a:t>
            </a:r>
            <a:r>
              <a:rPr lang="zh-CN" altLang="en-US" dirty="0"/>
              <a:t> </a:t>
            </a:r>
            <a:r>
              <a:rPr lang="en-US" altLang="zh-CN" dirty="0"/>
              <a:t>main</a:t>
            </a:r>
            <a:r>
              <a:rPr lang="zh-CN" altLang="en-US" dirty="0"/>
              <a:t> </a:t>
            </a:r>
            <a:r>
              <a:rPr lang="en-US" altLang="zh-CN" dirty="0"/>
              <a:t>invariant</a:t>
            </a:r>
            <a:r>
              <a:rPr lang="zh-CN" altLang="en-US" dirty="0"/>
              <a:t> </a:t>
            </a:r>
            <a:r>
              <a:rPr lang="en-US" altLang="zh-CN" dirty="0"/>
              <a:t>of</a:t>
            </a:r>
            <a:r>
              <a:rPr lang="zh-CN" altLang="en-US" dirty="0"/>
              <a:t> </a:t>
            </a:r>
            <a:r>
              <a:rPr lang="en-US" altLang="zh-CN" dirty="0"/>
              <a:t>this</a:t>
            </a:r>
            <a:r>
              <a:rPr lang="zh-CN" altLang="en-US" dirty="0"/>
              <a:t> </a:t>
            </a:r>
            <a:r>
              <a:rPr lang="en-US" altLang="zh-CN" dirty="0"/>
              <a:t>style</a:t>
            </a:r>
            <a:r>
              <a:rPr lang="zh-CN" altLang="en-US" dirty="0"/>
              <a:t> </a:t>
            </a:r>
            <a:r>
              <a:rPr lang="en-US" altLang="zh-CN" dirty="0"/>
              <a:t>is</a:t>
            </a:r>
            <a:r>
              <a:rPr lang="zh-CN" altLang="en-US" dirty="0"/>
              <a:t> </a:t>
            </a:r>
            <a:r>
              <a:rPr lang="en-US" altLang="zh-CN" dirty="0"/>
              <a:t>that</a:t>
            </a:r>
            <a:r>
              <a:rPr lang="zh-CN" altLang="en-US" dirty="0"/>
              <a:t> </a:t>
            </a:r>
            <a:r>
              <a:rPr lang="en-US" altLang="zh-CN" dirty="0"/>
              <a:t>announcers</a:t>
            </a:r>
            <a:r>
              <a:rPr lang="zh-CN" altLang="en-US" dirty="0"/>
              <a:t> </a:t>
            </a:r>
            <a:r>
              <a:rPr lang="en-US" altLang="zh-CN" dirty="0"/>
              <a:t>of</a:t>
            </a:r>
            <a:r>
              <a:rPr lang="zh-CN" altLang="en-US" dirty="0"/>
              <a:t> </a:t>
            </a:r>
            <a:r>
              <a:rPr lang="en-US" altLang="zh-CN" dirty="0"/>
              <a:t>events</a:t>
            </a:r>
            <a:r>
              <a:rPr lang="zh-CN" altLang="en-US" dirty="0"/>
              <a:t> </a:t>
            </a:r>
            <a:r>
              <a:rPr lang="en-US" altLang="zh-CN" dirty="0"/>
              <a:t>do</a:t>
            </a:r>
            <a:r>
              <a:rPr lang="zh-CN" altLang="en-US" dirty="0"/>
              <a:t> </a:t>
            </a:r>
            <a:r>
              <a:rPr lang="en-US" altLang="zh-CN" dirty="0"/>
              <a:t>not</a:t>
            </a:r>
            <a:r>
              <a:rPr lang="zh-CN" altLang="en-US" dirty="0"/>
              <a:t> </a:t>
            </a:r>
            <a:r>
              <a:rPr lang="en-US" altLang="zh-CN" dirty="0"/>
              <a:t>know</a:t>
            </a:r>
            <a:r>
              <a:rPr lang="zh-CN" altLang="en-US" dirty="0"/>
              <a:t> </a:t>
            </a:r>
            <a:r>
              <a:rPr lang="en-US" altLang="zh-CN" dirty="0"/>
              <a:t>which</a:t>
            </a:r>
            <a:r>
              <a:rPr lang="zh-CN" altLang="en-US" dirty="0"/>
              <a:t> </a:t>
            </a:r>
            <a:r>
              <a:rPr lang="en-US" altLang="zh-CN" dirty="0"/>
              <a:t>components</a:t>
            </a:r>
            <a:r>
              <a:rPr lang="zh-CN" altLang="en-US" dirty="0"/>
              <a:t> </a:t>
            </a:r>
            <a:r>
              <a:rPr lang="en-US" altLang="zh-CN" dirty="0"/>
              <a:t>will</a:t>
            </a:r>
            <a:r>
              <a:rPr lang="zh-CN" altLang="en-US" dirty="0"/>
              <a:t> </a:t>
            </a:r>
            <a:r>
              <a:rPr lang="en-US" altLang="zh-CN" dirty="0"/>
              <a:t>be</a:t>
            </a:r>
            <a:r>
              <a:rPr lang="zh-CN" altLang="en-US" dirty="0"/>
              <a:t> </a:t>
            </a:r>
            <a:r>
              <a:rPr lang="en-US" altLang="zh-CN" dirty="0"/>
              <a:t>affected</a:t>
            </a:r>
            <a:r>
              <a:rPr lang="zh-CN" altLang="en-US" dirty="0"/>
              <a:t> </a:t>
            </a:r>
            <a:r>
              <a:rPr lang="en-US" altLang="zh-CN" dirty="0"/>
              <a:t>by</a:t>
            </a:r>
            <a:r>
              <a:rPr lang="zh-CN" altLang="en-US" dirty="0"/>
              <a:t> </a:t>
            </a:r>
            <a:r>
              <a:rPr lang="en-US" altLang="zh-CN" dirty="0"/>
              <a:t>those</a:t>
            </a:r>
            <a:r>
              <a:rPr lang="zh-CN" altLang="en-US" dirty="0"/>
              <a:t> </a:t>
            </a:r>
            <a:r>
              <a:rPr lang="en-US" altLang="zh-CN" dirty="0"/>
              <a:t>events.</a:t>
            </a:r>
            <a:r>
              <a:rPr lang="zh-CN" altLang="en-US" dirty="0"/>
              <a:t> </a:t>
            </a:r>
            <a:r>
              <a:rPr lang="en-US" altLang="zh-CN" dirty="0"/>
              <a:t>Thus</a:t>
            </a:r>
            <a:r>
              <a:rPr lang="zh-CN" altLang="en-US" dirty="0"/>
              <a:t> </a:t>
            </a:r>
            <a:r>
              <a:rPr lang="en-US" altLang="zh-CN" dirty="0"/>
              <a:t>components</a:t>
            </a:r>
            <a:r>
              <a:rPr lang="zh-CN" altLang="en-US" dirty="0"/>
              <a:t> </a:t>
            </a:r>
            <a:r>
              <a:rPr lang="en-US" altLang="zh-CN" dirty="0"/>
              <a:t>cannot</a:t>
            </a:r>
            <a:r>
              <a:rPr lang="zh-CN" altLang="en-US" dirty="0"/>
              <a:t> </a:t>
            </a:r>
            <a:r>
              <a:rPr lang="en-US" altLang="zh-CN" dirty="0"/>
              <a:t>make</a:t>
            </a:r>
            <a:r>
              <a:rPr lang="zh-CN" altLang="en-US" dirty="0"/>
              <a:t> </a:t>
            </a:r>
            <a:r>
              <a:rPr lang="en-US" altLang="zh-CN" dirty="0"/>
              <a:t>assumptions</a:t>
            </a:r>
            <a:r>
              <a:rPr lang="zh-CN" altLang="en-US" dirty="0"/>
              <a:t> </a:t>
            </a:r>
            <a:r>
              <a:rPr lang="en-US" altLang="zh-CN" dirty="0"/>
              <a:t>about</a:t>
            </a:r>
            <a:r>
              <a:rPr lang="zh-CN" altLang="en-US" dirty="0"/>
              <a:t> </a:t>
            </a:r>
            <a:r>
              <a:rPr lang="en-US" altLang="zh-CN" dirty="0"/>
              <a:t>the</a:t>
            </a:r>
            <a:r>
              <a:rPr lang="zh-CN" altLang="en-US" dirty="0"/>
              <a:t> </a:t>
            </a:r>
            <a:r>
              <a:rPr lang="en-US" altLang="zh-CN" dirty="0"/>
              <a:t>order</a:t>
            </a:r>
            <a:r>
              <a:rPr lang="zh-CN" altLang="en-US" dirty="0"/>
              <a:t> </a:t>
            </a:r>
            <a:r>
              <a:rPr lang="en-US" altLang="zh-CN" dirty="0"/>
              <a:t>of</a:t>
            </a:r>
            <a:r>
              <a:rPr lang="zh-CN" altLang="en-US" dirty="0"/>
              <a:t> </a:t>
            </a:r>
            <a:r>
              <a:rPr lang="en-US" altLang="zh-CN" dirty="0"/>
              <a:t>processing,</a:t>
            </a:r>
            <a:r>
              <a:rPr lang="zh-CN" altLang="en-US" dirty="0"/>
              <a:t> </a:t>
            </a:r>
            <a:r>
              <a:rPr lang="en-US" altLang="zh-CN" dirty="0"/>
              <a:t>or</a:t>
            </a:r>
            <a:r>
              <a:rPr lang="zh-CN" altLang="en-US" dirty="0"/>
              <a:t> </a:t>
            </a:r>
            <a:r>
              <a:rPr lang="en-US" altLang="zh-CN" dirty="0"/>
              <a:t>even</a:t>
            </a:r>
            <a:r>
              <a:rPr lang="zh-CN" altLang="en-US" dirty="0"/>
              <a:t> </a:t>
            </a:r>
            <a:r>
              <a:rPr lang="en-US" altLang="zh-CN" dirty="0"/>
              <a:t>about</a:t>
            </a:r>
            <a:r>
              <a:rPr lang="zh-CN" altLang="en-US" dirty="0"/>
              <a:t> </a:t>
            </a:r>
            <a:r>
              <a:rPr lang="en-US" altLang="zh-CN" dirty="0"/>
              <a:t>what</a:t>
            </a:r>
            <a:r>
              <a:rPr lang="zh-CN" altLang="en-US" dirty="0"/>
              <a:t> </a:t>
            </a:r>
            <a:r>
              <a:rPr lang="en-US" altLang="zh-CN" dirty="0"/>
              <a:t>processing</a:t>
            </a:r>
            <a:r>
              <a:rPr lang="zh-CN" altLang="en-US" dirty="0"/>
              <a:t> </a:t>
            </a:r>
            <a:r>
              <a:rPr lang="en-US" altLang="zh-CN" dirty="0"/>
              <a:t>will</a:t>
            </a:r>
            <a:r>
              <a:rPr lang="zh-CN" altLang="en-US" dirty="0"/>
              <a:t> </a:t>
            </a:r>
            <a:r>
              <a:rPr lang="en-US" altLang="zh-CN" dirty="0"/>
              <a:t>occur</a:t>
            </a:r>
            <a:r>
              <a:rPr lang="zh-CN" altLang="en-US" dirty="0"/>
              <a:t> </a:t>
            </a:r>
            <a:r>
              <a:rPr lang="en-US" altLang="zh-CN" dirty="0"/>
              <a:t>as</a:t>
            </a:r>
            <a:r>
              <a:rPr lang="zh-CN" altLang="en-US" dirty="0"/>
              <a:t> </a:t>
            </a:r>
            <a:r>
              <a:rPr lang="en-US" altLang="zh-CN" dirty="0"/>
              <a:t>result</a:t>
            </a:r>
            <a:r>
              <a:rPr lang="zh-CN" altLang="en-US" dirty="0"/>
              <a:t> </a:t>
            </a:r>
            <a:r>
              <a:rPr lang="en-US" altLang="zh-CN" dirty="0"/>
              <a:t>of</a:t>
            </a:r>
            <a:r>
              <a:rPr lang="zh-CN" altLang="en-US" dirty="0"/>
              <a:t> </a:t>
            </a:r>
            <a:r>
              <a:rPr lang="en-US" altLang="zh-CN" dirty="0"/>
              <a:t>their</a:t>
            </a:r>
            <a:r>
              <a:rPr lang="zh-CN" altLang="en-US" dirty="0"/>
              <a:t> </a:t>
            </a:r>
            <a:r>
              <a:rPr lang="en-US" altLang="zh-CN" dirty="0"/>
              <a:t>event.</a:t>
            </a:r>
            <a:r>
              <a:rPr lang="zh-CN" altLang="en-US" dirty="0"/>
              <a:t> </a:t>
            </a:r>
            <a:r>
              <a:rPr lang="en-US" altLang="zh-CN" dirty="0"/>
              <a:t>For</a:t>
            </a:r>
            <a:r>
              <a:rPr lang="zh-CN" altLang="en-US" dirty="0"/>
              <a:t> </a:t>
            </a:r>
            <a:r>
              <a:rPr lang="en-US" altLang="zh-CN" dirty="0"/>
              <a:t>this</a:t>
            </a:r>
            <a:r>
              <a:rPr lang="zh-CN" altLang="en-US" dirty="0"/>
              <a:t> </a:t>
            </a:r>
            <a:r>
              <a:rPr lang="en-US" altLang="zh-CN" dirty="0"/>
              <a:t>reason,</a:t>
            </a:r>
            <a:r>
              <a:rPr lang="zh-CN" altLang="en-US" dirty="0"/>
              <a:t> </a:t>
            </a:r>
            <a:r>
              <a:rPr lang="en-US" altLang="zh-CN" dirty="0"/>
              <a:t>most</a:t>
            </a:r>
            <a:r>
              <a:rPr lang="zh-CN" altLang="en-US" dirty="0"/>
              <a:t> </a:t>
            </a:r>
            <a:r>
              <a:rPr lang="en-US" altLang="zh-CN" dirty="0"/>
              <a:t>implicit</a:t>
            </a:r>
            <a:r>
              <a:rPr lang="zh-CN" altLang="en-US" dirty="0"/>
              <a:t> </a:t>
            </a:r>
            <a:r>
              <a:rPr lang="en-US" altLang="zh-CN" dirty="0"/>
              <a:t>invocation</a:t>
            </a:r>
            <a:r>
              <a:rPr lang="zh-CN" altLang="en-US" dirty="0"/>
              <a:t> </a:t>
            </a:r>
            <a:r>
              <a:rPr lang="en-US" altLang="zh-CN" dirty="0"/>
              <a:t>systems</a:t>
            </a:r>
            <a:r>
              <a:rPr lang="zh-CN" altLang="en-US" dirty="0"/>
              <a:t> </a:t>
            </a:r>
            <a:r>
              <a:rPr lang="en-US" altLang="zh-CN" dirty="0"/>
              <a:t>also</a:t>
            </a:r>
            <a:r>
              <a:rPr lang="zh-CN" altLang="en-US" dirty="0"/>
              <a:t> </a:t>
            </a:r>
            <a:r>
              <a:rPr lang="en-US" altLang="zh-CN" dirty="0"/>
              <a:t>include</a:t>
            </a:r>
            <a:r>
              <a:rPr lang="zh-CN" altLang="en-US" dirty="0"/>
              <a:t> </a:t>
            </a:r>
            <a:r>
              <a:rPr lang="en-US" altLang="zh-CN" dirty="0"/>
              <a:t>explicit</a:t>
            </a:r>
            <a:r>
              <a:rPr lang="zh-CN" altLang="en-US" dirty="0"/>
              <a:t> </a:t>
            </a:r>
            <a:r>
              <a:rPr lang="en-US" altLang="zh-CN" dirty="0"/>
              <a:t>invocation.</a:t>
            </a:r>
          </a:p>
        </p:txBody>
      </p:sp>
    </p:spTree>
    <p:extLst>
      <p:ext uri="{BB962C8B-B14F-4D97-AF65-F5344CB8AC3E}">
        <p14:creationId xmlns:p14="http://schemas.microsoft.com/office/powerpoint/2010/main" val="389974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a:lnSpc>
                <a:spcPct val="100000"/>
              </a:lnSpc>
            </a:pPr>
            <a:r>
              <a:rPr lang="en-US" altLang="zh-CN" sz="2400" dirty="0"/>
              <a:t>How</a:t>
            </a:r>
            <a:r>
              <a:rPr lang="zh-CN" altLang="en-US" sz="2400" dirty="0"/>
              <a:t> </a:t>
            </a:r>
            <a:r>
              <a:rPr lang="en-US" altLang="zh-CN" sz="2400" dirty="0"/>
              <a:t>to</a:t>
            </a:r>
            <a:r>
              <a:rPr lang="zh-CN" altLang="en-US" sz="2400" dirty="0"/>
              <a:t> </a:t>
            </a:r>
            <a:r>
              <a:rPr lang="en-US" altLang="zh-CN" sz="2400" dirty="0"/>
              <a:t>make</a:t>
            </a:r>
            <a:r>
              <a:rPr lang="zh-CN" altLang="en-US" sz="2400" dirty="0"/>
              <a:t> </a:t>
            </a:r>
            <a:r>
              <a:rPr lang="en-US" altLang="zh-CN" sz="2400" dirty="0"/>
              <a:t>events</a:t>
            </a:r>
            <a:r>
              <a:rPr lang="zh-CN" altLang="en-US" sz="2400" dirty="0"/>
              <a:t> </a:t>
            </a:r>
            <a:r>
              <a:rPr lang="en-US" altLang="zh-CN" sz="2400" dirty="0"/>
              <a:t>dispatched</a:t>
            </a:r>
            <a:r>
              <a:rPr lang="zh-CN" altLang="en-US" sz="2400" dirty="0"/>
              <a:t> </a:t>
            </a:r>
            <a:r>
              <a:rPr lang="en-US" altLang="zh-CN" sz="2400" dirty="0"/>
              <a:t>to</a:t>
            </a:r>
            <a:r>
              <a:rPr lang="zh-CN" altLang="en-US" sz="2400" dirty="0"/>
              <a:t> </a:t>
            </a:r>
            <a:r>
              <a:rPr lang="en-US" altLang="zh-CN" sz="2400" dirty="0"/>
              <a:t>registered</a:t>
            </a:r>
            <a:r>
              <a:rPr lang="zh-CN" altLang="en-US" sz="2400" dirty="0"/>
              <a:t> </a:t>
            </a:r>
            <a:r>
              <a:rPr lang="en-US" altLang="zh-CN" sz="2400" dirty="0"/>
              <a:t>components</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system?</a:t>
            </a:r>
            <a:r>
              <a:rPr lang="zh-CN" altLang="en-US" sz="2400" dirty="0"/>
              <a:t> </a:t>
            </a:r>
            <a:r>
              <a:rPr lang="en-US" altLang="zh-CN" sz="2400" dirty="0"/>
              <a:t>Need</a:t>
            </a:r>
            <a:r>
              <a:rPr lang="zh-CN" altLang="en-US" sz="2400" dirty="0"/>
              <a:t> </a:t>
            </a:r>
            <a:r>
              <a:rPr lang="en-US" altLang="zh-CN" sz="2400" dirty="0"/>
              <a:t>strategies:</a:t>
            </a:r>
          </a:p>
          <a:p>
            <a:pPr lvl="1">
              <a:lnSpc>
                <a:spcPct val="100000"/>
              </a:lnSpc>
            </a:pPr>
            <a:r>
              <a:rPr lang="zh-CN" altLang="zh-CN" sz="2400" dirty="0"/>
              <a:t>S</a:t>
            </a:r>
            <a:r>
              <a:rPr lang="en-US" altLang="zh-CN" sz="2400" dirty="0" err="1"/>
              <a:t>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zh-CN" altLang="zh-CN" sz="2400" dirty="0"/>
              <a:t>d</a:t>
            </a:r>
            <a:r>
              <a:rPr lang="en-US" altLang="zh-CN" sz="2400" dirty="0" err="1"/>
              <a:t>ispatcher</a:t>
            </a:r>
            <a:r>
              <a:rPr lang="zh-CN" altLang="en-US" sz="2400" dirty="0"/>
              <a:t> </a:t>
            </a:r>
            <a:r>
              <a:rPr lang="en-US" altLang="zh-CN" sz="2400" dirty="0"/>
              <a:t>module</a:t>
            </a:r>
          </a:p>
          <a:p>
            <a:pPr lvl="1">
              <a:lnSpc>
                <a:spcPct val="100000"/>
              </a:lnSpc>
            </a:pPr>
            <a:r>
              <a:rPr lang="zh-CN" altLang="zh-CN" sz="2400" dirty="0"/>
              <a:t>S</a:t>
            </a:r>
            <a:r>
              <a:rPr lang="en-US" altLang="zh-CN" sz="2400" dirty="0" err="1"/>
              <a:t>ystem</a:t>
            </a:r>
            <a:r>
              <a:rPr lang="zh-CN" altLang="en-US" sz="2400" dirty="0"/>
              <a:t> </a:t>
            </a:r>
            <a:r>
              <a:rPr lang="en-US" altLang="zh-CN" sz="2400" dirty="0"/>
              <a:t>without</a:t>
            </a:r>
            <a:r>
              <a:rPr lang="zh-CN" altLang="en-US" sz="2400" dirty="0"/>
              <a:t> </a:t>
            </a:r>
            <a:r>
              <a:rPr lang="en-US" altLang="zh-CN" sz="2400" dirty="0"/>
              <a:t>a</a:t>
            </a:r>
            <a:r>
              <a:rPr lang="zh-CN" altLang="en-US" sz="2400" dirty="0"/>
              <a:t> </a:t>
            </a:r>
            <a:r>
              <a:rPr lang="en-US" altLang="zh-CN" sz="2400" dirty="0"/>
              <a:t>central</a:t>
            </a:r>
            <a:r>
              <a:rPr lang="zh-CN" altLang="en-US" sz="2400" dirty="0"/>
              <a:t> </a:t>
            </a:r>
            <a:r>
              <a:rPr lang="en-US" altLang="zh-CN" sz="2400" dirty="0"/>
              <a:t>dispatcher</a:t>
            </a:r>
            <a:r>
              <a:rPr lang="zh-CN" altLang="en-US" sz="2400" dirty="0"/>
              <a:t> </a:t>
            </a:r>
            <a:r>
              <a:rPr lang="en-US" altLang="zh-CN" sz="2400" dirty="0"/>
              <a:t>module</a:t>
            </a:r>
          </a:p>
          <a:p>
            <a:pPr>
              <a:lnSpc>
                <a:spcPct val="100000"/>
              </a:lnSpc>
            </a:pPr>
            <a:r>
              <a:rPr lang="en-US" altLang="zh-CN" sz="2600" b="1" dirty="0"/>
              <a:t>The</a:t>
            </a:r>
            <a:r>
              <a:rPr lang="zh-CN" altLang="en-US" sz="2600" b="1" dirty="0"/>
              <a:t> </a:t>
            </a:r>
            <a:r>
              <a:rPr lang="zh-CN" altLang="zh-CN" sz="2600" b="1" dirty="0"/>
              <a:t>d</a:t>
            </a:r>
            <a:r>
              <a:rPr lang="en-US" altLang="zh-CN" sz="2600" b="1" dirty="0" err="1"/>
              <a:t>ispatcher</a:t>
            </a:r>
            <a:r>
              <a:rPr lang="zh-CN" altLang="en-US" sz="2600" b="1" dirty="0"/>
              <a:t> </a:t>
            </a:r>
            <a:r>
              <a:rPr lang="en-US" altLang="zh-CN" sz="2600" b="1" dirty="0"/>
              <a:t>module</a:t>
            </a:r>
            <a:r>
              <a:rPr lang="zh-CN" altLang="en-US" sz="2600" b="1" dirty="0"/>
              <a:t> </a:t>
            </a:r>
            <a:r>
              <a:rPr lang="en-US" altLang="zh-CN" sz="2400" dirty="0"/>
              <a:t>is</a:t>
            </a:r>
            <a:r>
              <a:rPr lang="zh-CN" altLang="en-US" sz="2400" dirty="0"/>
              <a:t> </a:t>
            </a:r>
            <a:r>
              <a:rPr lang="en-US" altLang="zh-CN" sz="2400" dirty="0"/>
              <a:t>responsible</a:t>
            </a:r>
            <a:r>
              <a:rPr lang="zh-CN" altLang="en-US" sz="2400" dirty="0"/>
              <a:t> </a:t>
            </a:r>
            <a:r>
              <a:rPr lang="en-US" altLang="zh-CN" sz="2400" dirty="0"/>
              <a:t>for</a:t>
            </a:r>
            <a:r>
              <a:rPr lang="zh-CN" altLang="en-US" sz="2400" dirty="0"/>
              <a:t> </a:t>
            </a:r>
            <a:r>
              <a:rPr lang="en-US" altLang="zh-CN" sz="2400" dirty="0"/>
              <a:t>receiving</a:t>
            </a:r>
            <a:r>
              <a:rPr lang="zh-CN" altLang="en-US" sz="2400" dirty="0"/>
              <a:t> </a:t>
            </a:r>
            <a:r>
              <a:rPr lang="en-US" altLang="zh-CN" sz="2400" dirty="0"/>
              <a:t>all</a:t>
            </a:r>
            <a:r>
              <a:rPr lang="zh-CN" altLang="en-US" sz="2400" dirty="0"/>
              <a:t> </a:t>
            </a:r>
            <a:r>
              <a:rPr lang="zh-CN" altLang="zh-CN" sz="2400" dirty="0"/>
              <a:t>i</a:t>
            </a:r>
            <a:r>
              <a:rPr lang="en-US" altLang="zh-CN" sz="2400" dirty="0" err="1"/>
              <a:t>ncoming</a:t>
            </a:r>
            <a:r>
              <a:rPr lang="zh-CN" altLang="en-US" sz="2400" dirty="0"/>
              <a:t> </a:t>
            </a:r>
            <a:r>
              <a:rPr lang="en-US" altLang="zh-CN" sz="2400" dirty="0"/>
              <a:t>events</a:t>
            </a:r>
            <a:r>
              <a:rPr lang="zh-CN" altLang="en-US" sz="2400" dirty="0"/>
              <a:t> </a:t>
            </a:r>
            <a:r>
              <a:rPr lang="en-US" altLang="zh-CN" sz="2400" dirty="0"/>
              <a:t>and</a:t>
            </a:r>
            <a:r>
              <a:rPr lang="zh-CN" altLang="en-US" sz="2400" dirty="0"/>
              <a:t> </a:t>
            </a:r>
            <a:r>
              <a:rPr lang="en-US" altLang="zh-CN" sz="2400" dirty="0"/>
              <a:t>dispatching</a:t>
            </a:r>
            <a:r>
              <a:rPr lang="zh-CN" altLang="en-US" sz="2400" dirty="0"/>
              <a:t> </a:t>
            </a:r>
            <a:r>
              <a:rPr lang="en-US" altLang="zh-CN" sz="2400" dirty="0"/>
              <a:t>tem</a:t>
            </a:r>
            <a:r>
              <a:rPr lang="zh-CN" altLang="en-US" sz="2400" dirty="0"/>
              <a:t> </a:t>
            </a:r>
            <a:r>
              <a:rPr lang="en-US" altLang="zh-CN" sz="2400" dirty="0"/>
              <a:t>to</a:t>
            </a:r>
            <a:r>
              <a:rPr lang="zh-CN" altLang="en-US" sz="2400" dirty="0"/>
              <a:t> </a:t>
            </a:r>
            <a:r>
              <a:rPr lang="en-US" altLang="zh-CN" sz="2400" dirty="0"/>
              <a:t>other</a:t>
            </a:r>
            <a:r>
              <a:rPr lang="zh-CN" altLang="en-US" sz="2400" dirty="0"/>
              <a:t> </a:t>
            </a:r>
            <a:r>
              <a:rPr lang="en-US" altLang="zh-CN" sz="2400" dirty="0"/>
              <a:t>modules</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system.</a:t>
            </a:r>
          </a:p>
        </p:txBody>
      </p:sp>
    </p:spTree>
    <p:extLst>
      <p:ext uri="{BB962C8B-B14F-4D97-AF65-F5344CB8AC3E}">
        <p14:creationId xmlns:p14="http://schemas.microsoft.com/office/powerpoint/2010/main" val="31450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zh-CN" altLang="zh-CN" sz="2400" dirty="0"/>
              <a:t>d</a:t>
            </a:r>
            <a:r>
              <a:rPr lang="en-US" altLang="zh-CN" sz="2400" dirty="0" err="1"/>
              <a:t>ispatcher</a:t>
            </a:r>
            <a:r>
              <a:rPr lang="zh-CN" altLang="en-US" sz="2400" dirty="0"/>
              <a:t> </a:t>
            </a:r>
            <a:r>
              <a:rPr lang="en-US" altLang="zh-CN" sz="2400" dirty="0"/>
              <a:t>module</a:t>
            </a:r>
          </a:p>
          <a:p>
            <a:pPr marL="0" indent="0">
              <a:lnSpc>
                <a:spcPct val="100000"/>
              </a:lnSpc>
              <a:buNone/>
            </a:pPr>
            <a:endParaRPr lang="en-US" altLang="zh-CN" sz="2400" dirty="0"/>
          </a:p>
        </p:txBody>
      </p:sp>
      <p:pic>
        <p:nvPicPr>
          <p:cNvPr id="2" name="图片 1" descr="屏幕快照 2018-03-04 上午11.36.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571" y="3269688"/>
            <a:ext cx="6458857" cy="2706569"/>
          </a:xfrm>
          <a:prstGeom prst="rect">
            <a:avLst/>
          </a:prstGeom>
        </p:spPr>
      </p:pic>
    </p:spTree>
    <p:extLst>
      <p:ext uri="{BB962C8B-B14F-4D97-AF65-F5344CB8AC3E}">
        <p14:creationId xmlns:p14="http://schemas.microsoft.com/office/powerpoint/2010/main" val="71626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en-US" altLang="zh-CN" sz="2400" dirty="0"/>
              <a:t>dispatcher</a:t>
            </a:r>
            <a:r>
              <a:rPr lang="zh-CN" altLang="en-US" sz="2400" dirty="0"/>
              <a:t> </a:t>
            </a:r>
            <a:r>
              <a:rPr lang="en-US" altLang="zh-CN" sz="2400" dirty="0"/>
              <a:t>module</a:t>
            </a:r>
          </a:p>
          <a:p>
            <a:pPr marL="685800" lvl="2">
              <a:lnSpc>
                <a:spcPct val="100000"/>
              </a:lnSpc>
              <a:spcBef>
                <a:spcPts val="1800"/>
              </a:spcBef>
            </a:pPr>
            <a:r>
              <a:rPr lang="en-US" altLang="zh-CN" sz="2200" dirty="0"/>
              <a:t>All</a:t>
            </a:r>
            <a:r>
              <a:rPr lang="zh-CN" altLang="en-US" sz="2200" dirty="0"/>
              <a:t> </a:t>
            </a:r>
            <a:r>
              <a:rPr lang="en-US" altLang="zh-CN" sz="2200" dirty="0"/>
              <a:t>broadcasting:</a:t>
            </a:r>
            <a:r>
              <a:rPr lang="zh-CN" altLang="en-US" sz="2200" dirty="0"/>
              <a:t> </a:t>
            </a:r>
            <a:r>
              <a:rPr lang="en-US" altLang="zh-CN" sz="2200" dirty="0"/>
              <a:t>The</a:t>
            </a:r>
            <a:r>
              <a:rPr lang="zh-CN" altLang="en-US" sz="2200" dirty="0"/>
              <a:t> </a:t>
            </a:r>
            <a:r>
              <a:rPr lang="en-US" altLang="zh-CN" sz="2200" dirty="0"/>
              <a:t>dispatcher</a:t>
            </a:r>
            <a:r>
              <a:rPr lang="zh-CN" altLang="en-US" sz="2200" dirty="0"/>
              <a:t> </a:t>
            </a:r>
            <a:r>
              <a:rPr lang="en-US" altLang="zh-CN" sz="2200" dirty="0"/>
              <a:t>may</a:t>
            </a:r>
            <a:r>
              <a:rPr lang="zh-CN" altLang="en-US" sz="2200" dirty="0"/>
              <a:t> </a:t>
            </a:r>
            <a:r>
              <a:rPr lang="en-US" altLang="zh-CN" sz="2200" dirty="0"/>
              <a:t>broadcast</a:t>
            </a:r>
            <a:r>
              <a:rPr lang="zh-CN" altLang="en-US" sz="2200" dirty="0"/>
              <a:t> </a:t>
            </a:r>
            <a:r>
              <a:rPr lang="en-US" altLang="zh-CN" sz="2200" dirty="0"/>
              <a:t>events</a:t>
            </a:r>
            <a:r>
              <a:rPr lang="zh-CN" altLang="en-US" sz="2200" dirty="0"/>
              <a:t> </a:t>
            </a:r>
            <a:r>
              <a:rPr lang="en-US" altLang="zh-CN" sz="2200" dirty="0"/>
              <a:t>to</a:t>
            </a:r>
            <a:r>
              <a:rPr lang="zh-CN" altLang="en-US" sz="2200" dirty="0"/>
              <a:t> </a:t>
            </a:r>
            <a:r>
              <a:rPr lang="en-US" altLang="zh-CN" sz="2200" dirty="0"/>
              <a:t>all</a:t>
            </a:r>
            <a:r>
              <a:rPr lang="zh-CN" altLang="en-US" sz="2200" dirty="0"/>
              <a:t> </a:t>
            </a:r>
            <a:r>
              <a:rPr lang="en-US" altLang="zh-CN" sz="2200" dirty="0"/>
              <a:t>modules</a:t>
            </a:r>
            <a:r>
              <a:rPr lang="zh-CN" altLang="en-US" sz="2200" dirty="0"/>
              <a:t>  </a:t>
            </a:r>
            <a:r>
              <a:rPr lang="en-US" altLang="zh-CN" sz="2200" dirty="0"/>
              <a:t>the</a:t>
            </a:r>
            <a:r>
              <a:rPr lang="zh-CN" altLang="en-US" sz="2200" dirty="0"/>
              <a:t> </a:t>
            </a:r>
            <a:r>
              <a:rPr lang="en-US" altLang="zh-CN" sz="2200" dirty="0"/>
              <a:t>system</a:t>
            </a:r>
          </a:p>
          <a:p>
            <a:pPr marL="685800" lvl="2">
              <a:lnSpc>
                <a:spcPct val="100000"/>
              </a:lnSpc>
              <a:spcBef>
                <a:spcPts val="1800"/>
              </a:spcBef>
            </a:pPr>
            <a:r>
              <a:rPr lang="zh-CN" altLang="zh-CN" sz="2200" dirty="0"/>
              <a:t>S</a:t>
            </a:r>
            <a:r>
              <a:rPr lang="en-US" altLang="zh-CN" sz="2200" dirty="0"/>
              <a:t>elected</a:t>
            </a:r>
            <a:r>
              <a:rPr lang="zh-CN" altLang="en-US" sz="2200" dirty="0"/>
              <a:t> </a:t>
            </a:r>
            <a:r>
              <a:rPr lang="en-US" altLang="zh-CN" sz="2200" dirty="0"/>
              <a:t>broadcasting:</a:t>
            </a:r>
            <a:r>
              <a:rPr lang="zh-CN" altLang="en-US" sz="2200" dirty="0"/>
              <a:t> </a:t>
            </a:r>
            <a:r>
              <a:rPr lang="en-US" altLang="zh-CN" sz="2200" dirty="0"/>
              <a:t>The</a:t>
            </a:r>
            <a:r>
              <a:rPr lang="zh-CN" altLang="en-US" sz="2200" dirty="0"/>
              <a:t> </a:t>
            </a:r>
            <a:r>
              <a:rPr lang="en-US" altLang="zh-CN" sz="2200" dirty="0"/>
              <a:t>dispatcher</a:t>
            </a:r>
            <a:r>
              <a:rPr lang="zh-CN" altLang="en-US" sz="2200" dirty="0"/>
              <a:t> </a:t>
            </a:r>
            <a:r>
              <a:rPr lang="en-US" altLang="zh-CN" sz="2200" dirty="0"/>
              <a:t>sends</a:t>
            </a:r>
            <a:r>
              <a:rPr lang="zh-CN" altLang="en-US" sz="2200" dirty="0"/>
              <a:t> </a:t>
            </a:r>
            <a:r>
              <a:rPr lang="en-US" altLang="zh-CN" sz="2200" dirty="0"/>
              <a:t>an</a:t>
            </a:r>
            <a:r>
              <a:rPr lang="zh-CN" altLang="en-US" sz="2200" dirty="0"/>
              <a:t> </a:t>
            </a:r>
            <a:r>
              <a:rPr lang="en-US" altLang="zh-CN" sz="2200" dirty="0"/>
              <a:t>events</a:t>
            </a:r>
            <a:r>
              <a:rPr lang="zh-CN" altLang="en-US" sz="2200" dirty="0"/>
              <a:t> </a:t>
            </a:r>
            <a:r>
              <a:rPr lang="en-US" altLang="zh-CN" sz="2200" dirty="0"/>
              <a:t>to</a:t>
            </a:r>
            <a:r>
              <a:rPr lang="zh-CN" altLang="en-US" sz="2200" dirty="0"/>
              <a:t> </a:t>
            </a:r>
            <a:r>
              <a:rPr lang="en-US" altLang="zh-CN" sz="2200" dirty="0"/>
              <a:t>those</a:t>
            </a:r>
            <a:r>
              <a:rPr lang="zh-CN" altLang="en-US" sz="2200" dirty="0"/>
              <a:t> </a:t>
            </a:r>
            <a:r>
              <a:rPr lang="en-US" altLang="zh-CN" sz="2200" dirty="0"/>
              <a:t>modules</a:t>
            </a:r>
            <a:r>
              <a:rPr lang="zh-CN" altLang="en-US" sz="2200" dirty="0"/>
              <a:t> </a:t>
            </a:r>
            <a:r>
              <a:rPr lang="en-US" altLang="zh-CN" sz="2200" dirty="0"/>
              <a:t>that</a:t>
            </a:r>
            <a:r>
              <a:rPr lang="zh-CN" altLang="en-US" sz="2200" dirty="0"/>
              <a:t> </a:t>
            </a:r>
            <a:r>
              <a:rPr lang="en-US" altLang="zh-CN" sz="2200" dirty="0"/>
              <a:t>registered</a:t>
            </a:r>
            <a:r>
              <a:rPr lang="zh-CN" altLang="en-US" sz="2200" dirty="0"/>
              <a:t> </a:t>
            </a:r>
            <a:r>
              <a:rPr lang="en-US" altLang="zh-CN" sz="2200" dirty="0"/>
              <a:t>for</a:t>
            </a:r>
            <a:r>
              <a:rPr lang="zh-CN" altLang="en-US" sz="2200" dirty="0"/>
              <a:t> </a:t>
            </a:r>
            <a:r>
              <a:rPr lang="en-US" altLang="zh-CN" sz="2200" dirty="0"/>
              <a:t>that</a:t>
            </a:r>
            <a:r>
              <a:rPr lang="zh-CN" altLang="en-US" sz="2200" dirty="0"/>
              <a:t> </a:t>
            </a:r>
            <a:r>
              <a:rPr lang="en-US" altLang="zh-CN" sz="2200" dirty="0"/>
              <a:t>event:</a:t>
            </a:r>
            <a:r>
              <a:rPr lang="zh-CN" altLang="en-US" sz="2200" dirty="0"/>
              <a:t> </a:t>
            </a:r>
            <a:r>
              <a:rPr lang="en-US" altLang="zh-CN" sz="2200" dirty="0"/>
              <a:t>Publish/Subscribe</a:t>
            </a:r>
            <a:r>
              <a:rPr lang="zh-CN" altLang="en-US" sz="2200" dirty="0"/>
              <a:t> </a:t>
            </a:r>
            <a:r>
              <a:rPr lang="en-US" altLang="zh-CN" sz="2200" dirty="0"/>
              <a:t>strategy</a:t>
            </a:r>
          </a:p>
          <a:p>
            <a:pPr marL="0" indent="0">
              <a:lnSpc>
                <a:spcPct val="100000"/>
              </a:lnSpc>
              <a:buNone/>
            </a:pPr>
            <a:endParaRPr lang="en-US" altLang="zh-CN" sz="2400" dirty="0"/>
          </a:p>
        </p:txBody>
      </p:sp>
    </p:spTree>
    <p:extLst>
      <p:ext uri="{BB962C8B-B14F-4D97-AF65-F5344CB8AC3E}">
        <p14:creationId xmlns:p14="http://schemas.microsoft.com/office/powerpoint/2010/main" val="9594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2443</Words>
  <Application>Microsoft Office PowerPoint</Application>
  <PresentationFormat>全屏显示(4:3)</PresentationFormat>
  <Paragraphs>173</Paragraphs>
  <Slides>36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微软雅黑</vt:lpstr>
      <vt:lpstr>Arial</vt:lpstr>
      <vt:lpstr>Euphemia</vt:lpstr>
      <vt:lpstr>Wingdings</vt:lpstr>
      <vt:lpstr>学术文献 16x9</vt:lpstr>
      <vt:lpstr>Software Architect Style</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Virtual machines</vt:lpstr>
      <vt:lpstr>Virtual machines</vt:lpstr>
      <vt:lpstr>Virtual machines</vt:lpstr>
      <vt:lpstr>Virtual machines</vt:lpstr>
      <vt:lpstr>Virtual machines</vt:lpstr>
      <vt:lpstr>Virtual machines</vt:lpstr>
      <vt:lpstr>Virtual machines</vt:lpstr>
      <vt:lpstr>Data-centered-systems (repositories)</vt:lpstr>
      <vt:lpstr>Data-centered-systems(repositories)</vt:lpstr>
      <vt:lpstr>Data-centered-systems(repositories)</vt:lpstr>
      <vt:lpstr>Data-centered-systems(repositories)</vt:lpstr>
      <vt:lpstr>Data-centered-systems(repositories)</vt:lpstr>
      <vt:lpstr>Virtual machines</vt:lpstr>
      <vt:lpstr>Data-centered-systems(repositories)</vt:lpstr>
      <vt:lpstr>Data-centered-systems(repositories)</vt:lpstr>
      <vt:lpstr>Model-View-Controller </vt:lpstr>
      <vt:lpstr>Model-View-Controller </vt:lpstr>
      <vt:lpstr>Model-View-Controller </vt:lpstr>
      <vt:lpstr>Model-View-Controller </vt:lpstr>
      <vt:lpstr>Independent components</vt:lpstr>
      <vt:lpstr>Independent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2018-03-08T01:58:42Z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