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sldIdLst>
    <p:sldId id="256" r:id="rId3"/>
    <p:sldId id="259" r:id="rId4"/>
    <p:sldId id="258" r:id="rId5"/>
    <p:sldId id="257" r:id="rId6"/>
    <p:sldId id="281" r:id="rId7"/>
    <p:sldId id="276" r:id="rId8"/>
    <p:sldId id="277" r:id="rId9"/>
    <p:sldId id="278" r:id="rId10"/>
    <p:sldId id="260" r:id="rId11"/>
    <p:sldId id="261" r:id="rId12"/>
    <p:sldId id="262" r:id="rId13"/>
    <p:sldId id="263" r:id="rId14"/>
    <p:sldId id="279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3A71-018D-4D4D-A54C-B8108878202B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D16D948-EA56-48B2-9AB0-D552E454ED2F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Project Evaluation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0DBAFB-B645-42D9-A543-AB56216902C7}" type="parTrans" cxnId="{FCAE045F-4774-40F3-A66B-A153048AD2D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E55A46-F8AF-443E-AFEF-BBA7FA2EAFEB}" type="sibTrans" cxnId="{FCAE045F-4774-40F3-A66B-A153048AD2D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14F143-4FC6-4B7F-851C-A10F2591AFAD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Project Planning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7DFEA3-3324-4C31-87F9-9A1A5BD2D56E}" type="parTrans" cxnId="{4AEC8ECB-72A8-44EA-88CB-B9BB5E38F67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A9317C-7C67-4F0B-BE38-1494C93E2A2A}" type="sibTrans" cxnId="{4AEC8ECB-72A8-44EA-88CB-B9BB5E38F67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FAFEA0-9825-4992-94E2-FF64F54A5ED9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Software effort estimation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21213-F1CD-4C21-92CA-F041FDB91D30}" type="parTrans" cxnId="{DF3975B2-B4C4-4B80-880A-B54CDE76F7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2858E-F5C2-4F58-AF14-E439DCCC8F98}" type="sibTrans" cxnId="{DF3975B2-B4C4-4B80-880A-B54CDE76F72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BFA541-94EA-4329-BE79-D0A86D0AE20F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Activity planning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7D720EC-36FF-4B5F-A568-66580F147774}" type="parTrans" cxnId="{9789589E-7DDA-4A13-B57E-8112AAECF27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4E8210-FC7B-4CD2-AFD1-6E1E2985EA21}" type="sibTrans" cxnId="{9789589E-7DDA-4A13-B57E-8112AAECF27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587317-5A6C-4C2F-B4EE-40179A6758B3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Risk Management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4946F3-3324-4E08-81FE-D72537A9A3EE}" type="parTrans" cxnId="{030AFEE5-C17E-4B9E-A065-044583501E4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3B77D0-801B-49A9-A6CA-B7E29C7BBEC7}" type="sibTrans" cxnId="{030AFEE5-C17E-4B9E-A065-044583501E4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3E8B64-696F-405D-A3EB-04973A322D35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Resource allocation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2E8B7D-DECC-41CC-B459-E09D081BD3AC}" type="parTrans" cxnId="{B90F58C4-5676-41A3-9B19-E8D97ACD39C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A2EF99-910C-4E9E-B36D-24D8B3C10D7B}" type="sibTrans" cxnId="{B90F58C4-5676-41A3-9B19-E8D97ACD39C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2E0A70-4FDC-4602-9CBB-2AC910D23C5D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Managing contracts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03C596-D222-49F6-ADC4-5D23C063EA3C}" type="parTrans" cxnId="{656A3349-C663-47BE-85F6-D516A1316B1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03BA1F6-ECBC-4740-9A76-EC7BE23086AE}" type="sibTrans" cxnId="{656A3349-C663-47BE-85F6-D516A1316B1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5AE8C2-EB2A-4BAB-9558-C3DDDF7A5CD6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Managing people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FF9305-BA87-4FA7-87AF-0D1A86835D66}" type="parTrans" cxnId="{45696828-786A-46D4-957C-F8E29BE727B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BEEBF1-2C3D-4E05-9279-39522439C8F2}" type="sibTrans" cxnId="{45696828-786A-46D4-957C-F8E29BE727B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EF9381-102D-4C81-9AB6-584A070BFEA3}">
      <dgm:prSet/>
      <dgm:spPr/>
      <dgm:t>
        <a:bodyPr/>
        <a:lstStyle/>
        <a:p>
          <a:pPr rtl="0"/>
          <a:r>
            <a:rPr lang="en-US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9. Monitoring and control</a:t>
          </a:r>
          <a:endParaRPr lang="zh-C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D92240-06C8-4B88-9509-797280D05656}" type="parTrans" cxnId="{2AD1D843-6ABE-42CD-A3F1-15E5A8CB088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BAFAB4-EDBE-48CF-9787-FDA3780C9C35}" type="sibTrans" cxnId="{2AD1D843-6ABE-42CD-A3F1-15E5A8CB088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671756-9321-4CC8-9637-942CA95C40EF}">
      <dgm:prSet/>
      <dgm:spPr/>
      <dgm:t>
        <a:bodyPr/>
        <a:lstStyle/>
        <a:p>
          <a:pPr rtl="0"/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10. Software quality</a:t>
          </a:r>
          <a:endParaRPr lang="zh-C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992724-3689-4758-8D44-D045621DFC0C}" type="parTrans" cxnId="{CB2186B7-687B-4273-A034-BC943958857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DCA089-DFE8-4776-A3D5-1A4BD9245C25}" type="sibTrans" cxnId="{CB2186B7-687B-4273-A034-BC9439588571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208E42-6790-4DDF-82AD-0BC0D22AC4EE}" type="pres">
      <dgm:prSet presAssocID="{2EE43A71-018D-4D4D-A54C-B810887820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055374-A0E4-43BD-84FB-BB2039D1086F}" type="pres">
      <dgm:prSet presAssocID="{BD16D948-EA56-48B2-9AB0-D552E454ED2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B6F71-36A0-41DD-BD08-7DD2EFE2C506}" type="pres">
      <dgm:prSet presAssocID="{C3E55A46-F8AF-443E-AFEF-BBA7FA2EAFEB}" presName="sibTrans" presStyleCnt="0"/>
      <dgm:spPr/>
    </dgm:pt>
    <dgm:pt modelId="{E2DD5703-6C44-40B7-8987-08A5DBC4E127}" type="pres">
      <dgm:prSet presAssocID="{9014F143-4FC6-4B7F-851C-A10F2591AFA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64ACF3-FC66-40BB-B56C-99355A347F72}" type="pres">
      <dgm:prSet presAssocID="{58A9317C-7C67-4F0B-BE38-1494C93E2A2A}" presName="sibTrans" presStyleCnt="0"/>
      <dgm:spPr/>
    </dgm:pt>
    <dgm:pt modelId="{B48E09A9-3016-4756-B0AB-463DE00FFB3A}" type="pres">
      <dgm:prSet presAssocID="{DFFAFEA0-9825-4992-94E2-FF64F54A5ED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63298-921B-425D-9CAF-4DB7823DBD92}" type="pres">
      <dgm:prSet presAssocID="{7DD2858E-F5C2-4F58-AF14-E439DCCC8F98}" presName="sibTrans" presStyleCnt="0"/>
      <dgm:spPr/>
    </dgm:pt>
    <dgm:pt modelId="{C3E02038-55C7-4358-8BCC-3E9296189750}" type="pres">
      <dgm:prSet presAssocID="{ECBFA541-94EA-4329-BE79-D0A86D0AE20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3654B-2E1E-45E4-AACA-4382FE952D60}" type="pres">
      <dgm:prSet presAssocID="{244E8210-FC7B-4CD2-AFD1-6E1E2985EA21}" presName="sibTrans" presStyleCnt="0"/>
      <dgm:spPr/>
    </dgm:pt>
    <dgm:pt modelId="{4D92466C-069F-4AB0-BE55-7AFCD052D925}" type="pres">
      <dgm:prSet presAssocID="{79587317-5A6C-4C2F-B4EE-40179A6758B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FBA4E-5519-4EC4-9BBA-F0B92A02C547}" type="pres">
      <dgm:prSet presAssocID="{7E3B77D0-801B-49A9-A6CA-B7E29C7BBEC7}" presName="sibTrans" presStyleCnt="0"/>
      <dgm:spPr/>
    </dgm:pt>
    <dgm:pt modelId="{EE097D91-663B-4C37-9704-B49504E92040}" type="pres">
      <dgm:prSet presAssocID="{B33E8B64-696F-405D-A3EB-04973A322D3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9E812-6E26-484F-88B8-48BD5B50B356}" type="pres">
      <dgm:prSet presAssocID="{2FA2EF99-910C-4E9E-B36D-24D8B3C10D7B}" presName="sibTrans" presStyleCnt="0"/>
      <dgm:spPr/>
    </dgm:pt>
    <dgm:pt modelId="{C9C67977-F64B-4C62-AB4E-52C88E36D407}" type="pres">
      <dgm:prSet presAssocID="{5F2E0A70-4FDC-4602-9CBB-2AC910D23C5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CCCEE-FB93-463B-8FDB-B4AE431D3C54}" type="pres">
      <dgm:prSet presAssocID="{003BA1F6-ECBC-4740-9A76-EC7BE23086AE}" presName="sibTrans" presStyleCnt="0"/>
      <dgm:spPr/>
    </dgm:pt>
    <dgm:pt modelId="{0CA3060F-E399-4909-80A9-83B01BCFFD49}" type="pres">
      <dgm:prSet presAssocID="{095AE8C2-EB2A-4BAB-9558-C3DDDF7A5CD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C72DED-9AA9-47F6-B6CE-14D4C2000704}" type="pres">
      <dgm:prSet presAssocID="{EBBEEBF1-2C3D-4E05-9279-39522439C8F2}" presName="sibTrans" presStyleCnt="0"/>
      <dgm:spPr/>
    </dgm:pt>
    <dgm:pt modelId="{ABFE9D2D-402A-4738-B06E-BEA1769061D8}" type="pres">
      <dgm:prSet presAssocID="{15EF9381-102D-4C81-9AB6-584A070BFEA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C7D11-EAF7-46B6-87C7-9E06EBAA9775}" type="pres">
      <dgm:prSet presAssocID="{AABAFAB4-EDBE-48CF-9787-FDA3780C9C35}" presName="sibTrans" presStyleCnt="0"/>
      <dgm:spPr/>
    </dgm:pt>
    <dgm:pt modelId="{E2ADF87D-DF8C-4BAE-9B46-7DB3F45F4826}" type="pres">
      <dgm:prSet presAssocID="{E6671756-9321-4CC8-9637-942CA95C40E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776532-699C-4A76-ABD9-3AD508E79177}" type="presOf" srcId="{B33E8B64-696F-405D-A3EB-04973A322D35}" destId="{EE097D91-663B-4C37-9704-B49504E92040}" srcOrd="0" destOrd="0" presId="urn:microsoft.com/office/officeart/2005/8/layout/default"/>
    <dgm:cxn modelId="{45696828-786A-46D4-957C-F8E29BE727B3}" srcId="{2EE43A71-018D-4D4D-A54C-B8108878202B}" destId="{095AE8C2-EB2A-4BAB-9558-C3DDDF7A5CD6}" srcOrd="7" destOrd="0" parTransId="{5BFF9305-BA87-4FA7-87AF-0D1A86835D66}" sibTransId="{EBBEEBF1-2C3D-4E05-9279-39522439C8F2}"/>
    <dgm:cxn modelId="{2AD1D843-6ABE-42CD-A3F1-15E5A8CB0880}" srcId="{2EE43A71-018D-4D4D-A54C-B8108878202B}" destId="{15EF9381-102D-4C81-9AB6-584A070BFEA3}" srcOrd="8" destOrd="0" parTransId="{C9D92240-06C8-4B88-9509-797280D05656}" sibTransId="{AABAFAB4-EDBE-48CF-9787-FDA3780C9C35}"/>
    <dgm:cxn modelId="{6C852BA8-8AC4-4782-B3EF-A156883A2FCF}" type="presOf" srcId="{DFFAFEA0-9825-4992-94E2-FF64F54A5ED9}" destId="{B48E09A9-3016-4756-B0AB-463DE00FFB3A}" srcOrd="0" destOrd="0" presId="urn:microsoft.com/office/officeart/2005/8/layout/default"/>
    <dgm:cxn modelId="{9789589E-7DDA-4A13-B57E-8112AAECF27B}" srcId="{2EE43A71-018D-4D4D-A54C-B8108878202B}" destId="{ECBFA541-94EA-4329-BE79-D0A86D0AE20F}" srcOrd="3" destOrd="0" parTransId="{57D720EC-36FF-4B5F-A568-66580F147774}" sibTransId="{244E8210-FC7B-4CD2-AFD1-6E1E2985EA21}"/>
    <dgm:cxn modelId="{4AEC8ECB-72A8-44EA-88CB-B9BB5E38F67C}" srcId="{2EE43A71-018D-4D4D-A54C-B8108878202B}" destId="{9014F143-4FC6-4B7F-851C-A10F2591AFAD}" srcOrd="1" destOrd="0" parTransId="{A77DFEA3-3324-4C31-87F9-9A1A5BD2D56E}" sibTransId="{58A9317C-7C67-4F0B-BE38-1494C93E2A2A}"/>
    <dgm:cxn modelId="{FCAE045F-4774-40F3-A66B-A153048AD2D7}" srcId="{2EE43A71-018D-4D4D-A54C-B8108878202B}" destId="{BD16D948-EA56-48B2-9AB0-D552E454ED2F}" srcOrd="0" destOrd="0" parTransId="{1E0DBAFB-B645-42D9-A543-AB56216902C7}" sibTransId="{C3E55A46-F8AF-443E-AFEF-BBA7FA2EAFEB}"/>
    <dgm:cxn modelId="{CB2186B7-687B-4273-A034-BC9439588571}" srcId="{2EE43A71-018D-4D4D-A54C-B8108878202B}" destId="{E6671756-9321-4CC8-9637-942CA95C40EF}" srcOrd="9" destOrd="0" parTransId="{E4992724-3689-4758-8D44-D045621DFC0C}" sibTransId="{22DCA089-DFE8-4776-A3D5-1A4BD9245C25}"/>
    <dgm:cxn modelId="{656A3349-C663-47BE-85F6-D516A1316B1D}" srcId="{2EE43A71-018D-4D4D-A54C-B8108878202B}" destId="{5F2E0A70-4FDC-4602-9CBB-2AC910D23C5D}" srcOrd="6" destOrd="0" parTransId="{1C03C596-D222-49F6-ADC4-5D23C063EA3C}" sibTransId="{003BA1F6-ECBC-4740-9A76-EC7BE23086AE}"/>
    <dgm:cxn modelId="{B90F58C4-5676-41A3-9B19-E8D97ACD39C1}" srcId="{2EE43A71-018D-4D4D-A54C-B8108878202B}" destId="{B33E8B64-696F-405D-A3EB-04973A322D35}" srcOrd="5" destOrd="0" parTransId="{A12E8B7D-DECC-41CC-B459-E09D081BD3AC}" sibTransId="{2FA2EF99-910C-4E9E-B36D-24D8B3C10D7B}"/>
    <dgm:cxn modelId="{FBA37641-8D98-45BA-8EEE-2F446F9364C0}" type="presOf" srcId="{79587317-5A6C-4C2F-B4EE-40179A6758B3}" destId="{4D92466C-069F-4AB0-BE55-7AFCD052D925}" srcOrd="0" destOrd="0" presId="urn:microsoft.com/office/officeart/2005/8/layout/default"/>
    <dgm:cxn modelId="{DF3975B2-B4C4-4B80-880A-B54CDE76F72D}" srcId="{2EE43A71-018D-4D4D-A54C-B8108878202B}" destId="{DFFAFEA0-9825-4992-94E2-FF64F54A5ED9}" srcOrd="2" destOrd="0" parTransId="{FDD21213-F1CD-4C21-92CA-F041FDB91D30}" sibTransId="{7DD2858E-F5C2-4F58-AF14-E439DCCC8F98}"/>
    <dgm:cxn modelId="{92FC00B7-894D-4717-995F-52B4C0E176A5}" type="presOf" srcId="{5F2E0A70-4FDC-4602-9CBB-2AC910D23C5D}" destId="{C9C67977-F64B-4C62-AB4E-52C88E36D407}" srcOrd="0" destOrd="0" presId="urn:microsoft.com/office/officeart/2005/8/layout/default"/>
    <dgm:cxn modelId="{8B244A19-E6D8-4C4F-8503-B35519C017CC}" type="presOf" srcId="{BD16D948-EA56-48B2-9AB0-D552E454ED2F}" destId="{89055374-A0E4-43BD-84FB-BB2039D1086F}" srcOrd="0" destOrd="0" presId="urn:microsoft.com/office/officeart/2005/8/layout/default"/>
    <dgm:cxn modelId="{8F81889A-EE0F-4E6B-9A1D-4E024733ACE0}" type="presOf" srcId="{ECBFA541-94EA-4329-BE79-D0A86D0AE20F}" destId="{C3E02038-55C7-4358-8BCC-3E9296189750}" srcOrd="0" destOrd="0" presId="urn:microsoft.com/office/officeart/2005/8/layout/default"/>
    <dgm:cxn modelId="{51848F89-E82A-42A2-89DC-D00CE8862DCA}" type="presOf" srcId="{2EE43A71-018D-4D4D-A54C-B8108878202B}" destId="{96208E42-6790-4DDF-82AD-0BC0D22AC4EE}" srcOrd="0" destOrd="0" presId="urn:microsoft.com/office/officeart/2005/8/layout/default"/>
    <dgm:cxn modelId="{9908553D-79A5-46C6-8454-23B0F116E693}" type="presOf" srcId="{095AE8C2-EB2A-4BAB-9558-C3DDDF7A5CD6}" destId="{0CA3060F-E399-4909-80A9-83B01BCFFD49}" srcOrd="0" destOrd="0" presId="urn:microsoft.com/office/officeart/2005/8/layout/default"/>
    <dgm:cxn modelId="{ECB03DDE-0646-44E5-A3C5-0A7B83DBACA2}" type="presOf" srcId="{15EF9381-102D-4C81-9AB6-584A070BFEA3}" destId="{ABFE9D2D-402A-4738-B06E-BEA1769061D8}" srcOrd="0" destOrd="0" presId="urn:microsoft.com/office/officeart/2005/8/layout/default"/>
    <dgm:cxn modelId="{EFD3AA45-28F0-4330-BDB6-635ACB8F2166}" type="presOf" srcId="{9014F143-4FC6-4B7F-851C-A10F2591AFAD}" destId="{E2DD5703-6C44-40B7-8987-08A5DBC4E127}" srcOrd="0" destOrd="0" presId="urn:microsoft.com/office/officeart/2005/8/layout/default"/>
    <dgm:cxn modelId="{030AFEE5-C17E-4B9E-A065-044583501E4E}" srcId="{2EE43A71-018D-4D4D-A54C-B8108878202B}" destId="{79587317-5A6C-4C2F-B4EE-40179A6758B3}" srcOrd="4" destOrd="0" parTransId="{C64946F3-3324-4E08-81FE-D72537A9A3EE}" sibTransId="{7E3B77D0-801B-49A9-A6CA-B7E29C7BBEC7}"/>
    <dgm:cxn modelId="{66271BC4-A2FB-40C8-AF58-4C1DAD7B3441}" type="presOf" srcId="{E6671756-9321-4CC8-9637-942CA95C40EF}" destId="{E2ADF87D-DF8C-4BAE-9B46-7DB3F45F4826}" srcOrd="0" destOrd="0" presId="urn:microsoft.com/office/officeart/2005/8/layout/default"/>
    <dgm:cxn modelId="{91965973-F610-43BB-A083-D6670BDC4AA5}" type="presParOf" srcId="{96208E42-6790-4DDF-82AD-0BC0D22AC4EE}" destId="{89055374-A0E4-43BD-84FB-BB2039D1086F}" srcOrd="0" destOrd="0" presId="urn:microsoft.com/office/officeart/2005/8/layout/default"/>
    <dgm:cxn modelId="{14A487DD-2809-4114-AF1B-B3348C7C7F71}" type="presParOf" srcId="{96208E42-6790-4DDF-82AD-0BC0D22AC4EE}" destId="{21FB6F71-36A0-41DD-BD08-7DD2EFE2C506}" srcOrd="1" destOrd="0" presId="urn:microsoft.com/office/officeart/2005/8/layout/default"/>
    <dgm:cxn modelId="{0486AAAA-2848-4760-96A9-0EDB3D72F100}" type="presParOf" srcId="{96208E42-6790-4DDF-82AD-0BC0D22AC4EE}" destId="{E2DD5703-6C44-40B7-8987-08A5DBC4E127}" srcOrd="2" destOrd="0" presId="urn:microsoft.com/office/officeart/2005/8/layout/default"/>
    <dgm:cxn modelId="{E2C31B33-E770-4A9E-B7DD-DF42F4E87E14}" type="presParOf" srcId="{96208E42-6790-4DDF-82AD-0BC0D22AC4EE}" destId="{BC64ACF3-FC66-40BB-B56C-99355A347F72}" srcOrd="3" destOrd="0" presId="urn:microsoft.com/office/officeart/2005/8/layout/default"/>
    <dgm:cxn modelId="{B3B08581-2F49-4F79-84D8-66657272538D}" type="presParOf" srcId="{96208E42-6790-4DDF-82AD-0BC0D22AC4EE}" destId="{B48E09A9-3016-4756-B0AB-463DE00FFB3A}" srcOrd="4" destOrd="0" presId="urn:microsoft.com/office/officeart/2005/8/layout/default"/>
    <dgm:cxn modelId="{D6B4F09A-017E-4BF8-8E25-73133B790D0D}" type="presParOf" srcId="{96208E42-6790-4DDF-82AD-0BC0D22AC4EE}" destId="{3C763298-921B-425D-9CAF-4DB7823DBD92}" srcOrd="5" destOrd="0" presId="urn:microsoft.com/office/officeart/2005/8/layout/default"/>
    <dgm:cxn modelId="{3BFAAD98-9717-4A1C-A7B2-CD6DA8E63AD0}" type="presParOf" srcId="{96208E42-6790-4DDF-82AD-0BC0D22AC4EE}" destId="{C3E02038-55C7-4358-8BCC-3E9296189750}" srcOrd="6" destOrd="0" presId="urn:microsoft.com/office/officeart/2005/8/layout/default"/>
    <dgm:cxn modelId="{228004E0-FD5D-4A0E-83ED-55BB81321237}" type="presParOf" srcId="{96208E42-6790-4DDF-82AD-0BC0D22AC4EE}" destId="{C963654B-2E1E-45E4-AACA-4382FE952D60}" srcOrd="7" destOrd="0" presId="urn:microsoft.com/office/officeart/2005/8/layout/default"/>
    <dgm:cxn modelId="{263E6F43-C6C3-4F03-87EF-D52054A43F2D}" type="presParOf" srcId="{96208E42-6790-4DDF-82AD-0BC0D22AC4EE}" destId="{4D92466C-069F-4AB0-BE55-7AFCD052D925}" srcOrd="8" destOrd="0" presId="urn:microsoft.com/office/officeart/2005/8/layout/default"/>
    <dgm:cxn modelId="{2F49FFA6-96B1-4DC0-9296-A4E74E567D52}" type="presParOf" srcId="{96208E42-6790-4DDF-82AD-0BC0D22AC4EE}" destId="{2C3FBA4E-5519-4EC4-9BBA-F0B92A02C547}" srcOrd="9" destOrd="0" presId="urn:microsoft.com/office/officeart/2005/8/layout/default"/>
    <dgm:cxn modelId="{2A8B558F-7B34-4771-B927-2413E7EFE6F6}" type="presParOf" srcId="{96208E42-6790-4DDF-82AD-0BC0D22AC4EE}" destId="{EE097D91-663B-4C37-9704-B49504E92040}" srcOrd="10" destOrd="0" presId="urn:microsoft.com/office/officeart/2005/8/layout/default"/>
    <dgm:cxn modelId="{AA488D21-CA4A-4074-9AD6-50C02A051F46}" type="presParOf" srcId="{96208E42-6790-4DDF-82AD-0BC0D22AC4EE}" destId="{6F29E812-6E26-484F-88B8-48BD5B50B356}" srcOrd="11" destOrd="0" presId="urn:microsoft.com/office/officeart/2005/8/layout/default"/>
    <dgm:cxn modelId="{39251ECA-2AF1-4D3A-990A-977434D65325}" type="presParOf" srcId="{96208E42-6790-4DDF-82AD-0BC0D22AC4EE}" destId="{C9C67977-F64B-4C62-AB4E-52C88E36D407}" srcOrd="12" destOrd="0" presId="urn:microsoft.com/office/officeart/2005/8/layout/default"/>
    <dgm:cxn modelId="{52AA23D3-5629-471B-8D31-1B777A7EAB83}" type="presParOf" srcId="{96208E42-6790-4DDF-82AD-0BC0D22AC4EE}" destId="{9E9CCCEE-FB93-463B-8FDB-B4AE431D3C54}" srcOrd="13" destOrd="0" presId="urn:microsoft.com/office/officeart/2005/8/layout/default"/>
    <dgm:cxn modelId="{664544F4-FB29-480B-BC8D-D2F1889C962A}" type="presParOf" srcId="{96208E42-6790-4DDF-82AD-0BC0D22AC4EE}" destId="{0CA3060F-E399-4909-80A9-83B01BCFFD49}" srcOrd="14" destOrd="0" presId="urn:microsoft.com/office/officeart/2005/8/layout/default"/>
    <dgm:cxn modelId="{557E5300-671A-4C27-8D49-3D5DB3F61E03}" type="presParOf" srcId="{96208E42-6790-4DDF-82AD-0BC0D22AC4EE}" destId="{E4C72DED-9AA9-47F6-B6CE-14D4C2000704}" srcOrd="15" destOrd="0" presId="urn:microsoft.com/office/officeart/2005/8/layout/default"/>
    <dgm:cxn modelId="{6A4F6961-8168-4BEA-8980-7B9B47D4BDA6}" type="presParOf" srcId="{96208E42-6790-4DDF-82AD-0BC0D22AC4EE}" destId="{ABFE9D2D-402A-4738-B06E-BEA1769061D8}" srcOrd="16" destOrd="0" presId="urn:microsoft.com/office/officeart/2005/8/layout/default"/>
    <dgm:cxn modelId="{96EB57AE-7B4D-451F-93F3-D02F45A82974}" type="presParOf" srcId="{96208E42-6790-4DDF-82AD-0BC0D22AC4EE}" destId="{CD7C7D11-EAF7-46B6-87C7-9E06EBAA9775}" srcOrd="17" destOrd="0" presId="urn:microsoft.com/office/officeart/2005/8/layout/default"/>
    <dgm:cxn modelId="{DCE7FF69-8A8F-4F73-B1EF-96604AFCF0A3}" type="presParOf" srcId="{96208E42-6790-4DDF-82AD-0BC0D22AC4EE}" destId="{E2ADF87D-DF8C-4BAE-9B46-7DB3F45F482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Software Project Management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Jing Zhang Ph.D.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Unfortunately, projects are not always successful.</a:t>
            </a:r>
          </a:p>
          <a:p>
            <a:pPr lvl="1"/>
            <a:r>
              <a:rPr lang="en-US" altLang="zh-CN" dirty="0" smtClean="0"/>
              <a:t>Standish Group in the U.S. analyzed 13,522 projects and concluded that only a third of them were successful; 82 percent were late and 43 percent exceeded their budget.</a:t>
            </a:r>
          </a:p>
          <a:p>
            <a:pPr lvl="1"/>
            <a:r>
              <a:rPr lang="en-US" altLang="zh-CN" dirty="0" smtClean="0"/>
              <a:t>The reason for these project shortcomings is often the management of projects.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SPM important?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5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 dictionary definition, it emphases on</a:t>
            </a:r>
          </a:p>
          <a:p>
            <a:pPr marL="0" indent="0">
              <a:buNone/>
            </a:pPr>
            <a:r>
              <a:rPr lang="en-US" altLang="zh-CN" dirty="0" smtClean="0"/>
              <a:t>-----</a:t>
            </a:r>
            <a:r>
              <a:rPr lang="en-US" altLang="zh-CN" i="1" dirty="0" smtClean="0">
                <a:solidFill>
                  <a:schemeClr val="accent2"/>
                </a:solidFill>
              </a:rPr>
              <a:t>Being planned activity</a:t>
            </a:r>
          </a:p>
          <a:p>
            <a:pPr lvl="1"/>
            <a:r>
              <a:rPr lang="en-US" altLang="zh-CN" dirty="0"/>
              <a:t>Routine: one knows exactly what to do</a:t>
            </a:r>
          </a:p>
          <a:p>
            <a:pPr lvl="1"/>
            <a:r>
              <a:rPr lang="en-US" altLang="zh-CN" dirty="0" smtClean="0"/>
              <a:t>Exploratory: full of uncertainties and risks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project?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622440"/>
            <a:ext cx="4425571" cy="25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c</a:t>
            </a:r>
            <a:r>
              <a:rPr lang="en-US" altLang="zh-CN" dirty="0" smtClean="0"/>
              <a:t>haracteristics distinguish projects:</a:t>
            </a:r>
          </a:p>
          <a:p>
            <a:pPr lvl="1"/>
            <a:r>
              <a:rPr lang="en-US" altLang="zh-CN" dirty="0" smtClean="0"/>
              <a:t>non-routine tasks are involved;</a:t>
            </a:r>
          </a:p>
          <a:p>
            <a:pPr lvl="1"/>
            <a:r>
              <a:rPr lang="en-US" altLang="zh-CN" dirty="0" smtClean="0"/>
              <a:t>planning is required;</a:t>
            </a:r>
          </a:p>
          <a:p>
            <a:pPr lvl="1"/>
            <a:r>
              <a:rPr lang="en-US" altLang="zh-CN" dirty="0" smtClean="0"/>
              <a:t>specific objectives are to be met or a specified product is to be created;</a:t>
            </a:r>
          </a:p>
          <a:p>
            <a:pPr lvl="1"/>
            <a:r>
              <a:rPr lang="en-US" altLang="zh-CN" dirty="0" smtClean="0"/>
              <a:t>the project has a predetermined time span;</a:t>
            </a:r>
          </a:p>
          <a:p>
            <a:pPr lvl="1"/>
            <a:r>
              <a:rPr lang="en-US" altLang="zh-CN" dirty="0" smtClean="0"/>
              <a:t>work is carried out for someone other than yourself;</a:t>
            </a:r>
          </a:p>
          <a:p>
            <a:pPr lvl="1"/>
            <a:r>
              <a:rPr lang="en-US" altLang="zh-CN" dirty="0" smtClean="0"/>
              <a:t>work involves several specialism;</a:t>
            </a:r>
          </a:p>
          <a:p>
            <a:pPr lvl="1"/>
            <a:r>
              <a:rPr lang="en-US" altLang="zh-CN" dirty="0" smtClean="0"/>
              <a:t>people are formed into a temporary work group to carry out the task ;</a:t>
            </a:r>
          </a:p>
          <a:p>
            <a:pPr lvl="1"/>
            <a:r>
              <a:rPr lang="en-US" altLang="zh-CN" dirty="0" smtClean="0"/>
              <a:t>work is carried out in several phases;</a:t>
            </a:r>
          </a:p>
          <a:p>
            <a:pPr lvl="1"/>
            <a:r>
              <a:rPr lang="en-US" altLang="zh-CN" dirty="0" smtClean="0"/>
              <a:t>the resources that are available for use on the project are constrained;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the project is large or complex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project?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5987534"/>
            <a:ext cx="82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The more any of these factors apply to a task, the more difficult that task will be.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Scope:</a:t>
            </a:r>
          </a:p>
          <a:p>
            <a:pPr lvl="1"/>
            <a:r>
              <a:rPr lang="en-US" altLang="zh-CN" dirty="0" smtClean="0"/>
              <a:t>What work will be done as part of the project</a:t>
            </a:r>
          </a:p>
          <a:p>
            <a:pPr lvl="1"/>
            <a:r>
              <a:rPr lang="en-US" altLang="zh-CN" dirty="0" smtClean="0"/>
              <a:t>What unique product, service, or result does the customer or sponsor expect from the project</a:t>
            </a:r>
          </a:p>
          <a:p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How long should it take to complete the project</a:t>
            </a:r>
          </a:p>
          <a:p>
            <a:pPr lvl="1"/>
            <a:r>
              <a:rPr lang="en-US" altLang="zh-CN" dirty="0" smtClean="0"/>
              <a:t>Who can approve changes to the schedule</a:t>
            </a:r>
          </a:p>
          <a:p>
            <a:r>
              <a:rPr lang="en-US" altLang="zh-CN" dirty="0" smtClean="0"/>
              <a:t>Cost</a:t>
            </a:r>
          </a:p>
          <a:p>
            <a:pPr lvl="1"/>
            <a:r>
              <a:rPr lang="en-US" altLang="zh-CN" dirty="0" smtClean="0"/>
              <a:t>What is the project’s budget</a:t>
            </a:r>
          </a:p>
          <a:p>
            <a:pPr lvl="1"/>
            <a:r>
              <a:rPr lang="en-US" altLang="zh-CN" dirty="0" smtClean="0"/>
              <a:t>Who can authorize changes to the budget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Constraints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81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u="sng" dirty="0" smtClean="0">
                <a:solidFill>
                  <a:srgbClr val="7030A0"/>
                </a:solidFill>
              </a:rPr>
              <a:t>Invisibility</a:t>
            </a:r>
            <a:r>
              <a:rPr lang="en-US" altLang="zh-CN" dirty="0" smtClean="0"/>
              <a:t>: With software, progress is not immediately visible</a:t>
            </a:r>
          </a:p>
          <a:p>
            <a:r>
              <a:rPr lang="en-US" altLang="zh-CN" u="sng" dirty="0" smtClean="0">
                <a:solidFill>
                  <a:srgbClr val="7030A0"/>
                </a:solidFill>
              </a:rPr>
              <a:t>Complexity</a:t>
            </a:r>
            <a:r>
              <a:rPr lang="en-US" altLang="zh-CN" dirty="0" smtClean="0"/>
              <a:t>: Per dollar, software products contain more complexity than other engineered artefacts</a:t>
            </a:r>
          </a:p>
          <a:p>
            <a:r>
              <a:rPr lang="en-US" altLang="zh-CN" u="sng" dirty="0" smtClean="0">
                <a:solidFill>
                  <a:srgbClr val="7030A0"/>
                </a:solidFill>
              </a:rPr>
              <a:t>Conformity</a:t>
            </a:r>
            <a:r>
              <a:rPr lang="en-US" altLang="zh-CN" dirty="0" smtClean="0"/>
              <a:t>: Software developers have to conform to the requirements of human clients</a:t>
            </a:r>
          </a:p>
          <a:p>
            <a:r>
              <a:rPr lang="en-US" altLang="zh-CN" u="sng" dirty="0" smtClean="0">
                <a:solidFill>
                  <a:srgbClr val="7030A0"/>
                </a:solidFill>
              </a:rPr>
              <a:t>Flexibility</a:t>
            </a:r>
            <a:r>
              <a:rPr lang="en-US" altLang="zh-CN" dirty="0" smtClean="0"/>
              <a:t>: Software systems are particularly subject to change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Software </a:t>
            </a:r>
            <a:r>
              <a:rPr lang="en-US" altLang="zh-CN" dirty="0"/>
              <a:t>p</a:t>
            </a:r>
            <a:r>
              <a:rPr lang="en-US" altLang="zh-CN" dirty="0" smtClean="0"/>
              <a:t>rj vs. other types of </a:t>
            </a:r>
            <a:r>
              <a:rPr lang="en-US" altLang="zh-CN" dirty="0"/>
              <a:t>p</a:t>
            </a:r>
            <a:r>
              <a:rPr lang="en-US" altLang="zh-CN" dirty="0" smtClean="0"/>
              <a:t>rj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6063734"/>
            <a:ext cx="701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ICT Project – Information and Communication Technology Project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 smtClean="0"/>
              <a:t>A software project is not only concerned with the actual writing of software. In fact, where a software application is bought in “of the shelf”, there may be no software writing as such, but this is still fundamentally a software project because so many of the other activities associated with software will still be present.</a:t>
            </a:r>
            <a:endParaRPr lang="zh-CN" altLang="en-US" sz="20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Activities covered by SPM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42" y="3573016"/>
            <a:ext cx="3767716" cy="2151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1880" y="602678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Three successive processes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6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u="sng" dirty="0" smtClean="0">
                <a:solidFill>
                  <a:srgbClr val="7030A0"/>
                </a:solidFill>
              </a:rPr>
              <a:t>1. The feasibility study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smtClean="0"/>
              <a:t>assesses whether a project is worth starting – that it has a valid business case. </a:t>
            </a:r>
          </a:p>
          <a:p>
            <a:r>
              <a:rPr lang="en-US" altLang="zh-CN" u="sng" dirty="0" smtClean="0">
                <a:solidFill>
                  <a:srgbClr val="7030A0"/>
                </a:solidFill>
              </a:rPr>
              <a:t>2. Planning</a:t>
            </a:r>
            <a:r>
              <a:rPr lang="en-US" altLang="zh-CN" dirty="0" smtClean="0"/>
              <a:t>: If the feasibility study indicates that the prospective project appears viable, then project planning can start.</a:t>
            </a:r>
          </a:p>
          <a:p>
            <a:r>
              <a:rPr lang="en-US" altLang="zh-CN" u="sng" dirty="0" smtClean="0">
                <a:solidFill>
                  <a:srgbClr val="7030A0"/>
                </a:solidFill>
              </a:rPr>
              <a:t>3. Project execution</a:t>
            </a:r>
            <a:r>
              <a:rPr lang="en-US" altLang="zh-CN" dirty="0" smtClean="0"/>
              <a:t>: The execution of a project often contains design and implementation sub-phases.</a:t>
            </a:r>
          </a:p>
          <a:p>
            <a:pPr lvl="1"/>
            <a:r>
              <a:rPr lang="en-US" altLang="zh-CN" i="1" dirty="0" smtClean="0"/>
              <a:t>Design is making decisions about the form of the products to be created.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i="1" dirty="0" smtClean="0"/>
              <a:t>Planning details the activities to be carried out to create these products.</a:t>
            </a:r>
          </a:p>
          <a:p>
            <a:pPr lvl="2"/>
            <a:r>
              <a:rPr lang="en-US" altLang="zh-CN" dirty="0" smtClean="0">
                <a:solidFill>
                  <a:schemeClr val="accent5"/>
                </a:solidFill>
              </a:rPr>
              <a:t>E.g., Activities recommended in the international standard ISO 12207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Activities covered by 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506916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Activity: </a:t>
            </a:r>
            <a:r>
              <a:rPr lang="en-US" altLang="zh-CN" sz="2800" dirty="0" smtClean="0">
                <a:solidFill>
                  <a:schemeClr val="accent5"/>
                </a:solidFill>
              </a:rPr>
              <a:t>test a component</a:t>
            </a:r>
          </a:p>
          <a:p>
            <a:r>
              <a:rPr lang="en-US" altLang="zh-CN" sz="2800" dirty="0" smtClean="0"/>
              <a:t>Methods:                                   Real activates: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 plan takes the method and convert it to real activities, identifying for each activity</a:t>
            </a:r>
          </a:p>
          <a:p>
            <a:r>
              <a:rPr lang="en-US" altLang="zh-CN" sz="2800" dirty="0" smtClean="0"/>
              <a:t>Groups of methods or techniques are often grouped into methodologies such as object-oriented design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813048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Plans, methods and methodologies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2636912"/>
            <a:ext cx="324036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Analyze the requirements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Devise and write test cases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Create test scripts and expected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Compare the actual results and the expected ones  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4395192" y="2996952"/>
            <a:ext cx="1256928" cy="6763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plan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5392" y="2823319"/>
            <a:ext cx="32403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Its start and end dates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Who will carry it 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What tools and materials</a:t>
            </a:r>
          </a:p>
        </p:txBody>
      </p:sp>
    </p:spTree>
    <p:extLst>
      <p:ext uri="{BB962C8B-B14F-4D97-AF65-F5344CB8AC3E}">
        <p14:creationId xmlns:p14="http://schemas.microsoft.com/office/powerpoint/2010/main" val="4850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Compulsory vs. voluntary users</a:t>
            </a:r>
          </a:p>
          <a:p>
            <a:pPr lvl="1"/>
            <a:r>
              <a:rPr lang="en-US" altLang="zh-CN" dirty="0" smtClean="0"/>
              <a:t>Supermarket transaction system vs. computer game</a:t>
            </a:r>
          </a:p>
          <a:p>
            <a:r>
              <a:rPr lang="en-US" altLang="zh-CN" dirty="0" smtClean="0"/>
              <a:t>Information systems vs. embedded systems</a:t>
            </a:r>
          </a:p>
          <a:p>
            <a:pPr lvl="1"/>
            <a:r>
              <a:rPr lang="en-US" altLang="zh-CN" dirty="0" smtClean="0"/>
              <a:t>Office system vs. machine control system</a:t>
            </a:r>
          </a:p>
          <a:p>
            <a:r>
              <a:rPr lang="en-US" altLang="zh-CN" dirty="0" smtClean="0"/>
              <a:t>Objectives vs. products</a:t>
            </a:r>
          </a:p>
          <a:p>
            <a:pPr lvl="1"/>
            <a:r>
              <a:rPr lang="en-US" altLang="zh-CN" dirty="0" smtClean="0"/>
              <a:t>to meet certain objectives vs. to produce a product (course management system vs. anti-virus system)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Some ways of categorizing software projects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8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The people who have a stake or interest in the project</a:t>
            </a:r>
          </a:p>
          <a:p>
            <a:r>
              <a:rPr lang="en-US" altLang="zh-CN" dirty="0" smtClean="0"/>
              <a:t>Internal to the project team</a:t>
            </a:r>
          </a:p>
          <a:p>
            <a:r>
              <a:rPr lang="en-US" altLang="zh-CN" dirty="0" smtClean="0"/>
              <a:t>External to the project team but within the same organization</a:t>
            </a:r>
          </a:p>
          <a:p>
            <a:r>
              <a:rPr lang="en-US" altLang="zh-CN" dirty="0" smtClean="0"/>
              <a:t>External to both the project team and the organization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Identify them early for setting up better communication channels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Stakeholders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8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Jing ZHANG (</a:t>
            </a:r>
            <a:r>
              <a:rPr lang="zh-CN" altLang="en-US" dirty="0" smtClean="0"/>
              <a:t>张</a:t>
            </a:r>
            <a:r>
              <a:rPr lang="zh-CN" altLang="en-US" dirty="0"/>
              <a:t>静</a:t>
            </a:r>
            <a:r>
              <a:rPr lang="en-US" altLang="zh-CN" dirty="0" smtClean="0"/>
              <a:t>) Ph. D.</a:t>
            </a:r>
          </a:p>
          <a:p>
            <a:r>
              <a:rPr lang="en-US" altLang="zh-CN" dirty="0" smtClean="0"/>
              <a:t>Teach</a:t>
            </a:r>
          </a:p>
          <a:p>
            <a:pPr lvl="1"/>
            <a:r>
              <a:rPr lang="en-US" altLang="zh-CN" dirty="0" smtClean="0"/>
              <a:t>Software Project Management</a:t>
            </a:r>
          </a:p>
          <a:p>
            <a:pPr lvl="1"/>
            <a:r>
              <a:rPr lang="en-US" altLang="zh-CN" dirty="0" smtClean="0"/>
              <a:t>Compliers (</a:t>
            </a:r>
            <a:r>
              <a:rPr lang="en-US" altLang="zh-CN" dirty="0"/>
              <a:t>next semester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Personal web page</a:t>
            </a:r>
          </a:p>
          <a:p>
            <a:pPr lvl="1"/>
            <a:r>
              <a:rPr lang="en-US" altLang="zh-CN" dirty="0" smtClean="0"/>
              <a:t>http://jz81.github.com</a:t>
            </a:r>
          </a:p>
          <a:p>
            <a:r>
              <a:rPr lang="en-US" altLang="zh-CN" dirty="0" smtClean="0"/>
              <a:t>Email: jzhang@njust.edu.cn</a:t>
            </a:r>
          </a:p>
          <a:p>
            <a:r>
              <a:rPr lang="en-US" altLang="zh-CN" dirty="0" smtClean="0"/>
              <a:t>Office: Room 2020, Computer Hall</a:t>
            </a:r>
          </a:p>
          <a:p>
            <a:r>
              <a:rPr lang="en-US" altLang="zh-CN" dirty="0" smtClean="0"/>
              <a:t>Office Time: Every Tuesday and Thursday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3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Objectives focus on the desired outcomes of the project rather than the task within it.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SMART</a:t>
            </a:r>
            <a:r>
              <a:rPr lang="en-US" altLang="zh-CN" dirty="0" smtClean="0"/>
              <a:t> principles</a:t>
            </a: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S</a:t>
            </a:r>
            <a:r>
              <a:rPr lang="en-US" altLang="zh-CN" u="sng" dirty="0" smtClean="0">
                <a:solidFill>
                  <a:srgbClr val="7030A0"/>
                </a:solidFill>
              </a:rPr>
              <a:t>pecific</a:t>
            </a:r>
            <a:r>
              <a:rPr lang="en-US" altLang="zh-CN" dirty="0" smtClean="0"/>
              <a:t>: Effective objectives are concrete and well defined</a:t>
            </a: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M</a:t>
            </a:r>
            <a:r>
              <a:rPr lang="en-US" altLang="zh-CN" u="sng" dirty="0" smtClean="0">
                <a:solidFill>
                  <a:srgbClr val="7030A0"/>
                </a:solidFill>
              </a:rPr>
              <a:t>easurable</a:t>
            </a:r>
            <a:r>
              <a:rPr lang="en-US" altLang="zh-CN" dirty="0" smtClean="0"/>
              <a:t>: measures of effectiveness which tell us how successful the project has been</a:t>
            </a: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A</a:t>
            </a:r>
            <a:r>
              <a:rPr lang="en-US" altLang="zh-CN" u="sng" dirty="0" smtClean="0">
                <a:solidFill>
                  <a:srgbClr val="7030A0"/>
                </a:solidFill>
              </a:rPr>
              <a:t>chievable</a:t>
            </a:r>
            <a:r>
              <a:rPr lang="en-US" altLang="zh-CN" dirty="0" smtClean="0"/>
              <a:t>: within the power of the individual or group</a:t>
            </a: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rgbClr val="7030A0"/>
                </a:solidFill>
              </a:rPr>
              <a:t>elevant</a:t>
            </a:r>
            <a:r>
              <a:rPr lang="en-US" altLang="zh-CN" dirty="0" smtClean="0"/>
              <a:t>: must be relevant to the true purpose of the project</a:t>
            </a:r>
          </a:p>
          <a:p>
            <a:pPr lvl="1"/>
            <a:r>
              <a:rPr lang="en-US" altLang="zh-CN" u="sng" dirty="0" smtClean="0">
                <a:solidFill>
                  <a:schemeClr val="accent2"/>
                </a:solidFill>
              </a:rPr>
              <a:t>T</a:t>
            </a:r>
            <a:r>
              <a:rPr lang="en-US" altLang="zh-CN" u="sng" dirty="0" smtClean="0">
                <a:solidFill>
                  <a:srgbClr val="7030A0"/>
                </a:solidFill>
              </a:rPr>
              <a:t>ime constrained</a:t>
            </a:r>
            <a:r>
              <a:rPr lang="en-US" altLang="zh-CN" dirty="0" smtClean="0"/>
              <a:t>: should be a defined point in time by which the objective should have been achieved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objectives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9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The project plan should be designed to ensure project success</a:t>
            </a:r>
          </a:p>
          <a:p>
            <a:r>
              <a:rPr lang="en-US" altLang="zh-CN" dirty="0" smtClean="0"/>
              <a:t>Project success can usually be summarized and delivering:</a:t>
            </a:r>
          </a:p>
          <a:p>
            <a:pPr lvl="1"/>
            <a:r>
              <a:rPr lang="en-US" altLang="zh-CN" dirty="0" smtClean="0"/>
              <a:t>the agreed functionality</a:t>
            </a:r>
          </a:p>
          <a:p>
            <a:pPr lvl="1"/>
            <a:r>
              <a:rPr lang="en-US" altLang="zh-CN" dirty="0" smtClean="0"/>
              <a:t>To the required level of quality</a:t>
            </a:r>
          </a:p>
          <a:p>
            <a:pPr lvl="1"/>
            <a:r>
              <a:rPr lang="en-US" altLang="zh-CN" dirty="0" smtClean="0"/>
              <a:t>on time</a:t>
            </a:r>
          </a:p>
          <a:p>
            <a:pPr lvl="1"/>
            <a:r>
              <a:rPr lang="en-US" altLang="zh-CN" dirty="0" smtClean="0"/>
              <a:t>within budget</a:t>
            </a:r>
          </a:p>
          <a:p>
            <a:r>
              <a:rPr lang="en-US" altLang="zh-CN" dirty="0" smtClean="0"/>
              <a:t>Project success vs. business success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success and failure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2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Management involves the following activities:</a:t>
            </a:r>
          </a:p>
          <a:p>
            <a:pPr lvl="1"/>
            <a:r>
              <a:rPr lang="en-US" altLang="zh-CN" dirty="0" smtClean="0"/>
              <a:t>planning – deciding what is to be done;</a:t>
            </a:r>
          </a:p>
          <a:p>
            <a:pPr lvl="1"/>
            <a:r>
              <a:rPr lang="en-US" altLang="zh-CN" dirty="0" smtClean="0"/>
              <a:t>organizing – making arrangement;</a:t>
            </a:r>
            <a:endParaRPr lang="en-US" altLang="zh-CN" dirty="0"/>
          </a:p>
          <a:p>
            <a:pPr lvl="1"/>
            <a:r>
              <a:rPr lang="en-US" altLang="zh-CN" dirty="0" smtClean="0"/>
              <a:t>staffing – selecting the right people for the job;</a:t>
            </a:r>
          </a:p>
          <a:p>
            <a:pPr lvl="1"/>
            <a:r>
              <a:rPr lang="en-US" altLang="zh-CN" dirty="0" smtClean="0"/>
              <a:t>directing – giving instructions;</a:t>
            </a:r>
          </a:p>
          <a:p>
            <a:pPr lvl="1"/>
            <a:r>
              <a:rPr lang="en-US" altLang="zh-CN" dirty="0" smtClean="0"/>
              <a:t>monitoring – checking on progress;</a:t>
            </a:r>
          </a:p>
          <a:p>
            <a:pPr lvl="1"/>
            <a:r>
              <a:rPr lang="en-US" altLang="zh-CN" dirty="0" smtClean="0"/>
              <a:t>controlling – taking action to remedy hold-ups;</a:t>
            </a:r>
          </a:p>
          <a:p>
            <a:pPr lvl="1"/>
            <a:r>
              <a:rPr lang="en-US" altLang="zh-CN" dirty="0" smtClean="0"/>
              <a:t>innovating – coming up with new solutions;</a:t>
            </a:r>
          </a:p>
          <a:p>
            <a:pPr lvl="1"/>
            <a:r>
              <a:rPr lang="en-US" altLang="zh-CN" dirty="0" smtClean="0"/>
              <a:t>representing- liaising with clients, users, developer, suppliers and other stakeholders.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03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82068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Management, in general, involves setting objectives for a system and then monitoring the performance of the system.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Management control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72698"/>
            <a:ext cx="3456384" cy="402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6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Using project management techniques provides advantages, such as</a:t>
            </a:r>
          </a:p>
          <a:p>
            <a:pPr lvl="1"/>
            <a:r>
              <a:rPr lang="en-US" altLang="zh-CN" dirty="0" smtClean="0"/>
              <a:t>Better control of financial, physical, and human resources</a:t>
            </a:r>
          </a:p>
          <a:p>
            <a:pPr lvl="1"/>
            <a:r>
              <a:rPr lang="en-US" altLang="zh-CN" dirty="0" smtClean="0"/>
              <a:t>Improved customer relations</a:t>
            </a:r>
          </a:p>
          <a:p>
            <a:pPr lvl="1"/>
            <a:r>
              <a:rPr lang="en-US" altLang="zh-CN" dirty="0" smtClean="0"/>
              <a:t>Shorter development times</a:t>
            </a:r>
          </a:p>
          <a:p>
            <a:pPr lvl="1"/>
            <a:r>
              <a:rPr lang="en-US" altLang="zh-CN" dirty="0" smtClean="0"/>
              <a:t>Lower costs and improved productivity</a:t>
            </a:r>
          </a:p>
          <a:p>
            <a:pPr lvl="1"/>
            <a:r>
              <a:rPr lang="en-US" altLang="zh-CN" dirty="0" smtClean="0"/>
              <a:t>Higher quality and increased reliability</a:t>
            </a:r>
          </a:p>
          <a:p>
            <a:pPr lvl="1"/>
            <a:r>
              <a:rPr lang="en-US" altLang="zh-CN" dirty="0" smtClean="0"/>
              <a:t>Higher profit margins</a:t>
            </a:r>
          </a:p>
          <a:p>
            <a:pPr lvl="1"/>
            <a:r>
              <a:rPr lang="en-US" altLang="zh-CN" dirty="0" smtClean="0"/>
              <a:t>Better internal coordination</a:t>
            </a:r>
          </a:p>
          <a:p>
            <a:pPr lvl="1"/>
            <a:r>
              <a:rPr lang="en-US" altLang="zh-CN" dirty="0" smtClean="0"/>
              <a:t>Positive impact on meeting strategic goal</a:t>
            </a:r>
          </a:p>
          <a:p>
            <a:pPr lvl="1"/>
            <a:r>
              <a:rPr lang="en-US" altLang="zh-CN" dirty="0" smtClean="0"/>
              <a:t>Higher worker morale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Projects are by definition non-routine and therefore more uncertain than normal undertakings</a:t>
            </a:r>
          </a:p>
          <a:p>
            <a:r>
              <a:rPr lang="en-US" altLang="zh-CN" dirty="0" smtClean="0"/>
              <a:t>Software projects are similar to other projects but have some attributes that present particular difficulties, e.g. the relative invisibility of many of their products.</a:t>
            </a:r>
          </a:p>
          <a:p>
            <a:r>
              <a:rPr lang="en-US" altLang="zh-CN" dirty="0" smtClean="0"/>
              <a:t>A key factor in project success is having clear objectives. Different stakeholders in a project, however, are likely to have different objectives. This points to the need for a recognized overall project authority.</a:t>
            </a:r>
          </a:p>
          <a:p>
            <a:r>
              <a:rPr lang="en-US" altLang="zh-CN" dirty="0" smtClean="0"/>
              <a:t>For objectives to the effective there must be practical ways of testing that the objectives have been met.</a:t>
            </a:r>
          </a:p>
          <a:p>
            <a:r>
              <a:rPr lang="en-US" altLang="zh-CN" dirty="0" smtClean="0"/>
              <a:t>Where projects involve many different people, effective channels of information have to be established. Having objective measures of success helps unambiguous communication between the various parties to a project.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9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Section 1.16 Further exercises</a:t>
            </a:r>
          </a:p>
          <a:p>
            <a:pPr lvl="1"/>
            <a:r>
              <a:rPr lang="en-US" altLang="zh-CN" dirty="0" smtClean="0"/>
              <a:t>Exercises </a:t>
            </a:r>
            <a:r>
              <a:rPr lang="en-US" altLang="zh-CN" dirty="0" smtClean="0"/>
              <a:t>3</a:t>
            </a:r>
          </a:p>
          <a:p>
            <a:pPr marL="365760" lvl="1" indent="0">
              <a:buNone/>
            </a:pPr>
            <a:r>
              <a:rPr lang="en-US" altLang="zh-CN" dirty="0" smtClean="0"/>
              <a:t>A public library is considering the implementation of  a computer-based system to help administer book loans at libraries. Identify the stakeholders in such a project. What might be the objectives of such a project and how might the success of the project be measured in practical terms?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http://jz81.github.io/course/spm/spm.html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Information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981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</a:t>
            </a:r>
            <a:r>
              <a:rPr lang="en-US" altLang="zh-CN" dirty="0"/>
              <a:t>t</a:t>
            </a:r>
            <a:r>
              <a:rPr lang="en-US" altLang="zh-CN" dirty="0" smtClean="0"/>
              <a:t>he course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32 instruction hours + 16 experimental hours</a:t>
            </a:r>
          </a:p>
          <a:p>
            <a:r>
              <a:rPr lang="en-US" altLang="zh-CN" sz="2000" dirty="0" smtClean="0"/>
              <a:t>3 Credits</a:t>
            </a:r>
            <a:endParaRPr lang="en-US" altLang="zh-CN" sz="2000" dirty="0"/>
          </a:p>
          <a:p>
            <a:r>
              <a:rPr lang="en-US" altLang="zh-CN" sz="2000" dirty="0" smtClean="0"/>
              <a:t>Audience:</a:t>
            </a:r>
          </a:p>
          <a:p>
            <a:pPr lvl="1"/>
            <a:r>
              <a:rPr lang="en-US" altLang="zh-CN" sz="2000" dirty="0"/>
              <a:t>Software Engineering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Computer Science Technology </a:t>
            </a:r>
          </a:p>
          <a:p>
            <a:pPr lvl="1"/>
            <a:r>
              <a:rPr lang="en-US" altLang="zh-CN" sz="2000" dirty="0" smtClean="0"/>
              <a:t>Information Management </a:t>
            </a:r>
          </a:p>
          <a:p>
            <a:r>
              <a:rPr lang="en-US" altLang="zh-CN" sz="2300" dirty="0" smtClean="0"/>
              <a:t>Previous Courses:</a:t>
            </a:r>
          </a:p>
          <a:p>
            <a:pPr lvl="1"/>
            <a:r>
              <a:rPr lang="en-US" altLang="zh-CN" sz="2000" dirty="0" smtClean="0"/>
              <a:t>Software Engineering</a:t>
            </a:r>
          </a:p>
          <a:p>
            <a:pPr lvl="1"/>
            <a:r>
              <a:rPr lang="en-US" altLang="zh-CN" sz="2000" dirty="0" smtClean="0"/>
              <a:t>Principle of Management</a:t>
            </a:r>
          </a:p>
          <a:p>
            <a:r>
              <a:rPr lang="en-US" altLang="zh-CN" sz="2300" dirty="0" smtClean="0"/>
              <a:t>Text book</a:t>
            </a:r>
          </a:p>
          <a:p>
            <a:pPr lvl="1"/>
            <a:r>
              <a:rPr lang="en-US" altLang="zh-CN" sz="2000" dirty="0" smtClean="0"/>
              <a:t>By Bob Hughes and Mike </a:t>
            </a:r>
            <a:r>
              <a:rPr lang="en-US" altLang="zh-CN" sz="2000" dirty="0" err="1" smtClean="0"/>
              <a:t>Cotterell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5</a:t>
            </a:r>
            <a:r>
              <a:rPr lang="en-US" altLang="zh-CN" sz="2000" baseline="30000" dirty="0" smtClean="0"/>
              <a:t>th</a:t>
            </a:r>
            <a:r>
              <a:rPr lang="en-US" altLang="zh-CN" sz="2000" dirty="0" smtClean="0"/>
              <a:t> Edition</a:t>
            </a:r>
          </a:p>
          <a:p>
            <a:pPr lvl="1"/>
            <a:r>
              <a:rPr lang="en-US" altLang="zh-CN" sz="2000" dirty="0"/>
              <a:t>https://www.amazon.cn/gp/product/B003U2RZ6M/ref=oh_aui_detailpage_o00_s01?ie=UTF8&amp;psc=1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44824"/>
            <a:ext cx="2266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92696"/>
            <a:ext cx="7886700" cy="4972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4" y="5733256"/>
            <a:ext cx="8295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/>
              <a:t>https://www.amazon.cn/gp/product/B003U2RZ6M/ref=oh_aui_detailpage_o00_s01?ie=UTF8&amp;psc=1</a:t>
            </a:r>
          </a:p>
        </p:txBody>
      </p:sp>
    </p:spTree>
    <p:extLst>
      <p:ext uri="{BB962C8B-B14F-4D97-AF65-F5344CB8AC3E}">
        <p14:creationId xmlns:p14="http://schemas.microsoft.com/office/powerpoint/2010/main" val="42689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Final Examination (70%)</a:t>
            </a:r>
          </a:p>
          <a:p>
            <a:r>
              <a:rPr lang="en-US" altLang="zh-CN" dirty="0" smtClean="0"/>
              <a:t>Essay Writing (Project, 10%)</a:t>
            </a:r>
          </a:p>
          <a:p>
            <a:r>
              <a:rPr lang="en-US" altLang="zh-CN" dirty="0" smtClean="0"/>
              <a:t>Homework (10%)</a:t>
            </a:r>
          </a:p>
          <a:p>
            <a:r>
              <a:rPr lang="en-US" altLang="zh-CN" dirty="0" smtClean="0"/>
              <a:t>Presence  in Class(10%)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</a:t>
            </a:r>
            <a:r>
              <a:rPr lang="en-US" altLang="zh-CN" dirty="0"/>
              <a:t>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01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Find a topic related to software project management</a:t>
            </a:r>
          </a:p>
          <a:p>
            <a:r>
              <a:rPr lang="en-US" altLang="zh-CN" dirty="0" smtClean="0"/>
              <a:t>Every one must write his/her own paper. Plagiarizing (copying) others cannot get score.</a:t>
            </a:r>
          </a:p>
          <a:p>
            <a:r>
              <a:rPr lang="en-US" altLang="zh-CN" dirty="0" smtClean="0"/>
              <a:t>The minimum number of words must reach 3000.</a:t>
            </a:r>
          </a:p>
          <a:p>
            <a:r>
              <a:rPr lang="en-US" altLang="zh-CN" dirty="0" smtClean="0"/>
              <a:t>A paper should at least includes</a:t>
            </a:r>
          </a:p>
          <a:p>
            <a:pPr lvl="1"/>
            <a:r>
              <a:rPr lang="en-US" altLang="zh-CN" dirty="0" smtClean="0"/>
              <a:t>Introduction</a:t>
            </a:r>
          </a:p>
          <a:p>
            <a:pPr lvl="1"/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 smtClean="0"/>
              <a:t>Discussion (Your opinions on the methods)</a:t>
            </a:r>
          </a:p>
          <a:p>
            <a:pPr lvl="1"/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Due date: Dec. 31, 2016.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(Paper Writing)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332656"/>
            <a:ext cx="8001000" cy="1143000"/>
          </a:xfrm>
        </p:spPr>
        <p:txBody>
          <a:bodyPr/>
          <a:lstStyle/>
          <a:p>
            <a:r>
              <a:rPr lang="en-US" altLang="zh-CN" dirty="0"/>
              <a:t>Main Scopes of SPM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0693747"/>
              </p:ext>
            </p:extLst>
          </p:nvPr>
        </p:nvGraphicFramePr>
        <p:xfrm>
          <a:off x="762000" y="1600200"/>
          <a:ext cx="800404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23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91804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Objectives: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Define the scopes of SPM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Understand what project managers worry about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Define the phases of a software project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Explain the factors of management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Be </a:t>
            </a:r>
            <a:r>
              <a:rPr lang="en-US" altLang="zh-CN" dirty="0">
                <a:solidFill>
                  <a:schemeClr val="tx1"/>
                </a:solidFill>
              </a:rPr>
              <a:t>conscious </a:t>
            </a:r>
            <a:r>
              <a:rPr lang="en-US" altLang="zh-CN" dirty="0" smtClean="0">
                <a:solidFill>
                  <a:schemeClr val="tx1"/>
                </a:solidFill>
              </a:rPr>
              <a:t>of that a </a:t>
            </a:r>
            <a:r>
              <a:rPr lang="en-US" altLang="zh-CN" dirty="0">
                <a:solidFill>
                  <a:schemeClr val="tx1"/>
                </a:solidFill>
              </a:rPr>
              <a:t>project needs </a:t>
            </a:r>
            <a:r>
              <a:rPr lang="en-US" altLang="zh-CN" dirty="0" smtClean="0">
                <a:solidFill>
                  <a:schemeClr val="tx1"/>
                </a:solidFill>
              </a:rPr>
              <a:t>elaborative planning, supervision and control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Identify </a:t>
            </a:r>
            <a:r>
              <a:rPr lang="en-US" altLang="zh-CN" dirty="0" smtClean="0">
                <a:solidFill>
                  <a:schemeClr val="tx1"/>
                </a:solidFill>
              </a:rPr>
              <a:t>stakeholders and their objectives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Define the </a:t>
            </a:r>
            <a:r>
              <a:rPr lang="en-US" altLang="zh-CN" dirty="0" smtClean="0">
                <a:solidFill>
                  <a:schemeClr val="tx1"/>
                </a:solidFill>
              </a:rPr>
              <a:t>criteria of success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1059</TotalTime>
  <Words>1425</Words>
  <Application>Microsoft Office PowerPoint</Application>
  <PresentationFormat>全屏显示(4:3)</PresentationFormat>
  <Paragraphs>191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方正舒体</vt:lpstr>
      <vt:lpstr>宋体</vt:lpstr>
      <vt:lpstr>Calibri</vt:lpstr>
      <vt:lpstr>Georgia</vt:lpstr>
      <vt:lpstr>Wingdings</vt:lpstr>
      <vt:lpstr>Wingdings 2</vt:lpstr>
      <vt:lpstr>presentation_2</vt:lpstr>
      <vt:lpstr>Software Project Management</vt:lpstr>
      <vt:lpstr>About Me</vt:lpstr>
      <vt:lpstr>Course Information</vt:lpstr>
      <vt:lpstr>About the course</vt:lpstr>
      <vt:lpstr>PowerPoint 演示文稿</vt:lpstr>
      <vt:lpstr>Final score</vt:lpstr>
      <vt:lpstr>Project (Paper Writing)</vt:lpstr>
      <vt:lpstr>Main Scopes of SPM</vt:lpstr>
      <vt:lpstr>Introduction to SPM</vt:lpstr>
      <vt:lpstr>Why is SPM important?</vt:lpstr>
      <vt:lpstr>What is a project?</vt:lpstr>
      <vt:lpstr>What is a project?</vt:lpstr>
      <vt:lpstr>Project Constraints</vt:lpstr>
      <vt:lpstr>Software prj vs. other types of prj</vt:lpstr>
      <vt:lpstr>Activities covered by SPM</vt:lpstr>
      <vt:lpstr>Activities covered by SPM</vt:lpstr>
      <vt:lpstr>Plans, methods and methodologies</vt:lpstr>
      <vt:lpstr>Some ways of categorizing software projects</vt:lpstr>
      <vt:lpstr>Stakeholders</vt:lpstr>
      <vt:lpstr>Setting objectives</vt:lpstr>
      <vt:lpstr>Project success and failure</vt:lpstr>
      <vt:lpstr>What is management</vt:lpstr>
      <vt:lpstr>Management control</vt:lpstr>
      <vt:lpstr>Advantages</vt:lpstr>
      <vt:lpstr>Conclusion</vt:lpstr>
      <vt:lpstr>Homework</vt:lpstr>
    </vt:vector>
  </TitlesOfParts>
  <Company>NJUST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软件建模实践</dc:title>
  <dc:creator>jzhang</dc:creator>
  <cp:keywords/>
  <cp:lastModifiedBy>jzhang</cp:lastModifiedBy>
  <cp:revision>201</cp:revision>
  <dcterms:created xsi:type="dcterms:W3CDTF">2016-04-20T02:40:24Z</dcterms:created>
  <dcterms:modified xsi:type="dcterms:W3CDTF">2016-11-28T05:05:16Z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