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48"/>
  </p:notesMasterIdLst>
  <p:sldIdLst>
    <p:sldId id="256" r:id="rId3"/>
    <p:sldId id="257" r:id="rId4"/>
    <p:sldId id="276" r:id="rId5"/>
    <p:sldId id="258" r:id="rId6"/>
    <p:sldId id="259" r:id="rId7"/>
    <p:sldId id="261" r:id="rId8"/>
    <p:sldId id="262" r:id="rId9"/>
    <p:sldId id="260" r:id="rId10"/>
    <p:sldId id="263" r:id="rId11"/>
    <p:sldId id="265" r:id="rId12"/>
    <p:sldId id="264" r:id="rId13"/>
    <p:sldId id="266" r:id="rId14"/>
    <p:sldId id="267" r:id="rId15"/>
    <p:sldId id="268" r:id="rId16"/>
    <p:sldId id="269" r:id="rId17"/>
    <p:sldId id="270" r:id="rId18"/>
    <p:sldId id="271" r:id="rId19"/>
    <p:sldId id="272" r:id="rId20"/>
    <p:sldId id="273" r:id="rId21"/>
    <p:sldId id="274" r:id="rId22"/>
    <p:sldId id="275" r:id="rId23"/>
    <p:sldId id="278" r:id="rId24"/>
    <p:sldId id="277"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500" autoAdjust="0"/>
  </p:normalViewPr>
  <p:slideViewPr>
    <p:cSldViewPr>
      <p:cViewPr varScale="1">
        <p:scale>
          <a:sx n="92" d="100"/>
          <a:sy n="92" d="100"/>
        </p:scale>
        <p:origin x="1158" y="84"/>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5/3/2016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2853007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84179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smtClean="0"/>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5/3/2016 12:34 PM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5/3/2016 12:34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5/3/2016 12:34 PM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5/3/2016 12:34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smtClean="0"/>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5/3/2016 12:34 PM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5/3/2016 12:34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smtClean="0"/>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5/3/2016 12:34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5/3/2016 12:34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5/3/2016 12:34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5/3/2016 12:34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smtClean="0"/>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5/3/2016 12:34 PM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smtClean="0"/>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5/3/2016 12:34 PM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lgn="l" defTabSz="914400">
              <a:spcBef>
                <a:spcPts val="0"/>
              </a:spcBef>
              <a:buNone/>
            </a:pPr>
            <a:r>
              <a:rPr lang="zh-CN" altLang="en-US" dirty="0" smtClean="0">
                <a:solidFill>
                  <a:srgbClr val="3891A7">
                    <a:lumMod val="75000"/>
                  </a:srgbClr>
                </a:solidFill>
                <a:latin typeface="Tw Cen MT"/>
                <a:ea typeface="宋体" pitchFamily="2" charset="-122"/>
              </a:rPr>
              <a:t>软件建模训练</a:t>
            </a:r>
            <a:r>
              <a:rPr lang="en-US" altLang="zh-CN" dirty="0" smtClean="0">
                <a:solidFill>
                  <a:srgbClr val="3891A7">
                    <a:lumMod val="75000"/>
                  </a:srgbClr>
                </a:solidFill>
                <a:latin typeface="Tw Cen MT"/>
                <a:ea typeface="宋体" pitchFamily="2" charset="-122"/>
              </a:rPr>
              <a:t>(3)</a:t>
            </a:r>
            <a:r>
              <a:rPr lang="zh-CN" altLang="en-US" sz="3600" b="0" i="0" dirty="0" smtClean="0">
                <a:solidFill>
                  <a:srgbClr val="3891A7">
                    <a:lumMod val="75000"/>
                  </a:srgbClr>
                </a:solidFill>
                <a:latin typeface="Tw Cen MT"/>
                <a:ea typeface="宋体" pitchFamily="2" charset="-122"/>
                <a:cs typeface="+mj-cs"/>
              </a:rPr>
              <a:t/>
            </a:r>
            <a:br>
              <a:rPr lang="zh-CN" altLang="en-US" sz="3600" b="0" i="0" dirty="0" smtClean="0">
                <a:solidFill>
                  <a:srgbClr val="3891A7">
                    <a:lumMod val="75000"/>
                  </a:srgbClr>
                </a:solidFill>
                <a:latin typeface="Tw Cen MT"/>
                <a:ea typeface="宋体" pitchFamily="2" charset="-122"/>
                <a:cs typeface="+mj-cs"/>
              </a:rPr>
            </a:br>
            <a:r>
              <a:rPr lang="zh-CN" altLang="en-US" sz="3600" dirty="0" smtClean="0">
                <a:solidFill>
                  <a:srgbClr val="3891A7">
                    <a:lumMod val="75000"/>
                  </a:srgbClr>
                </a:solidFill>
                <a:latin typeface="Tw Cen MT"/>
                <a:ea typeface="宋体" pitchFamily="2" charset="-122"/>
              </a:rPr>
              <a:t>软件设计与软件体系结构</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marL="0" indent="0" algn="l">
              <a:buNone/>
            </a:pPr>
            <a:r>
              <a:rPr lang="zh-CN" altLang="en-US" sz="2400" dirty="0">
                <a:ea typeface="宋体" pitchFamily="2" charset="-122"/>
              </a:rPr>
              <a:t>张静</a:t>
            </a:r>
            <a:r>
              <a:rPr lang="zh-CN" altLang="en-US" sz="2400" b="0" i="0" dirty="0" smtClean="0">
                <a:solidFill>
                  <a:srgbClr val="FFFFFF"/>
                </a:solidFill>
                <a:ea typeface="宋体" pitchFamily="2" charset="-122"/>
              </a:rPr>
              <a:t/>
            </a:r>
            <a:br>
              <a:rPr lang="zh-CN" altLang="en-US" sz="2400" b="0" i="0" dirty="0" smtClean="0">
                <a:solidFill>
                  <a:srgbClr val="FFFFFF"/>
                </a:solidFill>
                <a:ea typeface="宋体" pitchFamily="2" charset="-122"/>
              </a:rPr>
            </a:br>
            <a:r>
              <a:rPr lang="zh-CN" altLang="en-US" sz="2400" dirty="0" smtClean="0">
                <a:ea typeface="宋体" pitchFamily="2" charset="-122"/>
              </a:rPr>
              <a:t>南京理工大学计算机科学与工程学院</a:t>
            </a:r>
            <a:endParaRPr lang="zh-CN" altLang="en-US" sz="2400" b="0" i="0" dirty="0">
              <a:solidFill>
                <a:srgbClr val="FFFFFF"/>
              </a:solidFill>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软件体系结构</a:t>
            </a:r>
            <a:endParaRPr lang="zh-CN" altLang="en-US" dirty="0"/>
          </a:p>
        </p:txBody>
      </p:sp>
    </p:spTree>
    <p:extLst>
      <p:ext uri="{BB962C8B-B14F-4D97-AF65-F5344CB8AC3E}">
        <p14:creationId xmlns:p14="http://schemas.microsoft.com/office/powerpoint/2010/main" val="1575606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软件危机</a:t>
            </a:r>
          </a:p>
        </p:txBody>
      </p:sp>
      <p:sp>
        <p:nvSpPr>
          <p:cNvPr id="3" name="内容占位符 2"/>
          <p:cNvSpPr>
            <a:spLocks noGrp="1"/>
          </p:cNvSpPr>
          <p:nvPr>
            <p:ph sz="quarter" idx="1"/>
          </p:nvPr>
        </p:nvSpPr>
        <p:spPr/>
        <p:txBody>
          <a:bodyPr/>
          <a:lstStyle/>
          <a:p>
            <a:pPr marL="342900" lvl="0" indent="-342900" fontAlgn="base">
              <a:lnSpc>
                <a:spcPct val="90000"/>
              </a:lnSpc>
              <a:spcBef>
                <a:spcPct val="0"/>
              </a:spcBef>
              <a:spcAft>
                <a:spcPct val="0"/>
              </a:spcAft>
              <a:buClrTx/>
              <a:buSzTx/>
              <a:buFontTx/>
              <a:buChar char="•"/>
            </a:pPr>
            <a:r>
              <a:rPr lang="zh-CN" altLang="en-US" sz="2400" b="1" dirty="0">
                <a:solidFill>
                  <a:srgbClr val="FF0066"/>
                </a:solidFill>
                <a:latin typeface="楷体_GB2312" pitchFamily="49" charset="-122"/>
                <a:ea typeface="楷体_GB2312" pitchFamily="49" charset="-122"/>
              </a:rPr>
              <a:t>美国</a:t>
            </a:r>
            <a:r>
              <a:rPr lang="en-US" altLang="zh-CN" sz="2400" b="1" dirty="0">
                <a:solidFill>
                  <a:srgbClr val="FF0066"/>
                </a:solidFill>
                <a:latin typeface="Times New Roman" panose="02020603050405020304" pitchFamily="18" charset="0"/>
                <a:ea typeface="楷体_GB2312" pitchFamily="49" charset="-122"/>
              </a:rPr>
              <a:t>IBM</a:t>
            </a:r>
            <a:r>
              <a:rPr lang="zh-CN" altLang="en-US" sz="2400" b="1" dirty="0">
                <a:solidFill>
                  <a:srgbClr val="FF0066"/>
                </a:solidFill>
                <a:latin typeface="楷体_GB2312" pitchFamily="49" charset="-122"/>
                <a:ea typeface="楷体_GB2312" pitchFamily="49" charset="-122"/>
              </a:rPr>
              <a:t>公司在</a:t>
            </a:r>
            <a:r>
              <a:rPr lang="en-US" altLang="zh-CN" sz="2400" b="1" dirty="0">
                <a:solidFill>
                  <a:srgbClr val="FF0066"/>
                </a:solidFill>
                <a:latin typeface="Times New Roman" panose="02020603050405020304" pitchFamily="18" charset="0"/>
                <a:ea typeface="楷体_GB2312" pitchFamily="49" charset="-122"/>
              </a:rPr>
              <a:t>1963</a:t>
            </a:r>
            <a:r>
              <a:rPr lang="zh-CN" altLang="en-US" sz="2400" b="1" dirty="0">
                <a:solidFill>
                  <a:srgbClr val="FF0066"/>
                </a:solidFill>
                <a:latin typeface="楷体_GB2312" pitchFamily="49" charset="-122"/>
                <a:ea typeface="楷体_GB2312" pitchFamily="49" charset="-122"/>
              </a:rPr>
              <a:t>年至</a:t>
            </a:r>
            <a:r>
              <a:rPr lang="en-US" altLang="zh-CN" sz="2400" b="1" dirty="0">
                <a:solidFill>
                  <a:srgbClr val="FF0066"/>
                </a:solidFill>
                <a:latin typeface="Times New Roman" panose="02020603050405020304" pitchFamily="18" charset="0"/>
                <a:ea typeface="楷体_GB2312" pitchFamily="49" charset="-122"/>
              </a:rPr>
              <a:t>1966</a:t>
            </a:r>
            <a:r>
              <a:rPr lang="zh-CN" altLang="en-US" sz="2400" b="1" dirty="0">
                <a:solidFill>
                  <a:srgbClr val="FF0066"/>
                </a:solidFill>
                <a:latin typeface="楷体_GB2312" pitchFamily="49" charset="-122"/>
                <a:ea typeface="楷体_GB2312" pitchFamily="49" charset="-122"/>
              </a:rPr>
              <a:t>年开发的</a:t>
            </a:r>
            <a:r>
              <a:rPr lang="en-US" altLang="zh-CN" sz="2400" b="1" dirty="0">
                <a:solidFill>
                  <a:srgbClr val="FF0066"/>
                </a:solidFill>
                <a:latin typeface="Times New Roman" panose="02020603050405020304" pitchFamily="18" charset="0"/>
                <a:ea typeface="楷体_GB2312" pitchFamily="49" charset="-122"/>
              </a:rPr>
              <a:t>IBM360</a:t>
            </a:r>
            <a:r>
              <a:rPr lang="zh-CN" altLang="en-US" sz="2400" b="1" dirty="0">
                <a:solidFill>
                  <a:srgbClr val="FF0066"/>
                </a:solidFill>
                <a:latin typeface="楷体_GB2312" pitchFamily="49" charset="-122"/>
                <a:ea typeface="楷体_GB2312" pitchFamily="49" charset="-122"/>
              </a:rPr>
              <a:t>机的操作系统。这一项目花了</a:t>
            </a:r>
            <a:r>
              <a:rPr lang="en-US" altLang="zh-CN" sz="2400" b="1" dirty="0">
                <a:solidFill>
                  <a:srgbClr val="FF0066"/>
                </a:solidFill>
                <a:latin typeface="Times New Roman" panose="02020603050405020304" pitchFamily="18" charset="0"/>
                <a:ea typeface="楷体_GB2312" pitchFamily="49" charset="-122"/>
              </a:rPr>
              <a:t>5000</a:t>
            </a:r>
            <a:r>
              <a:rPr lang="zh-CN" altLang="en-US" sz="2400" b="1" dirty="0">
                <a:solidFill>
                  <a:srgbClr val="FF0066"/>
                </a:solidFill>
                <a:latin typeface="楷体_GB2312" pitchFamily="49" charset="-122"/>
                <a:ea typeface="楷体_GB2312" pitchFamily="49" charset="-122"/>
              </a:rPr>
              <a:t>人一年的工作量，最多时有</a:t>
            </a:r>
            <a:r>
              <a:rPr lang="en-US" altLang="zh-CN" sz="2400" b="1" dirty="0">
                <a:solidFill>
                  <a:srgbClr val="FF0066"/>
                </a:solidFill>
                <a:latin typeface="Times New Roman" panose="02020603050405020304" pitchFamily="18" charset="0"/>
                <a:ea typeface="楷体_GB2312" pitchFamily="49" charset="-122"/>
              </a:rPr>
              <a:t>1000</a:t>
            </a:r>
            <a:r>
              <a:rPr lang="zh-CN" altLang="en-US" sz="2400" b="1" dirty="0">
                <a:solidFill>
                  <a:srgbClr val="FF0066"/>
                </a:solidFill>
                <a:latin typeface="楷体_GB2312" pitchFamily="49" charset="-122"/>
                <a:ea typeface="楷体_GB2312" pitchFamily="49" charset="-122"/>
              </a:rPr>
              <a:t>人投入开发工作，写出了近</a:t>
            </a:r>
            <a:r>
              <a:rPr lang="en-US" altLang="zh-CN" sz="2400" b="1" dirty="0">
                <a:solidFill>
                  <a:srgbClr val="FF0066"/>
                </a:solidFill>
                <a:latin typeface="Times New Roman" panose="02020603050405020304" pitchFamily="18" charset="0"/>
                <a:ea typeface="楷体_GB2312" pitchFamily="49" charset="-122"/>
              </a:rPr>
              <a:t>100</a:t>
            </a:r>
            <a:r>
              <a:rPr lang="zh-CN" altLang="en-US" sz="2400" b="1" dirty="0">
                <a:solidFill>
                  <a:srgbClr val="FF0066"/>
                </a:solidFill>
                <a:latin typeface="楷体_GB2312" pitchFamily="49" charset="-122"/>
                <a:ea typeface="楷体_GB2312" pitchFamily="49" charset="-122"/>
              </a:rPr>
              <a:t>万行源程序。</a:t>
            </a:r>
            <a:r>
              <a:rPr lang="en-US" altLang="zh-CN" sz="2400" b="1" dirty="0">
                <a:solidFill>
                  <a:srgbClr val="FF0066"/>
                </a:solidFill>
                <a:latin typeface="楷体_GB2312" pitchFamily="49" charset="-122"/>
                <a:ea typeface="楷体_GB2312" pitchFamily="49" charset="-122"/>
              </a:rPr>
              <a:t>......</a:t>
            </a:r>
            <a:r>
              <a:rPr lang="zh-CN" altLang="en-US" sz="2400" b="1" dirty="0">
                <a:solidFill>
                  <a:srgbClr val="FF0066"/>
                </a:solidFill>
                <a:latin typeface="楷体_GB2312" pitchFamily="49" charset="-122"/>
                <a:ea typeface="楷体_GB2312" pitchFamily="49" charset="-122"/>
              </a:rPr>
              <a:t>据统计，这个操作系统每次发行的新版本都是从前一版本中找出</a:t>
            </a:r>
            <a:r>
              <a:rPr lang="en-US" altLang="zh-CN" sz="2400" b="1" dirty="0">
                <a:solidFill>
                  <a:srgbClr val="FF0066"/>
                </a:solidFill>
                <a:latin typeface="Times New Roman" panose="02020603050405020304" pitchFamily="18" charset="0"/>
                <a:ea typeface="楷体_GB2312" pitchFamily="49" charset="-122"/>
              </a:rPr>
              <a:t>1000</a:t>
            </a:r>
            <a:r>
              <a:rPr lang="zh-CN" altLang="en-US" sz="2400" b="1" dirty="0">
                <a:solidFill>
                  <a:srgbClr val="FF0066"/>
                </a:solidFill>
                <a:latin typeface="楷体_GB2312" pitchFamily="49" charset="-122"/>
                <a:ea typeface="楷体_GB2312" pitchFamily="49" charset="-122"/>
              </a:rPr>
              <a:t>个程序错误而修正的结果。</a:t>
            </a:r>
            <a:r>
              <a:rPr lang="en-US" altLang="zh-CN" sz="2400" b="1" dirty="0">
                <a:solidFill>
                  <a:srgbClr val="FF0066"/>
                </a:solidFill>
                <a:latin typeface="楷体_GB2312" pitchFamily="49" charset="-122"/>
                <a:ea typeface="楷体_GB2312" pitchFamily="49" charset="-122"/>
              </a:rPr>
              <a:t>......</a:t>
            </a:r>
          </a:p>
          <a:p>
            <a:pPr marL="342900" lvl="0" indent="-342900" fontAlgn="base">
              <a:lnSpc>
                <a:spcPct val="120000"/>
              </a:lnSpc>
              <a:spcBef>
                <a:spcPct val="20000"/>
              </a:spcBef>
              <a:spcAft>
                <a:spcPct val="0"/>
              </a:spcAft>
              <a:buClrTx/>
              <a:buSzTx/>
              <a:buFontTx/>
              <a:buChar char="•"/>
            </a:pPr>
            <a:r>
              <a:rPr lang="zh-CN" altLang="en-US" sz="2000" b="1" dirty="0">
                <a:solidFill>
                  <a:srgbClr val="009999"/>
                </a:solidFill>
                <a:latin typeface="楷体_GB2312" pitchFamily="49" charset="-122"/>
                <a:ea typeface="楷体_GB2312" pitchFamily="49" charset="-122"/>
              </a:rPr>
              <a:t>这个项目的负责人</a:t>
            </a:r>
            <a:r>
              <a:rPr lang="en-US" altLang="zh-CN" sz="2000" b="1" dirty="0">
                <a:solidFill>
                  <a:srgbClr val="009999"/>
                </a:solidFill>
                <a:latin typeface="楷体_GB2312" pitchFamily="49" charset="-122"/>
                <a:ea typeface="楷体_GB2312" pitchFamily="49" charset="-122"/>
              </a:rPr>
              <a:t>F. D. Brooks</a:t>
            </a:r>
            <a:r>
              <a:rPr lang="zh-CN" altLang="en-US" sz="2000" b="1" dirty="0">
                <a:solidFill>
                  <a:srgbClr val="009999"/>
                </a:solidFill>
                <a:latin typeface="楷体_GB2312" pitchFamily="49" charset="-122"/>
                <a:ea typeface="楷体_GB2312" pitchFamily="49" charset="-122"/>
              </a:rPr>
              <a:t>事后总结了他在组织开发过程中的沉痛教训时说：</a:t>
            </a:r>
            <a:r>
              <a:rPr lang="zh-CN" altLang="en-US" sz="2000" b="1" dirty="0">
                <a:solidFill>
                  <a:srgbClr val="009999"/>
                </a:solidFill>
                <a:latin typeface="Arial"/>
                <a:ea typeface="楷体_GB2312" pitchFamily="49" charset="-122"/>
              </a:rPr>
              <a:t>“</a:t>
            </a:r>
            <a:r>
              <a:rPr lang="en-US" altLang="zh-CN" sz="2000" b="1" dirty="0">
                <a:solidFill>
                  <a:srgbClr val="009999"/>
                </a:solidFill>
                <a:latin typeface="楷体_GB2312" pitchFamily="49" charset="-122"/>
                <a:ea typeface="楷体_GB2312" pitchFamily="49" charset="-122"/>
              </a:rPr>
              <a:t>......</a:t>
            </a:r>
            <a:r>
              <a:rPr lang="zh-CN" altLang="en-US" sz="2000" b="1" dirty="0">
                <a:solidFill>
                  <a:srgbClr val="009999"/>
                </a:solidFill>
                <a:latin typeface="楷体_GB2312" pitchFamily="49" charset="-122"/>
                <a:ea typeface="楷体_GB2312" pitchFamily="49" charset="-122"/>
              </a:rPr>
              <a:t>正像一只逃亡的野兽落到泥潭中做垂死的挣扎，越是挣扎，陷得越深，最后无法逃脱灭顶的灾难。</a:t>
            </a:r>
            <a:r>
              <a:rPr lang="en-US" altLang="zh-CN" sz="2000" b="1" dirty="0">
                <a:solidFill>
                  <a:srgbClr val="009999"/>
                </a:solidFill>
                <a:latin typeface="楷体_GB2312" pitchFamily="49" charset="-122"/>
                <a:ea typeface="楷体_GB2312" pitchFamily="49" charset="-122"/>
              </a:rPr>
              <a:t>......</a:t>
            </a:r>
            <a:r>
              <a:rPr lang="zh-CN" altLang="en-US" sz="2000" b="1" dirty="0">
                <a:solidFill>
                  <a:srgbClr val="009999"/>
                </a:solidFill>
                <a:latin typeface="楷体_GB2312" pitchFamily="49" charset="-122"/>
                <a:ea typeface="楷体_GB2312" pitchFamily="49" charset="-122"/>
              </a:rPr>
              <a:t>程序设计工作正像这样一个泥潭，</a:t>
            </a:r>
            <a:r>
              <a:rPr lang="en-US" altLang="zh-CN" sz="2000" b="1" dirty="0">
                <a:solidFill>
                  <a:srgbClr val="009999"/>
                </a:solidFill>
                <a:latin typeface="楷体_GB2312" pitchFamily="49" charset="-122"/>
                <a:ea typeface="楷体_GB2312" pitchFamily="49" charset="-122"/>
              </a:rPr>
              <a:t>......</a:t>
            </a:r>
            <a:r>
              <a:rPr lang="zh-CN" altLang="en-US" sz="2000" b="1" dirty="0">
                <a:solidFill>
                  <a:srgbClr val="009999"/>
                </a:solidFill>
                <a:latin typeface="楷体_GB2312" pitchFamily="49" charset="-122"/>
                <a:ea typeface="楷体_GB2312" pitchFamily="49" charset="-122"/>
              </a:rPr>
              <a:t>一批批程序员被迫在泥潭中拼命挣扎，</a:t>
            </a:r>
            <a:r>
              <a:rPr lang="en-US" altLang="zh-CN" sz="2000" b="1" dirty="0">
                <a:solidFill>
                  <a:srgbClr val="009999"/>
                </a:solidFill>
                <a:latin typeface="楷体_GB2312" pitchFamily="49" charset="-122"/>
                <a:ea typeface="楷体_GB2312" pitchFamily="49" charset="-122"/>
              </a:rPr>
              <a:t>......</a:t>
            </a:r>
            <a:r>
              <a:rPr lang="zh-CN" altLang="en-US" sz="2000" b="1" dirty="0">
                <a:solidFill>
                  <a:srgbClr val="009999"/>
                </a:solidFill>
                <a:latin typeface="楷体_GB2312" pitchFamily="49" charset="-122"/>
                <a:ea typeface="楷体_GB2312" pitchFamily="49" charset="-122"/>
              </a:rPr>
              <a:t>谁也没有料到问题竟会陷入这样的困境</a:t>
            </a:r>
            <a:r>
              <a:rPr lang="en-US" altLang="zh-CN" sz="2000" b="1" dirty="0">
                <a:solidFill>
                  <a:srgbClr val="009999"/>
                </a:solidFill>
                <a:latin typeface="楷体_GB2312" pitchFamily="49" charset="-122"/>
                <a:ea typeface="楷体_GB2312" pitchFamily="49" charset="-122"/>
              </a:rPr>
              <a:t>......</a:t>
            </a:r>
            <a:r>
              <a:rPr lang="en-US" altLang="zh-CN" sz="2000" b="1" dirty="0">
                <a:solidFill>
                  <a:srgbClr val="009999"/>
                </a:solidFill>
                <a:latin typeface="Arial"/>
                <a:ea typeface="楷体_GB2312" pitchFamily="49" charset="-122"/>
              </a:rPr>
              <a:t>”</a:t>
            </a:r>
            <a:r>
              <a:rPr lang="zh-CN" altLang="en-US" sz="2000" b="1" dirty="0">
                <a:solidFill>
                  <a:srgbClr val="009999"/>
                </a:solidFill>
                <a:latin typeface="楷体_GB2312" pitchFamily="49" charset="-122"/>
                <a:ea typeface="楷体_GB2312" pitchFamily="49" charset="-122"/>
              </a:rPr>
              <a:t>。</a:t>
            </a:r>
            <a:r>
              <a:rPr lang="en-US" altLang="zh-CN" sz="2000" b="1" dirty="0">
                <a:solidFill>
                  <a:srgbClr val="009999"/>
                </a:solidFill>
                <a:latin typeface="楷体_GB2312" pitchFamily="49" charset="-122"/>
                <a:ea typeface="楷体_GB2312" pitchFamily="49" charset="-122"/>
              </a:rPr>
              <a:t>IBM360</a:t>
            </a:r>
            <a:r>
              <a:rPr lang="zh-CN" altLang="en-US" sz="2000" b="1" dirty="0">
                <a:solidFill>
                  <a:srgbClr val="009999"/>
                </a:solidFill>
                <a:latin typeface="楷体_GB2312" pitchFamily="49" charset="-122"/>
                <a:ea typeface="楷体_GB2312" pitchFamily="49" charset="-122"/>
              </a:rPr>
              <a:t>操作系统的历史教训成为软件开发项目的典型事例为人们所记取。</a:t>
            </a:r>
            <a:endParaRPr lang="zh-CN" altLang="en-US" sz="2400" dirty="0">
              <a:solidFill>
                <a:srgbClr val="009999"/>
              </a:solidFill>
              <a:latin typeface="Arial"/>
              <a:ea typeface="宋体"/>
            </a:endParaRPr>
          </a:p>
          <a:p>
            <a:endParaRPr lang="zh-CN" altLang="en-US" dirty="0"/>
          </a:p>
        </p:txBody>
      </p:sp>
    </p:spTree>
    <p:extLst>
      <p:ext uri="{BB962C8B-B14F-4D97-AF65-F5344CB8AC3E}">
        <p14:creationId xmlns:p14="http://schemas.microsoft.com/office/powerpoint/2010/main" val="2518138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软件危机</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smtClean="0"/>
              <a:t>成本日益增长</a:t>
            </a:r>
            <a:endParaRPr lang="en-US" altLang="zh-CN" dirty="0" smtClean="0"/>
          </a:p>
          <a:p>
            <a:pPr lvl="1"/>
            <a:r>
              <a:rPr lang="zh-CN" altLang="en-US" sz="2000" i="1" dirty="0"/>
              <a:t>美国空军计算机系统的数据：</a:t>
            </a:r>
            <a:r>
              <a:rPr lang="en-US" altLang="zh-CN" sz="2000" i="1" dirty="0"/>
              <a:t>1955</a:t>
            </a:r>
            <a:r>
              <a:rPr lang="zh-CN" altLang="en-US" sz="2000" i="1" dirty="0"/>
              <a:t>年，软件费用约占总费用的</a:t>
            </a:r>
            <a:r>
              <a:rPr lang="en-US" altLang="zh-CN" sz="2000" i="1" dirty="0"/>
              <a:t>18%</a:t>
            </a:r>
            <a:r>
              <a:rPr lang="zh-CN" altLang="en-US" sz="2000" i="1" dirty="0"/>
              <a:t>，</a:t>
            </a:r>
            <a:r>
              <a:rPr lang="en-US" altLang="zh-CN" sz="2000" i="1" dirty="0"/>
              <a:t>1970</a:t>
            </a:r>
            <a:r>
              <a:rPr lang="zh-CN" altLang="en-US" sz="2000" i="1" dirty="0"/>
              <a:t>年达到</a:t>
            </a:r>
            <a:r>
              <a:rPr lang="en-US" altLang="zh-CN" sz="2000" i="1" dirty="0"/>
              <a:t>60%</a:t>
            </a:r>
            <a:r>
              <a:rPr lang="zh-CN" altLang="en-US" sz="2000" i="1" dirty="0"/>
              <a:t>，</a:t>
            </a:r>
            <a:r>
              <a:rPr lang="en-US" altLang="zh-CN" sz="2000" i="1" dirty="0"/>
              <a:t>1975</a:t>
            </a:r>
            <a:r>
              <a:rPr lang="zh-CN" altLang="en-US" sz="2000" i="1" dirty="0"/>
              <a:t>年达到</a:t>
            </a:r>
            <a:r>
              <a:rPr lang="en-US" altLang="zh-CN" sz="2000" i="1" dirty="0"/>
              <a:t>72%</a:t>
            </a:r>
            <a:r>
              <a:rPr lang="zh-CN" altLang="en-US" sz="2000" i="1" dirty="0"/>
              <a:t>，</a:t>
            </a:r>
            <a:r>
              <a:rPr lang="en-US" altLang="zh-CN" sz="2000" i="1" dirty="0"/>
              <a:t>1980</a:t>
            </a:r>
            <a:r>
              <a:rPr lang="zh-CN" altLang="en-US" sz="2000" i="1" dirty="0"/>
              <a:t>年达到</a:t>
            </a:r>
            <a:r>
              <a:rPr lang="en-US" altLang="zh-CN" sz="2000" i="1" dirty="0"/>
              <a:t>80%</a:t>
            </a:r>
            <a:r>
              <a:rPr lang="zh-CN" altLang="en-US" sz="2000" i="1" dirty="0"/>
              <a:t>，</a:t>
            </a:r>
            <a:r>
              <a:rPr lang="en-US" altLang="zh-CN" sz="2000" i="1" dirty="0"/>
              <a:t>1985</a:t>
            </a:r>
            <a:r>
              <a:rPr lang="zh-CN" altLang="en-US" sz="2000" i="1" dirty="0"/>
              <a:t>年达到</a:t>
            </a:r>
            <a:r>
              <a:rPr lang="en-US" altLang="zh-CN" sz="2000" i="1" dirty="0"/>
              <a:t>85%</a:t>
            </a:r>
            <a:r>
              <a:rPr lang="zh-CN" altLang="en-US" sz="2000" i="1" dirty="0"/>
              <a:t>左右</a:t>
            </a:r>
            <a:endParaRPr lang="en-US" altLang="zh-CN" sz="2000" i="1" dirty="0" smtClean="0"/>
          </a:p>
          <a:p>
            <a:r>
              <a:rPr lang="zh-CN" altLang="en-US" dirty="0" smtClean="0"/>
              <a:t>进度难以控制</a:t>
            </a:r>
            <a:endParaRPr lang="en-US" altLang="zh-CN" dirty="0" smtClean="0"/>
          </a:p>
          <a:p>
            <a:pPr lvl="1"/>
            <a:r>
              <a:rPr lang="zh-CN" altLang="en-US" sz="2000" i="1" dirty="0"/>
              <a:t>用户需求变化等各种意想不到的情况层出不穷；随着人员数量的增加，人员的组织、协调、通信、培训和管理等方面的问题将更为严重</a:t>
            </a:r>
            <a:endParaRPr lang="en-US" altLang="zh-CN" sz="2000" i="1" dirty="0" smtClean="0"/>
          </a:p>
          <a:p>
            <a:r>
              <a:rPr lang="zh-CN" altLang="en-US" dirty="0"/>
              <a:t>质量</a:t>
            </a:r>
            <a:r>
              <a:rPr lang="zh-CN" altLang="en-US" dirty="0" smtClean="0"/>
              <a:t>差</a:t>
            </a:r>
            <a:endParaRPr lang="en-US" altLang="zh-CN" dirty="0" smtClean="0"/>
          </a:p>
          <a:p>
            <a:pPr lvl="1"/>
            <a:r>
              <a:rPr lang="zh-CN" altLang="en-US" sz="2000" i="1" dirty="0"/>
              <a:t>程序员几乎总是习惯性的以自己的想法去代替用户对软件的需求，软件设计带有随意性，很多功能只是程序员的一厢情愿而已</a:t>
            </a:r>
            <a:endParaRPr lang="en-US" altLang="zh-CN" sz="2000" i="1" dirty="0" smtClean="0"/>
          </a:p>
          <a:p>
            <a:r>
              <a:rPr lang="zh-CN" altLang="en-US" dirty="0" smtClean="0"/>
              <a:t>维护困难</a:t>
            </a:r>
            <a:endParaRPr lang="en-US" altLang="zh-CN" dirty="0" smtClean="0"/>
          </a:p>
          <a:p>
            <a:pPr lvl="1"/>
            <a:r>
              <a:rPr lang="zh-CN" altLang="en-US" sz="2000" i="1" dirty="0"/>
              <a:t>维护软件支付的费用占全部硬件和软件费用的</a:t>
            </a:r>
            <a:r>
              <a:rPr lang="en-US" altLang="zh-CN" sz="2000" i="1" dirty="0"/>
              <a:t>40-75%</a:t>
            </a:r>
            <a:endParaRPr lang="zh-CN" altLang="en-US" sz="2000" i="1" dirty="0"/>
          </a:p>
        </p:txBody>
      </p:sp>
    </p:spTree>
    <p:extLst>
      <p:ext uri="{BB962C8B-B14F-4D97-AF65-F5344CB8AC3E}">
        <p14:creationId xmlns:p14="http://schemas.microsoft.com/office/powerpoint/2010/main" val="387699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软件体系结构的出现</a:t>
            </a:r>
            <a:endParaRPr lang="zh-CN" altLang="en-US" dirty="0"/>
          </a:p>
        </p:txBody>
      </p:sp>
      <p:pic>
        <p:nvPicPr>
          <p:cNvPr id="4" name="Picture 4" descr="16"/>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60512" y="1628800"/>
            <a:ext cx="6920593" cy="51412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4"/>
          <p:cNvSpPr/>
          <p:nvPr/>
        </p:nvSpPr>
        <p:spPr>
          <a:xfrm>
            <a:off x="7761312" y="1772816"/>
            <a:ext cx="2016224" cy="3693319"/>
          </a:xfrm>
          <a:prstGeom prst="rect">
            <a:avLst/>
          </a:prstGeom>
        </p:spPr>
        <p:txBody>
          <a:bodyPr wrap="square">
            <a:spAutoFit/>
          </a:bodyPr>
          <a:lstStyle/>
          <a:p>
            <a:r>
              <a:rPr lang="zh-CN" altLang="en-US" b="1" dirty="0">
                <a:solidFill>
                  <a:schemeClr val="accent4">
                    <a:lumMod val="50000"/>
                  </a:schemeClr>
                </a:solidFill>
              </a:rPr>
              <a:t>软件体系结构虽脱胎于软件工程，但其形成同时借鉴了计算机体系结构和网络体系结构中很多宝贵的思想和方法，最近几年软件体系结构研究已完全独立于软件工程的研究，成为计算机科学的一个最新的研究方向和独立学科</a:t>
            </a:r>
            <a:r>
              <a:rPr lang="zh-CN" altLang="en-US" b="1" dirty="0" smtClean="0">
                <a:solidFill>
                  <a:schemeClr val="accent4">
                    <a:lumMod val="50000"/>
                  </a:schemeClr>
                </a:solidFill>
              </a:rPr>
              <a:t>分支。</a:t>
            </a:r>
            <a:endParaRPr lang="zh-CN" altLang="en-US" dirty="0">
              <a:solidFill>
                <a:schemeClr val="accent4">
                  <a:lumMod val="50000"/>
                </a:schemeClr>
              </a:solidFill>
            </a:endParaRPr>
          </a:p>
        </p:txBody>
      </p:sp>
    </p:spTree>
    <p:extLst>
      <p:ext uri="{BB962C8B-B14F-4D97-AF65-F5344CB8AC3E}">
        <p14:creationId xmlns:p14="http://schemas.microsoft.com/office/powerpoint/2010/main" val="3823153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对比</a:t>
            </a:r>
            <a:endParaRPr lang="zh-CN" altLang="en-US" dirty="0"/>
          </a:p>
        </p:txBody>
      </p:sp>
      <p:pic>
        <p:nvPicPr>
          <p:cNvPr id="4" name="Picture 4" descr="1"/>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277" y="1556792"/>
            <a:ext cx="5020508" cy="3068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35582" y="3717032"/>
            <a:ext cx="5138307" cy="31409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93758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温彻斯特神秘之</a:t>
            </a:r>
            <a:r>
              <a:rPr lang="zh-CN" altLang="en-US" dirty="0" smtClean="0"/>
              <a:t>屋（加州，圣何塞）</a:t>
            </a:r>
            <a:endParaRPr lang="zh-CN" altLang="en-US" dirty="0"/>
          </a:p>
        </p:txBody>
      </p:sp>
      <p:pic>
        <p:nvPicPr>
          <p:cNvPr id="4" name="Picture 3" descr="Winchester Mystery H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27" y="1556793"/>
            <a:ext cx="9144000" cy="39438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663702" y="5500688"/>
            <a:ext cx="9144000" cy="135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bodyPr>
          <a:lstStyle>
            <a:lvl1pPr marL="571500" indent="-571500" algn="l">
              <a:spcBef>
                <a:spcPct val="20000"/>
              </a:spcBef>
              <a:buChar char="•"/>
              <a:defRPr sz="3200">
                <a:solidFill>
                  <a:schemeClr val="tx1"/>
                </a:solidFill>
                <a:latin typeface="Arial" panose="020B0604020202020204" pitchFamily="34" charset="0"/>
                <a:ea typeface="宋体" panose="02010600030101010101" pitchFamily="2" charset="-122"/>
              </a:defRPr>
            </a:lvl1pPr>
            <a:lvl2pPr marL="1028700" indent="-455613" algn="l">
              <a:spcBef>
                <a:spcPct val="20000"/>
              </a:spcBef>
              <a:buChar char="–"/>
              <a:defRPr sz="2800">
                <a:solidFill>
                  <a:schemeClr val="tx1"/>
                </a:solidFill>
                <a:latin typeface="Arial" panose="020B0604020202020204" pitchFamily="34" charset="0"/>
                <a:ea typeface="宋体" panose="02010600030101010101" pitchFamily="2" charset="-122"/>
              </a:defRPr>
            </a:lvl2pPr>
            <a:lvl3pPr marL="1428750" indent="-398463" algn="l">
              <a:spcBef>
                <a:spcPct val="20000"/>
              </a:spcBef>
              <a:buChar char="•"/>
              <a:defRPr sz="2400">
                <a:solidFill>
                  <a:schemeClr val="tx1"/>
                </a:solidFill>
                <a:latin typeface="Arial" panose="020B0604020202020204" pitchFamily="34" charset="0"/>
                <a:ea typeface="宋体" panose="02010600030101010101" pitchFamily="2" charset="-122"/>
              </a:defRPr>
            </a:lvl3pPr>
            <a:lvl4pPr marL="1752600" indent="-322263"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92325" indent="-338138"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49525" indent="-338138"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06725" indent="-338138"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63925" indent="-338138"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21125" indent="-338138"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1800" b="1" dirty="0">
                <a:solidFill>
                  <a:schemeClr val="accent4">
                    <a:lumMod val="50000"/>
                  </a:schemeClr>
                </a:solidFill>
              </a:rPr>
              <a:t>38 years of construction – 147 builders 0 architects</a:t>
            </a:r>
          </a:p>
          <a:p>
            <a:r>
              <a:rPr lang="en-US" altLang="zh-CN" sz="1800" b="1" dirty="0">
                <a:solidFill>
                  <a:schemeClr val="accent4">
                    <a:lumMod val="50000"/>
                  </a:schemeClr>
                </a:solidFill>
              </a:rPr>
              <a:t>160 rooms – 40 bedrooms, 6 kitchens, 2 basements, 950 doors</a:t>
            </a:r>
          </a:p>
          <a:p>
            <a:r>
              <a:rPr lang="en-US" altLang="zh-CN" sz="1800" b="1" dirty="0">
                <a:solidFill>
                  <a:schemeClr val="accent4">
                    <a:lumMod val="50000"/>
                  </a:schemeClr>
                </a:solidFill>
              </a:rPr>
              <a:t>65 doors to blank walls, 13 staircases abandoned, 24 skylights in floors</a:t>
            </a:r>
          </a:p>
          <a:p>
            <a:r>
              <a:rPr lang="en-US" altLang="zh-CN" sz="1800" b="1" dirty="0">
                <a:solidFill>
                  <a:schemeClr val="accent4">
                    <a:lumMod val="50000"/>
                  </a:schemeClr>
                </a:solidFill>
              </a:rPr>
              <a:t>No architectural blueprint exists</a:t>
            </a:r>
          </a:p>
        </p:txBody>
      </p:sp>
    </p:spTree>
    <p:extLst>
      <p:ext uri="{BB962C8B-B14F-4D97-AF65-F5344CB8AC3E}">
        <p14:creationId xmlns:p14="http://schemas.microsoft.com/office/powerpoint/2010/main" val="3760228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什么是软件体系结构？</a:t>
            </a:r>
            <a:endParaRPr lang="zh-CN" altLang="en-US" dirty="0"/>
          </a:p>
        </p:txBody>
      </p:sp>
      <p:sp>
        <p:nvSpPr>
          <p:cNvPr id="4" name="Rectangle 3"/>
          <p:cNvSpPr txBox="1">
            <a:spLocks noChangeArrowheads="1"/>
          </p:cNvSpPr>
          <p:nvPr/>
        </p:nvSpPr>
        <p:spPr>
          <a:xfrm>
            <a:off x="352552" y="1484784"/>
            <a:ext cx="9144000" cy="478472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endParaRPr lang="en-US" altLang="zh-CN" sz="2800" b="1" dirty="0" smtClean="0">
              <a:solidFill>
                <a:srgbClr val="FF0066"/>
              </a:solidFill>
            </a:endParaRPr>
          </a:p>
          <a:p>
            <a:pPr>
              <a:lnSpc>
                <a:spcPct val="90000"/>
              </a:lnSpc>
            </a:pPr>
            <a:r>
              <a:rPr lang="en-US" altLang="zh-CN" sz="2800" b="1" dirty="0" smtClean="0">
                <a:solidFill>
                  <a:srgbClr val="FF0066"/>
                </a:solidFill>
              </a:rPr>
              <a:t>Software Architecture is the </a:t>
            </a:r>
            <a:r>
              <a:rPr lang="en-US" altLang="zh-CN" sz="2800" b="1" dirty="0" smtClean="0">
                <a:solidFill>
                  <a:srgbClr val="CC99FF"/>
                </a:solidFill>
              </a:rPr>
              <a:t>structure </a:t>
            </a:r>
            <a:r>
              <a:rPr lang="en-US" altLang="zh-CN" sz="2800" b="1" dirty="0" smtClean="0">
                <a:solidFill>
                  <a:srgbClr val="FF0066"/>
                </a:solidFill>
              </a:rPr>
              <a:t>or </a:t>
            </a:r>
            <a:r>
              <a:rPr lang="en-US" altLang="zh-CN" sz="2800" b="1" dirty="0" smtClean="0">
                <a:solidFill>
                  <a:srgbClr val="CC99FF"/>
                </a:solidFill>
              </a:rPr>
              <a:t>structures</a:t>
            </a:r>
            <a:r>
              <a:rPr lang="en-US" altLang="zh-CN" sz="2800" b="1" dirty="0" smtClean="0">
                <a:solidFill>
                  <a:srgbClr val="FF0066"/>
                </a:solidFill>
              </a:rPr>
              <a:t> of the system, Which comprise software elements, the </a:t>
            </a:r>
            <a:r>
              <a:rPr lang="en-US" altLang="zh-CN" sz="2800" b="1" dirty="0" smtClean="0">
                <a:solidFill>
                  <a:srgbClr val="CC99FF"/>
                </a:solidFill>
              </a:rPr>
              <a:t>externally visible properties</a:t>
            </a:r>
            <a:r>
              <a:rPr lang="en-US" altLang="zh-CN" sz="2800" b="1" dirty="0" smtClean="0">
                <a:solidFill>
                  <a:srgbClr val="FF0066"/>
                </a:solidFill>
              </a:rPr>
              <a:t> of these Elements, and the relations among them</a:t>
            </a:r>
          </a:p>
          <a:p>
            <a:pPr>
              <a:lnSpc>
                <a:spcPct val="90000"/>
              </a:lnSpc>
            </a:pPr>
            <a:endParaRPr lang="en-US" altLang="zh-CN" sz="2800" b="1" dirty="0" smtClean="0">
              <a:solidFill>
                <a:srgbClr val="FF0066"/>
              </a:solidFill>
            </a:endParaRPr>
          </a:p>
          <a:p>
            <a:pPr>
              <a:lnSpc>
                <a:spcPct val="90000"/>
              </a:lnSpc>
            </a:pPr>
            <a:r>
              <a:rPr lang="zh-CN" altLang="en-US" sz="2800" b="1" dirty="0" smtClean="0">
                <a:solidFill>
                  <a:srgbClr val="FF0066"/>
                </a:solidFill>
              </a:rPr>
              <a:t>软件体系结构是系统的一个或多个结构，它包括：软件的组成元素（组件），这些（组件）元素的</a:t>
            </a:r>
            <a:r>
              <a:rPr lang="zh-CN" altLang="en-US" sz="2800" b="1" dirty="0" smtClean="0">
                <a:solidFill>
                  <a:srgbClr val="CC99FF"/>
                </a:solidFill>
              </a:rPr>
              <a:t>外部</a:t>
            </a:r>
            <a:r>
              <a:rPr lang="zh-CN" altLang="en-US" sz="2800" b="1" dirty="0" smtClean="0">
                <a:solidFill>
                  <a:srgbClr val="FF0066"/>
                </a:solidFill>
              </a:rPr>
              <a:t>可见特性，以及这些元素（组件）之间的</a:t>
            </a:r>
            <a:r>
              <a:rPr lang="zh-CN" altLang="en-US" sz="2800" b="1" dirty="0" smtClean="0">
                <a:solidFill>
                  <a:srgbClr val="CC99FF"/>
                </a:solidFill>
              </a:rPr>
              <a:t>相互关系</a:t>
            </a:r>
            <a:r>
              <a:rPr lang="zh-CN" altLang="en-US" sz="2800" b="1" dirty="0" smtClean="0">
                <a:solidFill>
                  <a:srgbClr val="FF0066"/>
                </a:solidFill>
              </a:rPr>
              <a:t>。</a:t>
            </a:r>
          </a:p>
          <a:p>
            <a:pPr>
              <a:lnSpc>
                <a:spcPct val="90000"/>
              </a:lnSpc>
            </a:pPr>
            <a:endParaRPr lang="en-US" altLang="zh-CN" sz="2800" b="1" dirty="0">
              <a:solidFill>
                <a:srgbClr val="FF0066"/>
              </a:solidFill>
            </a:endParaRPr>
          </a:p>
        </p:txBody>
      </p:sp>
    </p:spTree>
    <p:extLst>
      <p:ext uri="{BB962C8B-B14F-4D97-AF65-F5344CB8AC3E}">
        <p14:creationId xmlns:p14="http://schemas.microsoft.com/office/powerpoint/2010/main" val="1811693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sz="quarter" idx="1"/>
          </p:nvPr>
        </p:nvSpPr>
        <p:spPr/>
        <p:txBody>
          <a:bodyPr/>
          <a:lstStyle/>
          <a:p>
            <a:r>
              <a:rPr lang="zh-CN" altLang="en-US" b="1" dirty="0">
                <a:solidFill>
                  <a:srgbClr val="FF0066"/>
                </a:solidFill>
              </a:rPr>
              <a:t>软件的组成元素到底是什么？</a:t>
            </a:r>
          </a:p>
          <a:p>
            <a:endParaRPr lang="zh-CN" altLang="en-US" b="1" dirty="0">
              <a:solidFill>
                <a:srgbClr val="FF0066"/>
              </a:solidFill>
            </a:endParaRPr>
          </a:p>
          <a:p>
            <a:r>
              <a:rPr lang="zh-CN" altLang="en-US" b="1" dirty="0">
                <a:solidFill>
                  <a:srgbClr val="FF0066"/>
                </a:solidFill>
              </a:rPr>
              <a:t>外部可见属性指什么？</a:t>
            </a:r>
          </a:p>
          <a:p>
            <a:endParaRPr lang="zh-CN" altLang="en-US" b="1" dirty="0">
              <a:solidFill>
                <a:srgbClr val="FF0066"/>
              </a:solidFill>
            </a:endParaRPr>
          </a:p>
          <a:p>
            <a:r>
              <a:rPr lang="zh-CN" altLang="en-US" b="1" dirty="0">
                <a:solidFill>
                  <a:srgbClr val="FF0066"/>
                </a:solidFill>
              </a:rPr>
              <a:t>相互关系都有哪些</a:t>
            </a:r>
            <a:r>
              <a:rPr lang="zh-CN" altLang="en-US" b="1" dirty="0" smtClean="0">
                <a:solidFill>
                  <a:srgbClr val="FF0066"/>
                </a:solidFill>
              </a:rPr>
              <a:t>？</a:t>
            </a:r>
            <a:endParaRPr lang="zh-CN" altLang="en-US" b="1" dirty="0">
              <a:solidFill>
                <a:srgbClr val="FF0066"/>
              </a:solidFill>
            </a:endParaRPr>
          </a:p>
        </p:txBody>
      </p:sp>
    </p:spTree>
    <p:extLst>
      <p:ext uri="{BB962C8B-B14F-4D97-AF65-F5344CB8AC3E}">
        <p14:creationId xmlns:p14="http://schemas.microsoft.com/office/powerpoint/2010/main" val="646927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定义的含义</a:t>
            </a:r>
            <a:r>
              <a:rPr lang="en-US" altLang="zh-CN" dirty="0" smtClean="0"/>
              <a:t>-1</a:t>
            </a:r>
            <a:endParaRPr lang="zh-CN" altLang="en-US" dirty="0"/>
          </a:p>
        </p:txBody>
      </p:sp>
      <p:sp>
        <p:nvSpPr>
          <p:cNvPr id="4" name="Rectangle 3"/>
          <p:cNvSpPr txBox="1">
            <a:spLocks noChangeArrowheads="1"/>
          </p:cNvSpPr>
          <p:nvPr/>
        </p:nvSpPr>
        <p:spPr>
          <a:xfrm>
            <a:off x="128464" y="1700808"/>
            <a:ext cx="9144000" cy="478472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rgbClr val="FF0066"/>
                </a:solidFill>
              </a:rPr>
              <a:t>系统由一个或多个结构组成，这些结构可以从不同侧面进行描述。</a:t>
            </a:r>
          </a:p>
          <a:p>
            <a:endParaRPr lang="zh-CN" altLang="en-US" b="1" dirty="0" smtClean="0">
              <a:solidFill>
                <a:srgbClr val="FF0066"/>
              </a:solidFill>
            </a:endParaRPr>
          </a:p>
          <a:p>
            <a:pPr>
              <a:buFontTx/>
              <a:buNone/>
            </a:pPr>
            <a:r>
              <a:rPr lang="zh-CN" altLang="en-US" b="1" dirty="0" smtClean="0">
                <a:solidFill>
                  <a:srgbClr val="FF0066"/>
                </a:solidFill>
              </a:rPr>
              <a:t>  </a:t>
            </a:r>
            <a:r>
              <a:rPr lang="zh-CN" altLang="en-US" sz="2800" b="1" dirty="0" smtClean="0">
                <a:solidFill>
                  <a:schemeClr val="accent4">
                    <a:lumMod val="50000"/>
                  </a:schemeClr>
                </a:solidFill>
              </a:rPr>
              <a:t>例如：功能划分的模块结构，是对开发小组分配任务的基础；另一种结构是系统运行时的结构，比如：该系统被构建为一组并行的进程。将在运行时存在的进程、以前描述的各种实现单元中的程序和进程间的同步关系组成了另一种通常用来描述系统的结构。</a:t>
            </a:r>
            <a:endParaRPr lang="zh-CN" altLang="zh-CN" sz="2800" b="1" dirty="0" smtClean="0">
              <a:solidFill>
                <a:schemeClr val="accent4">
                  <a:lumMod val="50000"/>
                </a:schemeClr>
              </a:solidFill>
            </a:endParaRPr>
          </a:p>
          <a:p>
            <a:endParaRPr lang="en-US" altLang="zh-CN" b="1" dirty="0">
              <a:solidFill>
                <a:srgbClr val="FF0066"/>
              </a:solidFill>
            </a:endParaRPr>
          </a:p>
        </p:txBody>
      </p:sp>
    </p:spTree>
    <p:extLst>
      <p:ext uri="{BB962C8B-B14F-4D97-AF65-F5344CB8AC3E}">
        <p14:creationId xmlns:p14="http://schemas.microsoft.com/office/powerpoint/2010/main" val="1878534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定义的含义</a:t>
            </a:r>
            <a:r>
              <a:rPr lang="en-US" altLang="zh-CN" dirty="0" smtClean="0"/>
              <a:t>-2</a:t>
            </a:r>
            <a:endParaRPr lang="zh-CN" altLang="en-US" dirty="0"/>
          </a:p>
        </p:txBody>
      </p:sp>
      <p:sp>
        <p:nvSpPr>
          <p:cNvPr id="4" name="Rectangle 3"/>
          <p:cNvSpPr txBox="1">
            <a:spLocks noChangeArrowheads="1"/>
          </p:cNvSpPr>
          <p:nvPr/>
        </p:nvSpPr>
        <p:spPr>
          <a:xfrm>
            <a:off x="200472" y="1700808"/>
            <a:ext cx="9144000" cy="489654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rgbClr val="FF0066"/>
                </a:solidFill>
              </a:rPr>
              <a:t>每个系统都有一个体系结构</a:t>
            </a:r>
            <a:endParaRPr lang="en-US" altLang="zh-CN" b="1" dirty="0" smtClean="0">
              <a:solidFill>
                <a:srgbClr val="FF0066"/>
              </a:solidFill>
            </a:endParaRPr>
          </a:p>
          <a:p>
            <a:pPr lvl="1"/>
            <a:r>
              <a:rPr lang="zh-CN" altLang="en-US" sz="2500" b="1" dirty="0" smtClean="0">
                <a:solidFill>
                  <a:schemeClr val="accent4">
                    <a:lumMod val="50000"/>
                  </a:schemeClr>
                </a:solidFill>
              </a:rPr>
              <a:t>每个系统都是由元素和元素之间的关系组成。</a:t>
            </a:r>
            <a:endParaRPr lang="en-US" altLang="zh-CN" sz="2500" b="1" dirty="0" smtClean="0">
              <a:solidFill>
                <a:schemeClr val="accent4">
                  <a:lumMod val="50000"/>
                </a:schemeClr>
              </a:solidFill>
            </a:endParaRPr>
          </a:p>
          <a:p>
            <a:pPr lvl="1"/>
            <a:r>
              <a:rPr lang="zh-CN" altLang="en-US" sz="2800" b="1" dirty="0" smtClean="0">
                <a:solidFill>
                  <a:schemeClr val="accent4">
                    <a:lumMod val="50000"/>
                  </a:schemeClr>
                </a:solidFill>
              </a:rPr>
              <a:t>最简单的例子，一个系统就是由一个元素和它自身的关系组成</a:t>
            </a:r>
          </a:p>
          <a:p>
            <a:r>
              <a:rPr lang="zh-CN" altLang="en-US" b="1" dirty="0" smtClean="0">
                <a:solidFill>
                  <a:srgbClr val="FF0066"/>
                </a:solidFill>
              </a:rPr>
              <a:t>每个系统都有体系结构，但并不意味着任何人都知晓该体系结构的存在</a:t>
            </a:r>
          </a:p>
          <a:p>
            <a:pPr>
              <a:buFontTx/>
              <a:buNone/>
            </a:pPr>
            <a:r>
              <a:rPr lang="zh-CN" altLang="en-US" b="1" dirty="0" smtClean="0"/>
              <a:t>   </a:t>
            </a:r>
            <a:endParaRPr lang="zh-CN" altLang="en-US" sz="2800" b="1" dirty="0" smtClean="0">
              <a:solidFill>
                <a:schemeClr val="accent2"/>
              </a:solidFill>
            </a:endParaRPr>
          </a:p>
          <a:p>
            <a:r>
              <a:rPr lang="zh-CN" altLang="en-US" b="1" dirty="0" smtClean="0">
                <a:solidFill>
                  <a:srgbClr val="FF0066"/>
                </a:solidFill>
              </a:rPr>
              <a:t>如果你不明确的开发一个体系结构，你仍然拥有一个</a:t>
            </a:r>
            <a:r>
              <a:rPr lang="en-US" altLang="zh-CN" b="1" dirty="0" smtClean="0">
                <a:solidFill>
                  <a:srgbClr val="FF0066"/>
                </a:solidFill>
              </a:rPr>
              <a:t>----</a:t>
            </a:r>
            <a:r>
              <a:rPr lang="zh-CN" altLang="en-US" b="1" dirty="0" smtClean="0">
                <a:solidFill>
                  <a:srgbClr val="FF0066"/>
                </a:solidFill>
              </a:rPr>
              <a:t>只是不是你喜欢或期望的。</a:t>
            </a:r>
            <a:endParaRPr lang="zh-CN" altLang="en-US" b="1" dirty="0">
              <a:solidFill>
                <a:srgbClr val="FF0066"/>
              </a:solidFill>
            </a:endParaRPr>
          </a:p>
        </p:txBody>
      </p:sp>
    </p:spTree>
    <p:extLst>
      <p:ext uri="{BB962C8B-B14F-4D97-AF65-F5344CB8AC3E}">
        <p14:creationId xmlns:p14="http://schemas.microsoft.com/office/powerpoint/2010/main" val="3435501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软件设计</a:t>
            </a:r>
            <a:endParaRPr lang="zh-CN" altLang="en-US" dirty="0"/>
          </a:p>
        </p:txBody>
      </p:sp>
      <p:sp>
        <p:nvSpPr>
          <p:cNvPr id="3" name="内容占位符 2"/>
          <p:cNvSpPr>
            <a:spLocks noGrp="1"/>
          </p:cNvSpPr>
          <p:nvPr>
            <p:ph sz="quarter" idx="1"/>
          </p:nvPr>
        </p:nvSpPr>
        <p:spPr/>
        <p:txBody>
          <a:bodyPr/>
          <a:lstStyle/>
          <a:p>
            <a:r>
              <a:rPr lang="zh-CN" altLang="en-US" dirty="0" smtClean="0"/>
              <a:t>什么是设计？</a:t>
            </a:r>
            <a:endParaRPr lang="en-US" altLang="zh-CN" dirty="0" smtClean="0"/>
          </a:p>
          <a:p>
            <a:pPr lvl="1"/>
            <a:r>
              <a:rPr lang="zh-CN" altLang="en-US" dirty="0" smtClean="0"/>
              <a:t>设计是你身处两个世界</a:t>
            </a:r>
            <a:r>
              <a:rPr lang="en-US" altLang="zh-CN" dirty="0" smtClean="0"/>
              <a:t>——</a:t>
            </a:r>
            <a:r>
              <a:rPr lang="zh-CN" altLang="en-US" dirty="0" smtClean="0"/>
              <a:t>技术世界和人类的目标世界，而你尝试将这两个世界结合在一起</a:t>
            </a:r>
            <a:endParaRPr lang="en-US" altLang="zh-CN" dirty="0" smtClean="0"/>
          </a:p>
          <a:p>
            <a:r>
              <a:rPr lang="zh-CN" altLang="en-US" dirty="0" smtClean="0"/>
              <a:t>良好的设计（罗马建筑批评家</a:t>
            </a:r>
            <a:r>
              <a:rPr lang="en-US" altLang="zh-CN" dirty="0" smtClean="0"/>
              <a:t>Vitruvius</a:t>
            </a:r>
            <a:r>
              <a:rPr lang="zh-CN" altLang="en-US" dirty="0" smtClean="0"/>
              <a:t>）</a:t>
            </a:r>
            <a:endParaRPr lang="en-US" altLang="zh-CN" dirty="0" smtClean="0"/>
          </a:p>
          <a:p>
            <a:pPr lvl="1"/>
            <a:r>
              <a:rPr lang="zh-CN" altLang="en-US" dirty="0" smtClean="0"/>
              <a:t>坚固：程序应该不含任何妨碍其功能的缺陷</a:t>
            </a:r>
            <a:endParaRPr lang="en-US" altLang="zh-CN" dirty="0" smtClean="0"/>
          </a:p>
          <a:p>
            <a:pPr lvl="1"/>
            <a:r>
              <a:rPr lang="zh-CN" altLang="en-US" dirty="0" smtClean="0"/>
              <a:t>适用：程序应该符合开发的目标</a:t>
            </a:r>
            <a:endParaRPr lang="en-US" altLang="zh-CN" dirty="0" smtClean="0"/>
          </a:p>
          <a:p>
            <a:pPr lvl="1"/>
            <a:r>
              <a:rPr lang="zh-CN" altLang="en-US" dirty="0" smtClean="0"/>
              <a:t>愉悦：使用程序的体验是愉快的</a:t>
            </a:r>
            <a:endParaRPr lang="en-US" altLang="zh-CN" dirty="0" smtClean="0"/>
          </a:p>
        </p:txBody>
      </p:sp>
    </p:spTree>
    <p:extLst>
      <p:ext uri="{BB962C8B-B14F-4D97-AF65-F5344CB8AC3E}">
        <p14:creationId xmlns:p14="http://schemas.microsoft.com/office/powerpoint/2010/main" val="4037959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定义的含义</a:t>
            </a:r>
            <a:r>
              <a:rPr lang="en-US" altLang="zh-CN" dirty="0" smtClean="0"/>
              <a:t>-3</a:t>
            </a:r>
            <a:endParaRPr lang="zh-CN" altLang="en-US" dirty="0"/>
          </a:p>
        </p:txBody>
      </p:sp>
      <p:sp>
        <p:nvSpPr>
          <p:cNvPr id="4" name="Rectangle 3"/>
          <p:cNvSpPr txBox="1">
            <a:spLocks noChangeArrowheads="1"/>
          </p:cNvSpPr>
          <p:nvPr/>
        </p:nvSpPr>
        <p:spPr>
          <a:xfrm>
            <a:off x="352552" y="1556792"/>
            <a:ext cx="9144000" cy="518457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b="1" dirty="0" smtClean="0">
                <a:solidFill>
                  <a:srgbClr val="FF0066"/>
                </a:solidFill>
              </a:rPr>
              <a:t>软件体系结构是系统的抽象</a:t>
            </a:r>
            <a:endParaRPr lang="en-US" altLang="zh-CN" sz="2800" b="1" dirty="0" smtClean="0">
              <a:solidFill>
                <a:srgbClr val="FF0066"/>
              </a:solidFill>
            </a:endParaRPr>
          </a:p>
          <a:p>
            <a:pPr lvl="1"/>
            <a:r>
              <a:rPr lang="zh-CN" altLang="en-US" sz="2000" b="1" i="1" dirty="0" smtClean="0">
                <a:solidFill>
                  <a:schemeClr val="accent4">
                    <a:lumMod val="50000"/>
                  </a:schemeClr>
                </a:solidFill>
              </a:rPr>
              <a:t>体系结构定义了元素以及它们如何交互。体系结构隐瞒了纯粹的属于局部的信息，元素的细节不属于体系结构。</a:t>
            </a:r>
          </a:p>
          <a:p>
            <a:r>
              <a:rPr lang="zh-CN" altLang="en-US" sz="2800" b="1" dirty="0" smtClean="0">
                <a:solidFill>
                  <a:srgbClr val="FF0066"/>
                </a:solidFill>
              </a:rPr>
              <a:t>元素外部可见的属性是指元素对其它元素来说</a:t>
            </a:r>
            <a:endParaRPr lang="en-US" altLang="zh-CN" sz="2800" b="1" dirty="0" smtClean="0">
              <a:solidFill>
                <a:srgbClr val="FF0066"/>
              </a:solidFill>
            </a:endParaRPr>
          </a:p>
          <a:p>
            <a:pPr lvl="1"/>
            <a:r>
              <a:rPr lang="zh-CN" altLang="en-US" sz="2000" b="1" dirty="0" smtClean="0">
                <a:solidFill>
                  <a:schemeClr val="accent4">
                    <a:lumMod val="50000"/>
                  </a:schemeClr>
                </a:solidFill>
              </a:rPr>
              <a:t>提供的服务</a:t>
            </a:r>
            <a:endParaRPr lang="en-US" altLang="zh-CN" sz="2000" b="1" dirty="0" smtClean="0">
              <a:solidFill>
                <a:schemeClr val="accent4">
                  <a:lumMod val="50000"/>
                </a:schemeClr>
              </a:solidFill>
            </a:endParaRPr>
          </a:p>
          <a:p>
            <a:pPr lvl="1"/>
            <a:r>
              <a:rPr lang="zh-CN" altLang="en-US" sz="2000" b="1" dirty="0" smtClean="0">
                <a:solidFill>
                  <a:schemeClr val="accent4">
                    <a:lumMod val="50000"/>
                  </a:schemeClr>
                </a:solidFill>
              </a:rPr>
              <a:t>需要的服务</a:t>
            </a:r>
            <a:endParaRPr lang="en-US" altLang="zh-CN" sz="2000" b="1" dirty="0" smtClean="0">
              <a:solidFill>
                <a:schemeClr val="accent4">
                  <a:lumMod val="50000"/>
                </a:schemeClr>
              </a:solidFill>
            </a:endParaRPr>
          </a:p>
          <a:p>
            <a:pPr lvl="1"/>
            <a:r>
              <a:rPr lang="zh-CN" altLang="en-US" sz="2000" b="1" dirty="0" smtClean="0">
                <a:solidFill>
                  <a:schemeClr val="accent4">
                    <a:lumMod val="50000"/>
                  </a:schemeClr>
                </a:solidFill>
              </a:rPr>
              <a:t>共享资源的使用等</a:t>
            </a:r>
            <a:endParaRPr lang="en-US" altLang="zh-CN" sz="2000" b="1" dirty="0" smtClean="0">
              <a:solidFill>
                <a:schemeClr val="accent4">
                  <a:lumMod val="50000"/>
                </a:schemeClr>
              </a:solidFill>
            </a:endParaRPr>
          </a:p>
          <a:p>
            <a:r>
              <a:rPr lang="zh-CN" altLang="en-US" sz="2800" b="1" dirty="0">
                <a:solidFill>
                  <a:srgbClr val="FF0066"/>
                </a:solidFill>
              </a:rPr>
              <a:t>定义中并没有明确说明什么是</a:t>
            </a:r>
            <a:r>
              <a:rPr lang="en-US" altLang="zh-CN" sz="2800" b="1" dirty="0">
                <a:solidFill>
                  <a:srgbClr val="FF0066"/>
                </a:solidFill>
              </a:rPr>
              <a:t>elements</a:t>
            </a:r>
            <a:r>
              <a:rPr lang="zh-CN" altLang="en-US" sz="2800" b="1" dirty="0" smtClean="0">
                <a:solidFill>
                  <a:srgbClr val="FF0066"/>
                </a:solidFill>
              </a:rPr>
              <a:t>：</a:t>
            </a:r>
            <a:endParaRPr lang="en-US" altLang="zh-CN" sz="2800" b="1" dirty="0" smtClean="0">
              <a:solidFill>
                <a:srgbClr val="FF0066"/>
              </a:solidFill>
            </a:endParaRPr>
          </a:p>
          <a:p>
            <a:pPr lvl="1"/>
            <a:r>
              <a:rPr lang="zh-CN" altLang="en-US" sz="2000" b="1" i="1" dirty="0" smtClean="0">
                <a:solidFill>
                  <a:schemeClr val="accent4">
                    <a:lumMod val="50000"/>
                  </a:schemeClr>
                </a:solidFill>
              </a:rPr>
              <a:t>是</a:t>
            </a:r>
            <a:r>
              <a:rPr lang="zh-CN" altLang="en-US" sz="2000" b="1" i="1" dirty="0">
                <a:solidFill>
                  <a:schemeClr val="accent4">
                    <a:lumMod val="50000"/>
                  </a:schemeClr>
                </a:solidFill>
              </a:rPr>
              <a:t>一个对象？一个实现单元？一段进程？一个函数库？数据库？商业构件</a:t>
            </a:r>
            <a:r>
              <a:rPr lang="zh-CN" altLang="en-US" sz="2000" b="1" i="1" dirty="0" smtClean="0">
                <a:solidFill>
                  <a:schemeClr val="accent4">
                    <a:lumMod val="50000"/>
                  </a:schemeClr>
                </a:solidFill>
              </a:rPr>
              <a:t>？以上</a:t>
            </a:r>
            <a:r>
              <a:rPr lang="zh-CN" altLang="en-US" sz="2000" b="1" i="1" dirty="0">
                <a:solidFill>
                  <a:schemeClr val="accent4">
                    <a:lumMod val="50000"/>
                  </a:schemeClr>
                </a:solidFill>
              </a:rPr>
              <a:t>都有可能，还可能是其它一些</a:t>
            </a:r>
            <a:r>
              <a:rPr lang="zh-CN" altLang="en-US" sz="2000" b="1" i="1" dirty="0" smtClean="0">
                <a:solidFill>
                  <a:schemeClr val="accent4">
                    <a:lumMod val="50000"/>
                  </a:schemeClr>
                </a:solidFill>
              </a:rPr>
              <a:t>事物</a:t>
            </a:r>
            <a:endParaRPr lang="en-US" altLang="zh-CN" sz="2000" b="1" i="1" dirty="0" smtClean="0">
              <a:solidFill>
                <a:schemeClr val="accent4">
                  <a:lumMod val="50000"/>
                </a:schemeClr>
              </a:solidFill>
            </a:endParaRPr>
          </a:p>
          <a:p>
            <a:r>
              <a:rPr lang="zh-CN" altLang="en-US" sz="2800" b="1" dirty="0">
                <a:solidFill>
                  <a:srgbClr val="FF0066"/>
                </a:solidFill>
              </a:rPr>
              <a:t>各元素间的交互关系也可能有</a:t>
            </a:r>
            <a:r>
              <a:rPr lang="zh-CN" altLang="en-US" sz="2800" b="1" dirty="0" smtClean="0">
                <a:solidFill>
                  <a:srgbClr val="FF0066"/>
                </a:solidFill>
              </a:rPr>
              <a:t>多种</a:t>
            </a:r>
            <a:endParaRPr lang="en-US" altLang="zh-CN" sz="2800" b="1" dirty="0" smtClean="0">
              <a:solidFill>
                <a:srgbClr val="FF0066"/>
              </a:solidFill>
            </a:endParaRPr>
          </a:p>
          <a:p>
            <a:pPr lvl="1"/>
            <a:r>
              <a:rPr lang="zh-CN" altLang="en-US" sz="2000" b="1" i="1" dirty="0" smtClean="0">
                <a:solidFill>
                  <a:schemeClr val="accent4">
                    <a:lumMod val="50000"/>
                  </a:schemeClr>
                </a:solidFill>
              </a:rPr>
              <a:t>例如</a:t>
            </a:r>
            <a:r>
              <a:rPr lang="zh-CN" altLang="en-US" sz="2000" b="1" i="1" dirty="0">
                <a:solidFill>
                  <a:schemeClr val="accent4">
                    <a:lumMod val="50000"/>
                  </a:schemeClr>
                </a:solidFill>
              </a:rPr>
              <a:t>：细划分，同步，调用，包含</a:t>
            </a:r>
            <a:r>
              <a:rPr lang="en-US" altLang="zh-CN" sz="2000" b="1" i="1" dirty="0">
                <a:solidFill>
                  <a:schemeClr val="accent4">
                    <a:lumMod val="50000"/>
                  </a:schemeClr>
                </a:solidFill>
              </a:rPr>
              <a:t>…</a:t>
            </a:r>
          </a:p>
          <a:p>
            <a:endParaRPr lang="zh-CN" altLang="en-US" sz="2300" b="1" i="1" dirty="0">
              <a:solidFill>
                <a:schemeClr val="accent4">
                  <a:lumMod val="75000"/>
                </a:schemeClr>
              </a:solidFill>
            </a:endParaRPr>
          </a:p>
          <a:p>
            <a:endParaRPr lang="zh-CN" altLang="en-US" sz="3100" b="1" dirty="0" smtClean="0">
              <a:solidFill>
                <a:schemeClr val="accent2"/>
              </a:solidFill>
            </a:endParaRPr>
          </a:p>
        </p:txBody>
      </p:sp>
    </p:spTree>
    <p:extLst>
      <p:ext uri="{BB962C8B-B14F-4D97-AF65-F5344CB8AC3E}">
        <p14:creationId xmlns:p14="http://schemas.microsoft.com/office/powerpoint/2010/main" val="993684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sz="quarter" idx="1"/>
          </p:nvPr>
        </p:nvSpPr>
        <p:spPr/>
        <p:txBody>
          <a:bodyPr/>
          <a:lstStyle/>
          <a:p>
            <a:pPr>
              <a:buFontTx/>
              <a:buNone/>
            </a:pPr>
            <a:r>
              <a:rPr lang="zh-CN" altLang="en-US" b="1" dirty="0">
                <a:solidFill>
                  <a:srgbClr val="FF0066"/>
                </a:solidFill>
              </a:rPr>
              <a:t>软件体系结构包括以下有意义的决策：</a:t>
            </a:r>
          </a:p>
          <a:p>
            <a:r>
              <a:rPr lang="zh-CN" altLang="en-US" sz="2400" b="1" dirty="0">
                <a:solidFill>
                  <a:schemeClr val="accent4">
                    <a:lumMod val="50000"/>
                  </a:schemeClr>
                </a:solidFill>
              </a:rPr>
              <a:t>软件系统的</a:t>
            </a:r>
            <a:r>
              <a:rPr lang="zh-CN" altLang="en-US" sz="2400" b="1" dirty="0" smtClean="0">
                <a:solidFill>
                  <a:schemeClr val="accent4">
                    <a:lumMod val="50000"/>
                  </a:schemeClr>
                </a:solidFill>
              </a:rPr>
              <a:t>组织；</a:t>
            </a:r>
            <a:endParaRPr lang="zh-CN" altLang="en-US" sz="2400" b="1" dirty="0">
              <a:solidFill>
                <a:schemeClr val="accent4">
                  <a:lumMod val="50000"/>
                </a:schemeClr>
              </a:solidFill>
            </a:endParaRPr>
          </a:p>
          <a:p>
            <a:r>
              <a:rPr lang="zh-CN" altLang="en-US" sz="2400" b="1" dirty="0">
                <a:solidFill>
                  <a:schemeClr val="accent4">
                    <a:lumMod val="50000"/>
                  </a:schemeClr>
                </a:solidFill>
              </a:rPr>
              <a:t>对结构元素和它们的接口的选择，通过接口，系统被组织在</a:t>
            </a:r>
            <a:r>
              <a:rPr lang="zh-CN" altLang="en-US" sz="2400" b="1" dirty="0" smtClean="0">
                <a:solidFill>
                  <a:schemeClr val="accent4">
                    <a:lumMod val="50000"/>
                  </a:schemeClr>
                </a:solidFill>
              </a:rPr>
              <a:t>一起</a:t>
            </a:r>
            <a:r>
              <a:rPr lang="zh-CN" altLang="en-US" sz="2400" b="1" dirty="0">
                <a:solidFill>
                  <a:schemeClr val="accent4">
                    <a:lumMod val="50000"/>
                  </a:schemeClr>
                </a:solidFill>
              </a:rPr>
              <a:t>，</a:t>
            </a:r>
            <a:r>
              <a:rPr lang="zh-CN" altLang="en-US" sz="2400" b="1" dirty="0" smtClean="0">
                <a:solidFill>
                  <a:schemeClr val="accent4">
                    <a:lumMod val="50000"/>
                  </a:schemeClr>
                </a:solidFill>
              </a:rPr>
              <a:t>它们</a:t>
            </a:r>
            <a:r>
              <a:rPr lang="zh-CN" altLang="en-US" sz="2400" b="1" dirty="0">
                <a:solidFill>
                  <a:schemeClr val="accent4">
                    <a:lumMod val="50000"/>
                  </a:schemeClr>
                </a:solidFill>
              </a:rPr>
              <a:t>的行为在这些元素的协作中被</a:t>
            </a:r>
            <a:r>
              <a:rPr lang="zh-CN" altLang="en-US" sz="2400" b="1" dirty="0" smtClean="0">
                <a:solidFill>
                  <a:schemeClr val="accent4">
                    <a:lumMod val="50000"/>
                  </a:schemeClr>
                </a:solidFill>
              </a:rPr>
              <a:t>指定；</a:t>
            </a:r>
            <a:endParaRPr lang="zh-CN" altLang="en-US" sz="2400" b="1" dirty="0">
              <a:solidFill>
                <a:schemeClr val="accent4">
                  <a:lumMod val="50000"/>
                </a:schemeClr>
              </a:solidFill>
            </a:endParaRPr>
          </a:p>
          <a:p>
            <a:r>
              <a:rPr lang="zh-CN" altLang="en-US" sz="2400" b="1" dirty="0">
                <a:solidFill>
                  <a:schemeClr val="accent4">
                    <a:lumMod val="50000"/>
                  </a:schemeClr>
                </a:solidFill>
              </a:rPr>
              <a:t>这些元素被逐渐组织成一个更大的</a:t>
            </a:r>
            <a:r>
              <a:rPr lang="zh-CN" altLang="en-US" sz="2400" b="1" dirty="0" smtClean="0">
                <a:solidFill>
                  <a:schemeClr val="accent4">
                    <a:lumMod val="50000"/>
                  </a:schemeClr>
                </a:solidFill>
              </a:rPr>
              <a:t>子系统；</a:t>
            </a:r>
            <a:endParaRPr lang="zh-CN" altLang="en-US" sz="2400" b="1" dirty="0">
              <a:solidFill>
                <a:schemeClr val="accent4">
                  <a:lumMod val="50000"/>
                </a:schemeClr>
              </a:solidFill>
            </a:endParaRPr>
          </a:p>
          <a:p>
            <a:r>
              <a:rPr lang="zh-CN" altLang="en-US" sz="2400" b="1" dirty="0">
                <a:solidFill>
                  <a:schemeClr val="accent4">
                    <a:lumMod val="50000"/>
                  </a:schemeClr>
                </a:solidFill>
              </a:rPr>
              <a:t>体系结构风格指导组织，这些元素以及它们的接口，它们之间的协作，以及它们的组成。</a:t>
            </a:r>
          </a:p>
          <a:p>
            <a:endParaRPr lang="zh-CN" altLang="en-US" dirty="0"/>
          </a:p>
        </p:txBody>
      </p:sp>
    </p:spTree>
    <p:extLst>
      <p:ext uri="{BB962C8B-B14F-4D97-AF65-F5344CB8AC3E}">
        <p14:creationId xmlns:p14="http://schemas.microsoft.com/office/powerpoint/2010/main" val="2877707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结构与视图</a:t>
            </a: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90728640"/>
              </p:ext>
            </p:extLst>
          </p:nvPr>
        </p:nvGraphicFramePr>
        <p:xfrm>
          <a:off x="1211706" y="2743200"/>
          <a:ext cx="2784032" cy="3854450"/>
        </p:xfrm>
        <a:graphic>
          <a:graphicData uri="http://schemas.openxmlformats.org/presentationml/2006/ole">
            <mc:AlternateContent xmlns:mc="http://schemas.openxmlformats.org/markup-compatibility/2006">
              <mc:Choice xmlns:v="urn:schemas-microsoft-com:vml" Requires="v">
                <p:oleObj spid="_x0000_s1074" name="位图图像" r:id="rId3" imgW="3200000" imgH="4420217" progId="Paint.Picture">
                  <p:embed/>
                </p:oleObj>
              </mc:Choice>
              <mc:Fallback>
                <p:oleObj name="位图图像" r:id="rId3" imgW="3200000" imgH="442021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706" y="2743200"/>
                        <a:ext cx="2784032" cy="3854450"/>
                      </a:xfrm>
                      <a:prstGeom prst="rect">
                        <a:avLst/>
                      </a:prstGeom>
                      <a:noFill/>
                      <a:ln>
                        <a:noFill/>
                      </a:ln>
                      <a:effectLst/>
                    </p:spPr>
                  </p:pic>
                </p:oleObj>
              </mc:Fallback>
            </mc:AlternateContent>
          </a:graphicData>
        </a:graphic>
      </p:graphicFrame>
      <p:sp>
        <p:nvSpPr>
          <p:cNvPr id="5" name="Rectangle 4"/>
          <p:cNvSpPr>
            <a:spLocks noChangeArrowheads="1"/>
          </p:cNvSpPr>
          <p:nvPr/>
        </p:nvSpPr>
        <p:spPr bwMode="auto">
          <a:xfrm>
            <a:off x="4520952" y="2743200"/>
            <a:ext cx="4931916" cy="3854450"/>
          </a:xfrm>
          <a:prstGeom prst="rect">
            <a:avLst/>
          </a:prstGeom>
          <a:solidFill>
            <a:srgbClr val="FFFF99"/>
          </a:solidFill>
          <a:ln>
            <a:noFill/>
          </a:ln>
          <a:effectLst/>
          <a:extLs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400" b="1" dirty="0">
                <a:solidFill>
                  <a:srgbClr val="000099"/>
                </a:solidFill>
                <a:latin typeface="Arial" panose="020B0604020202020204" pitchFamily="34" charset="0"/>
                <a:ea typeface="华文中宋" panose="02010600040101010101" pitchFamily="2" charset="-122"/>
              </a:rPr>
              <a:t>类比于建筑，同一栋大楼，承包</a:t>
            </a:r>
            <a:endParaRPr lang="zh-CN" altLang="en-US" sz="2400" b="1" dirty="0">
              <a:solidFill>
                <a:srgbClr val="000099"/>
              </a:solidFill>
              <a:latin typeface="Arial" panose="020B0604020202020204" pitchFamily="34" charset="0"/>
            </a:endParaRPr>
          </a:p>
          <a:p>
            <a:r>
              <a:rPr lang="zh-CN" altLang="en-US" sz="2400" b="1" dirty="0">
                <a:solidFill>
                  <a:srgbClr val="000099"/>
                </a:solidFill>
                <a:latin typeface="Arial" panose="020B0604020202020204" pitchFamily="34" charset="0"/>
                <a:ea typeface="华文中宋" panose="02010600040101010101" pitchFamily="2" charset="-122"/>
              </a:rPr>
              <a:t>商、设计师、室内设计人员、庭</a:t>
            </a:r>
          </a:p>
          <a:p>
            <a:r>
              <a:rPr lang="zh-CN" altLang="en-US" sz="2400" b="1" dirty="0">
                <a:solidFill>
                  <a:srgbClr val="000099"/>
                </a:solidFill>
                <a:latin typeface="Arial" panose="020B0604020202020204" pitchFamily="34" charset="0"/>
                <a:ea typeface="华文中宋" panose="02010600040101010101" pitchFamily="2" charset="-122"/>
              </a:rPr>
              <a:t>院设计家、电工等都有不同的</a:t>
            </a:r>
            <a:r>
              <a:rPr lang="zh-CN" altLang="en-US" sz="2400" b="1" dirty="0" smtClean="0">
                <a:solidFill>
                  <a:srgbClr val="000099"/>
                </a:solidFill>
                <a:latin typeface="Arial" panose="020B0604020202020204" pitchFamily="34" charset="0"/>
                <a:ea typeface="华文中宋" panose="02010600040101010101" pitchFamily="2" charset="-122"/>
              </a:rPr>
              <a:t>理解</a:t>
            </a:r>
            <a:r>
              <a:rPr lang="zh-CN" altLang="en-US" sz="2400" b="1" dirty="0">
                <a:solidFill>
                  <a:srgbClr val="000099"/>
                </a:solidFill>
                <a:latin typeface="Arial" panose="020B0604020202020204" pitchFamily="34" charset="0"/>
                <a:ea typeface="华文中宋" panose="02010600040101010101" pitchFamily="2" charset="-122"/>
              </a:rPr>
              <a:t>。</a:t>
            </a:r>
          </a:p>
          <a:p>
            <a:endParaRPr lang="zh-CN" altLang="en-US" sz="2400" b="1" dirty="0">
              <a:solidFill>
                <a:srgbClr val="000099"/>
              </a:solidFill>
              <a:latin typeface="Arial" panose="020B0604020202020204" pitchFamily="34" charset="0"/>
              <a:ea typeface="华文中宋" panose="02010600040101010101" pitchFamily="2" charset="-122"/>
            </a:endParaRPr>
          </a:p>
          <a:p>
            <a:r>
              <a:rPr lang="zh-CN" altLang="en-US" sz="2400" b="1" dirty="0">
                <a:solidFill>
                  <a:srgbClr val="000099"/>
                </a:solidFill>
                <a:latin typeface="Arial" panose="020B0604020202020204" pitchFamily="34" charset="0"/>
                <a:ea typeface="华文中宋" panose="02010600040101010101" pitchFamily="2" charset="-122"/>
              </a:rPr>
              <a:t>为了有意义的传达构架的信息，</a:t>
            </a:r>
          </a:p>
          <a:p>
            <a:r>
              <a:rPr lang="zh-CN" altLang="en-US" sz="2400" b="1" dirty="0">
                <a:solidFill>
                  <a:srgbClr val="000099"/>
                </a:solidFill>
                <a:latin typeface="Arial" panose="020B0604020202020204" pitchFamily="34" charset="0"/>
                <a:ea typeface="华文中宋" panose="02010600040101010101" pitchFamily="2" charset="-122"/>
              </a:rPr>
              <a:t>必须说明此刻正在讨论构架的哪</a:t>
            </a:r>
          </a:p>
          <a:p>
            <a:r>
              <a:rPr lang="zh-CN" altLang="en-US" sz="2400" b="1" dirty="0">
                <a:solidFill>
                  <a:srgbClr val="000099"/>
                </a:solidFill>
                <a:latin typeface="Arial" panose="020B0604020202020204" pitchFamily="34" charset="0"/>
                <a:ea typeface="华文中宋" panose="02010600040101010101" pitchFamily="2" charset="-122"/>
              </a:rPr>
              <a:t>个或哪些结构</a:t>
            </a:r>
            <a:r>
              <a:rPr lang="en-US" altLang="zh-CN" sz="2400" b="1" dirty="0">
                <a:solidFill>
                  <a:srgbClr val="000099"/>
                </a:solidFill>
                <a:latin typeface="Arial" panose="020B0604020202020204" pitchFamily="34" charset="0"/>
                <a:ea typeface="华文中宋" panose="02010600040101010101" pitchFamily="2" charset="-122"/>
              </a:rPr>
              <a:t>--------</a:t>
            </a:r>
            <a:r>
              <a:rPr lang="zh-CN" altLang="en-US" sz="2400" b="1" dirty="0">
                <a:solidFill>
                  <a:srgbClr val="000099"/>
                </a:solidFill>
                <a:latin typeface="Arial" panose="020B0604020202020204" pitchFamily="34" charset="0"/>
                <a:ea typeface="华文中宋" panose="02010600040101010101" pitchFamily="2" charset="-122"/>
              </a:rPr>
              <a:t>也叫</a:t>
            </a:r>
            <a:r>
              <a:rPr lang="zh-CN" altLang="en-US" sz="2400" b="1" dirty="0">
                <a:solidFill>
                  <a:srgbClr val="FF0066"/>
                </a:solidFill>
                <a:latin typeface="Arial" panose="020B0604020202020204" pitchFamily="34" charset="0"/>
                <a:ea typeface="华文中宋" panose="02010600040101010101" pitchFamily="2" charset="-122"/>
              </a:rPr>
              <a:t>视图</a:t>
            </a:r>
          </a:p>
          <a:p>
            <a:endParaRPr lang="zh-CN" altLang="en-US" sz="2400" b="1" dirty="0">
              <a:solidFill>
                <a:srgbClr val="FF0066"/>
              </a:solidFill>
              <a:latin typeface="Arial" panose="020B0604020202020204" pitchFamily="34" charset="0"/>
              <a:ea typeface="华文中宋" panose="02010600040101010101" pitchFamily="2" charset="-122"/>
            </a:endParaRPr>
          </a:p>
          <a:p>
            <a:endParaRPr lang="en-US" altLang="zh-CN" sz="2400" b="1" dirty="0">
              <a:solidFill>
                <a:schemeClr val="accent2"/>
              </a:solidFill>
              <a:latin typeface="Arial" panose="020B0604020202020204" pitchFamily="34" charset="0"/>
              <a:ea typeface="华文中宋" panose="02010600040101010101" pitchFamily="2" charset="-122"/>
            </a:endParaRPr>
          </a:p>
        </p:txBody>
      </p:sp>
    </p:spTree>
    <p:extLst>
      <p:ext uri="{BB962C8B-B14F-4D97-AF65-F5344CB8AC3E}">
        <p14:creationId xmlns:p14="http://schemas.microsoft.com/office/powerpoint/2010/main" val="9483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软件架构的结构</a:t>
            </a:r>
            <a:endParaRPr lang="zh-CN" altLang="en-US" dirty="0"/>
          </a:p>
        </p:txBody>
      </p:sp>
      <p:sp>
        <p:nvSpPr>
          <p:cNvPr id="3" name="内容占位符 2"/>
          <p:cNvSpPr>
            <a:spLocks noGrp="1"/>
          </p:cNvSpPr>
          <p:nvPr>
            <p:ph sz="quarter" idx="1"/>
          </p:nvPr>
        </p:nvSpPr>
        <p:spPr/>
        <p:txBody>
          <a:bodyPr>
            <a:normAutofit fontScale="77500" lnSpcReduction="20000"/>
          </a:bodyPr>
          <a:lstStyle/>
          <a:p>
            <a:r>
              <a:rPr lang="zh-CN" altLang="en-US" dirty="0" smtClean="0"/>
              <a:t>模块结构</a:t>
            </a:r>
            <a:endParaRPr lang="en-US" altLang="zh-CN" dirty="0" smtClean="0"/>
          </a:p>
          <a:p>
            <a:pPr lvl="1"/>
            <a:r>
              <a:rPr lang="zh-CN" altLang="en-US" sz="2000" dirty="0"/>
              <a:t>分解结构</a:t>
            </a:r>
          </a:p>
          <a:p>
            <a:pPr lvl="1"/>
            <a:r>
              <a:rPr lang="zh-CN" altLang="en-US" sz="2000" dirty="0"/>
              <a:t>使用结构</a:t>
            </a:r>
          </a:p>
          <a:p>
            <a:pPr lvl="1"/>
            <a:r>
              <a:rPr lang="zh-CN" altLang="en-US" sz="2000" dirty="0"/>
              <a:t>分层结构</a:t>
            </a:r>
          </a:p>
          <a:p>
            <a:pPr lvl="1"/>
            <a:r>
              <a:rPr lang="zh-CN" altLang="en-US" sz="2000" dirty="0"/>
              <a:t>类或</a:t>
            </a:r>
            <a:r>
              <a:rPr lang="zh-CN" altLang="en-US" sz="2000" dirty="0" smtClean="0"/>
              <a:t>泛化</a:t>
            </a:r>
            <a:endParaRPr lang="zh-CN" altLang="en-US" sz="2000" dirty="0"/>
          </a:p>
          <a:p>
            <a:r>
              <a:rPr lang="zh-CN" altLang="en-US" dirty="0"/>
              <a:t>组件</a:t>
            </a:r>
            <a:r>
              <a:rPr lang="en-US" altLang="zh-CN" dirty="0"/>
              <a:t>-</a:t>
            </a:r>
            <a:r>
              <a:rPr lang="zh-CN" altLang="en-US" dirty="0"/>
              <a:t>连接器</a:t>
            </a:r>
            <a:r>
              <a:rPr lang="zh-CN" altLang="en-US" dirty="0" smtClean="0"/>
              <a:t>结构</a:t>
            </a:r>
            <a:endParaRPr lang="en-US" altLang="zh-CN" dirty="0" smtClean="0"/>
          </a:p>
          <a:p>
            <a:pPr lvl="1"/>
            <a:r>
              <a:rPr lang="zh-CN" altLang="en-US" sz="2200" dirty="0"/>
              <a:t>进程结构</a:t>
            </a:r>
          </a:p>
          <a:p>
            <a:pPr lvl="1"/>
            <a:r>
              <a:rPr lang="zh-CN" altLang="en-US" sz="2200" dirty="0"/>
              <a:t>并发结构</a:t>
            </a:r>
          </a:p>
          <a:p>
            <a:pPr lvl="1"/>
            <a:r>
              <a:rPr lang="zh-CN" altLang="en-US" sz="2200" dirty="0"/>
              <a:t>共享数据或存贮库</a:t>
            </a:r>
          </a:p>
          <a:p>
            <a:pPr lvl="1"/>
            <a:r>
              <a:rPr lang="zh-CN" altLang="en-US" sz="2200" dirty="0" smtClean="0"/>
              <a:t>客户</a:t>
            </a:r>
            <a:r>
              <a:rPr lang="en-US" altLang="zh-CN" sz="2200" dirty="0" smtClean="0"/>
              <a:t>-</a:t>
            </a:r>
            <a:r>
              <a:rPr lang="zh-CN" altLang="en-US" sz="2200" dirty="0" smtClean="0"/>
              <a:t>服务器</a:t>
            </a:r>
            <a:endParaRPr lang="zh-CN" altLang="en-US" dirty="0"/>
          </a:p>
          <a:p>
            <a:r>
              <a:rPr lang="zh-CN" altLang="en-US" dirty="0"/>
              <a:t>分配</a:t>
            </a:r>
            <a:r>
              <a:rPr lang="zh-CN" altLang="en-US" dirty="0" smtClean="0"/>
              <a:t>结构</a:t>
            </a:r>
            <a:endParaRPr lang="en-US" altLang="zh-CN" dirty="0" smtClean="0"/>
          </a:p>
          <a:p>
            <a:pPr lvl="1"/>
            <a:r>
              <a:rPr lang="zh-CN" altLang="en-US" dirty="0"/>
              <a:t>部署</a:t>
            </a:r>
          </a:p>
          <a:p>
            <a:pPr lvl="1"/>
            <a:r>
              <a:rPr lang="zh-CN" altLang="en-US" dirty="0"/>
              <a:t>实现</a:t>
            </a:r>
          </a:p>
          <a:p>
            <a:pPr lvl="1"/>
            <a:r>
              <a:rPr lang="zh-CN" altLang="en-US" dirty="0"/>
              <a:t>工作</a:t>
            </a:r>
            <a:r>
              <a:rPr lang="zh-CN" altLang="en-US" dirty="0" smtClean="0"/>
              <a:t>分配</a:t>
            </a:r>
            <a:endParaRPr lang="zh-CN" altLang="en-US" dirty="0"/>
          </a:p>
        </p:txBody>
      </p:sp>
    </p:spTree>
    <p:extLst>
      <p:ext uri="{BB962C8B-B14F-4D97-AF65-F5344CB8AC3E}">
        <p14:creationId xmlns:p14="http://schemas.microsoft.com/office/powerpoint/2010/main" val="38080352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模块结构</a:t>
            </a:r>
            <a:r>
              <a:rPr lang="en-US" altLang="zh-CN" dirty="0" smtClean="0"/>
              <a:t>—</a:t>
            </a:r>
            <a:r>
              <a:rPr lang="zh-CN" altLang="en-US" dirty="0" smtClean="0"/>
              <a:t>分解结构</a:t>
            </a:r>
            <a:endParaRPr lang="zh-CN" altLang="en-US" dirty="0"/>
          </a:p>
        </p:txBody>
      </p:sp>
      <p:pic>
        <p:nvPicPr>
          <p:cNvPr id="4"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90463" y="2060848"/>
            <a:ext cx="5779328" cy="381642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031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模块结构</a:t>
            </a:r>
            <a:r>
              <a:rPr lang="en-US" altLang="zh-CN" dirty="0" smtClean="0"/>
              <a:t>—</a:t>
            </a:r>
            <a:r>
              <a:rPr lang="zh-CN" altLang="en-US" dirty="0" smtClean="0"/>
              <a:t>使用结构</a:t>
            </a:r>
            <a:endParaRPr lang="zh-CN" altLang="en-US" dirty="0"/>
          </a:p>
        </p:txBody>
      </p:sp>
      <p:sp>
        <p:nvSpPr>
          <p:cNvPr id="3" name="内容占位符 2"/>
          <p:cNvSpPr>
            <a:spLocks noGrp="1"/>
          </p:cNvSpPr>
          <p:nvPr>
            <p:ph sz="quarter" idx="1"/>
          </p:nvPr>
        </p:nvSpPr>
        <p:spPr>
          <a:xfrm>
            <a:off x="663702" y="1600200"/>
            <a:ext cx="8832850" cy="4781128"/>
          </a:xfrm>
        </p:spPr>
        <p:txBody>
          <a:bodyPr/>
          <a:lstStyle/>
          <a:p>
            <a:r>
              <a:rPr lang="zh-CN" altLang="en-US" dirty="0">
                <a:solidFill>
                  <a:srgbClr val="FF0066"/>
                </a:solidFill>
              </a:rPr>
              <a:t>是</a:t>
            </a:r>
            <a:r>
              <a:rPr lang="zh-CN" altLang="en-US" dirty="0">
                <a:solidFill>
                  <a:srgbClr val="FF0066"/>
                </a:solidFill>
                <a:latin typeface="Arial" panose="020B0604020202020204" pitchFamily="34" charset="0"/>
              </a:rPr>
              <a:t>“</a:t>
            </a:r>
            <a:r>
              <a:rPr lang="zh-CN" altLang="en-US" dirty="0">
                <a:solidFill>
                  <a:srgbClr val="FF0066"/>
                </a:solidFill>
              </a:rPr>
              <a:t>依赖关系的一种特殊的形式</a:t>
            </a:r>
            <a:r>
              <a:rPr lang="zh-CN" altLang="en-US" dirty="0">
                <a:solidFill>
                  <a:srgbClr val="FF0066"/>
                </a:solidFill>
                <a:latin typeface="Arial" panose="020B0604020202020204" pitchFamily="34" charset="0"/>
              </a:rPr>
              <a:t>”</a:t>
            </a:r>
            <a:r>
              <a:rPr lang="zh-CN" altLang="en-US" dirty="0">
                <a:solidFill>
                  <a:srgbClr val="FF0066"/>
                </a:solidFill>
              </a:rPr>
              <a:t>。如果过程</a:t>
            </a:r>
            <a:r>
              <a:rPr lang="en-US" altLang="zh-CN" dirty="0">
                <a:solidFill>
                  <a:srgbClr val="FF0066"/>
                </a:solidFill>
              </a:rPr>
              <a:t>A</a:t>
            </a:r>
            <a:r>
              <a:rPr lang="zh-CN" altLang="en-US" dirty="0">
                <a:solidFill>
                  <a:srgbClr val="FF0066"/>
                </a:solidFill>
              </a:rPr>
              <a:t>的运行必须以过程</a:t>
            </a:r>
            <a:r>
              <a:rPr lang="en-US" altLang="zh-CN" dirty="0">
                <a:solidFill>
                  <a:srgbClr val="FF0066"/>
                </a:solidFill>
              </a:rPr>
              <a:t>B</a:t>
            </a:r>
            <a:r>
              <a:rPr lang="zh-CN" altLang="en-US" dirty="0">
                <a:solidFill>
                  <a:srgbClr val="FF0066"/>
                </a:solidFill>
              </a:rPr>
              <a:t>的正确运行为前提，则称过程</a:t>
            </a:r>
            <a:r>
              <a:rPr lang="en-US" altLang="zh-CN" dirty="0">
                <a:solidFill>
                  <a:srgbClr val="FF0066"/>
                </a:solidFill>
              </a:rPr>
              <a:t>A</a:t>
            </a:r>
            <a:r>
              <a:rPr lang="zh-CN" altLang="en-US" dirty="0">
                <a:solidFill>
                  <a:srgbClr val="FF0066"/>
                </a:solidFill>
              </a:rPr>
              <a:t>使用过程</a:t>
            </a:r>
            <a:r>
              <a:rPr lang="en-US" altLang="zh-CN" dirty="0">
                <a:solidFill>
                  <a:srgbClr val="FF0066"/>
                </a:solidFill>
              </a:rPr>
              <a:t>B</a:t>
            </a:r>
            <a:r>
              <a:rPr lang="zh-CN" altLang="en-US" dirty="0">
                <a:solidFill>
                  <a:srgbClr val="FF0066"/>
                </a:solidFill>
              </a:rPr>
              <a:t>。</a:t>
            </a:r>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t="11636"/>
          <a:stretch>
            <a:fillRect/>
          </a:stretch>
        </p:blipFill>
        <p:spPr>
          <a:xfrm>
            <a:off x="1496616" y="3068960"/>
            <a:ext cx="7556525" cy="3184231"/>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333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模块结构</a:t>
            </a:r>
            <a:r>
              <a:rPr lang="en-US" altLang="zh-CN" dirty="0"/>
              <a:t>—</a:t>
            </a:r>
            <a:r>
              <a:rPr lang="zh-CN" altLang="en-US" dirty="0"/>
              <a:t>使用结构</a:t>
            </a:r>
          </a:p>
        </p:txBody>
      </p:sp>
      <p:sp>
        <p:nvSpPr>
          <p:cNvPr id="3" name="内容占位符 2"/>
          <p:cNvSpPr>
            <a:spLocks noGrp="1"/>
          </p:cNvSpPr>
          <p:nvPr>
            <p:ph sz="quarter" idx="1"/>
          </p:nvPr>
        </p:nvSpPr>
        <p:spPr>
          <a:xfrm>
            <a:off x="488504" y="1700808"/>
            <a:ext cx="8832850" cy="4495800"/>
          </a:xfrm>
        </p:spPr>
        <p:txBody>
          <a:bodyPr>
            <a:normAutofit fontScale="92500" lnSpcReduction="10000"/>
          </a:bodyPr>
          <a:lstStyle/>
          <a:p>
            <a:r>
              <a:rPr lang="zh-CN" altLang="en-US" sz="2600" b="1" dirty="0">
                <a:solidFill>
                  <a:srgbClr val="FF0066"/>
                </a:solidFill>
              </a:rPr>
              <a:t>使用结构能给予开发团队强大的能力：它允许构建整体系统中的小子集</a:t>
            </a:r>
            <a:r>
              <a:rPr lang="zh-CN" altLang="en-US" sz="2600" b="1" dirty="0">
                <a:solidFill>
                  <a:srgbClr val="FF0066"/>
                </a:solidFill>
              </a:rPr>
              <a:t>。</a:t>
            </a:r>
            <a:endParaRPr lang="en-US" altLang="zh-CN" sz="2600" b="1" dirty="0">
              <a:solidFill>
                <a:srgbClr val="FF0066"/>
              </a:solidFill>
            </a:endParaRPr>
          </a:p>
          <a:p>
            <a:pPr lvl="1">
              <a:lnSpc>
                <a:spcPct val="90000"/>
              </a:lnSpc>
            </a:pPr>
            <a:r>
              <a:rPr lang="zh-CN" altLang="en-US" sz="2200" b="1" dirty="0" smtClean="0">
                <a:solidFill>
                  <a:schemeClr val="accent4">
                    <a:lumMod val="50000"/>
                  </a:schemeClr>
                </a:solidFill>
                <a:latin typeface="楷体_GB2312" pitchFamily="49" charset="-122"/>
                <a:ea typeface="楷体_GB2312" pitchFamily="49" charset="-122"/>
              </a:rPr>
              <a:t>使用</a:t>
            </a:r>
            <a:r>
              <a:rPr lang="zh-CN" altLang="en-US" sz="2200" b="1" dirty="0">
                <a:solidFill>
                  <a:schemeClr val="accent4">
                    <a:lumMod val="50000"/>
                  </a:schemeClr>
                </a:solidFill>
                <a:latin typeface="楷体_GB2312" pitchFamily="49" charset="-122"/>
                <a:ea typeface="楷体_GB2312" pitchFamily="49" charset="-122"/>
              </a:rPr>
              <a:t>关系可以使我们快速确定功能子集。如果我们知道过程</a:t>
            </a:r>
            <a:r>
              <a:rPr lang="en-US" altLang="zh-CN" sz="2200" b="1" dirty="0">
                <a:solidFill>
                  <a:schemeClr val="accent4">
                    <a:lumMod val="50000"/>
                  </a:schemeClr>
                </a:solidFill>
                <a:latin typeface="楷体_GB2312" pitchFamily="49" charset="-122"/>
                <a:ea typeface="楷体_GB2312" pitchFamily="49" charset="-122"/>
              </a:rPr>
              <a:t>A</a:t>
            </a:r>
            <a:r>
              <a:rPr lang="zh-CN" altLang="en-US" sz="2200" b="1" dirty="0">
                <a:solidFill>
                  <a:schemeClr val="accent4">
                    <a:lumMod val="50000"/>
                  </a:schemeClr>
                </a:solidFill>
                <a:latin typeface="楷体_GB2312" pitchFamily="49" charset="-122"/>
                <a:ea typeface="楷体_GB2312" pitchFamily="49" charset="-122"/>
              </a:rPr>
              <a:t>在某一子集中，则我们知道过程</a:t>
            </a:r>
            <a:r>
              <a:rPr lang="en-US" altLang="zh-CN" sz="2200" b="1" dirty="0">
                <a:solidFill>
                  <a:schemeClr val="accent4">
                    <a:lumMod val="50000"/>
                  </a:schemeClr>
                </a:solidFill>
                <a:latin typeface="楷体_GB2312" pitchFamily="49" charset="-122"/>
                <a:ea typeface="楷体_GB2312" pitchFamily="49" charset="-122"/>
              </a:rPr>
              <a:t>A</a:t>
            </a:r>
            <a:r>
              <a:rPr lang="zh-CN" altLang="en-US" sz="2200" b="1" dirty="0">
                <a:solidFill>
                  <a:schemeClr val="accent4">
                    <a:lumMod val="50000"/>
                  </a:schemeClr>
                </a:solidFill>
                <a:latin typeface="楷体_GB2312" pitchFamily="49" charset="-122"/>
                <a:ea typeface="楷体_GB2312" pitchFamily="49" charset="-122"/>
              </a:rPr>
              <a:t>所使用的所有过程也在该子集中。子集由这种使用关系的传递闭包构成。</a:t>
            </a:r>
          </a:p>
          <a:p>
            <a:r>
              <a:rPr lang="zh-CN" altLang="en-US" sz="2600" b="1" dirty="0">
                <a:solidFill>
                  <a:srgbClr val="FF0066"/>
                </a:solidFill>
              </a:rPr>
              <a:t>在项目之初，凭借这一能力，即可进行增量式的开发。在开发的每一步骤，系统将实现其整体功能的一部分，并能正确的执行它，虽然其完整性还远远不够。</a:t>
            </a:r>
          </a:p>
          <a:p>
            <a:r>
              <a:rPr lang="zh-CN" altLang="en-US" sz="2600" b="1" dirty="0">
                <a:solidFill>
                  <a:srgbClr val="FF0066"/>
                </a:solidFill>
              </a:rPr>
              <a:t>完好的整体系统子集通常能作为产品的简化版本进行销售</a:t>
            </a:r>
            <a:r>
              <a:rPr lang="zh-CN" altLang="en-US" sz="2600" b="1" dirty="0">
                <a:solidFill>
                  <a:srgbClr val="FF0066"/>
                </a:solidFill>
              </a:rPr>
              <a:t>。</a:t>
            </a:r>
            <a:endParaRPr lang="en-US" altLang="zh-CN" sz="2600" b="1" dirty="0">
              <a:solidFill>
                <a:srgbClr val="FF0066"/>
              </a:solidFill>
            </a:endParaRPr>
          </a:p>
          <a:p>
            <a:r>
              <a:rPr lang="zh-CN" altLang="en-US" sz="2600" b="1" dirty="0">
                <a:solidFill>
                  <a:srgbClr val="FF0066"/>
                </a:solidFill>
              </a:rPr>
              <a:t>使用关系还是一种有用的调试和集成测试工具</a:t>
            </a:r>
            <a:r>
              <a:rPr lang="zh-CN" altLang="en-US" sz="2600" b="1" dirty="0" smtClean="0">
                <a:solidFill>
                  <a:srgbClr val="FF0066"/>
                </a:solidFill>
              </a:rPr>
              <a:t>。</a:t>
            </a:r>
            <a:endParaRPr lang="en-US" altLang="zh-CN" sz="2600" b="1" dirty="0" smtClean="0">
              <a:solidFill>
                <a:srgbClr val="FF0066"/>
              </a:solidFill>
            </a:endParaRPr>
          </a:p>
          <a:p>
            <a:pPr lvl="1"/>
            <a:r>
              <a:rPr lang="zh-CN" altLang="en-US" sz="2200" b="1" dirty="0" smtClean="0">
                <a:solidFill>
                  <a:schemeClr val="accent4">
                    <a:lumMod val="50000"/>
                  </a:schemeClr>
                </a:solidFill>
                <a:ea typeface="楷体_GB2312" pitchFamily="49" charset="-122"/>
              </a:rPr>
              <a:t>如果</a:t>
            </a:r>
            <a:r>
              <a:rPr lang="zh-CN" altLang="en-US" sz="2200" b="1" dirty="0">
                <a:solidFill>
                  <a:schemeClr val="accent4">
                    <a:lumMod val="50000"/>
                  </a:schemeClr>
                </a:solidFill>
                <a:ea typeface="楷体_GB2312" pitchFamily="49" charset="-122"/>
              </a:rPr>
              <a:t>发现程序正在产生错误的结果，那么问题要么出现在程序本身，要么出现在它使用的程序上。使用关系能即刻缩小可疑对象的范围。</a:t>
            </a:r>
          </a:p>
          <a:p>
            <a:pPr>
              <a:lnSpc>
                <a:spcPct val="90000"/>
              </a:lnSpc>
            </a:pPr>
            <a:endParaRPr lang="zh-CN" altLang="en-US" sz="2800" b="1" dirty="0">
              <a:solidFill>
                <a:srgbClr val="000099"/>
              </a:solidFill>
            </a:endParaRPr>
          </a:p>
          <a:p>
            <a:endParaRPr lang="zh-CN" altLang="en-US" dirty="0"/>
          </a:p>
        </p:txBody>
      </p:sp>
    </p:spTree>
    <p:extLst>
      <p:ext uri="{BB962C8B-B14F-4D97-AF65-F5344CB8AC3E}">
        <p14:creationId xmlns:p14="http://schemas.microsoft.com/office/powerpoint/2010/main" val="276207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528" y="206375"/>
            <a:ext cx="8832850" cy="990600"/>
          </a:xfrm>
        </p:spPr>
        <p:txBody>
          <a:bodyPr/>
          <a:lstStyle/>
          <a:p>
            <a:r>
              <a:rPr lang="zh-CN" altLang="en-US" dirty="0"/>
              <a:t>模块结构</a:t>
            </a:r>
            <a:r>
              <a:rPr lang="en-US" altLang="zh-CN" dirty="0" smtClean="0"/>
              <a:t>—</a:t>
            </a:r>
            <a:r>
              <a:rPr lang="zh-CN" altLang="en-US" dirty="0"/>
              <a:t>分层</a:t>
            </a:r>
            <a:r>
              <a:rPr lang="zh-CN" altLang="en-US" dirty="0" smtClean="0"/>
              <a:t>结构</a:t>
            </a:r>
            <a:endParaRPr lang="zh-CN" altLang="en-US" dirty="0"/>
          </a:p>
        </p:txBody>
      </p:sp>
      <p:sp>
        <p:nvSpPr>
          <p:cNvPr id="4" name="Rectangle 3"/>
          <p:cNvSpPr txBox="1">
            <a:spLocks noChangeArrowheads="1"/>
          </p:cNvSpPr>
          <p:nvPr/>
        </p:nvSpPr>
        <p:spPr>
          <a:xfrm>
            <a:off x="488504" y="1700808"/>
            <a:ext cx="8642350" cy="525621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b="1" dirty="0" smtClean="0">
                <a:solidFill>
                  <a:srgbClr val="9933FF"/>
                </a:solidFill>
              </a:rPr>
              <a:t>有些分层方案允许某个层使用较低层的公共设施，而不仅仅是离它最近的较低层的设施。任何正式称为分层构架的架构都不会毫无约束的允许某个层使用较高层的基础设施。</a:t>
            </a:r>
          </a:p>
          <a:p>
            <a:r>
              <a:rPr lang="zh-CN" altLang="en-US" sz="2800" b="1" dirty="0" smtClean="0">
                <a:solidFill>
                  <a:srgbClr val="9933FF"/>
                </a:solidFill>
              </a:rPr>
              <a:t>层越低，它可以使用的公共设施越少。例如：人们倾向于使用计算机、通信信道、分布式机制、进程调度等构筑较低层。这些专业领域大多独立于运行在其上的应用，这意味着，即使应用出现了变化，也不必对他们修改。相反，较高层则往往更具有平台独立性，它们之所以做到这一点，是因为较低层的存在赋予了它们这种自由。</a:t>
            </a:r>
            <a:endParaRPr lang="zh-CN" altLang="en-US" sz="2800" b="1" dirty="0">
              <a:solidFill>
                <a:srgbClr val="9933FF"/>
              </a:solidFill>
            </a:endParaRPr>
          </a:p>
        </p:txBody>
      </p:sp>
    </p:spTree>
    <p:extLst>
      <p:ext uri="{BB962C8B-B14F-4D97-AF65-F5344CB8AC3E}">
        <p14:creationId xmlns:p14="http://schemas.microsoft.com/office/powerpoint/2010/main" val="2150769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模块结构</a:t>
            </a:r>
            <a:r>
              <a:rPr lang="en-US" altLang="zh-CN" dirty="0"/>
              <a:t>—</a:t>
            </a:r>
            <a:r>
              <a:rPr lang="zh-CN" altLang="en-US" dirty="0"/>
              <a:t>分层结构</a:t>
            </a:r>
          </a:p>
        </p:txBody>
      </p:sp>
      <p:sp>
        <p:nvSpPr>
          <p:cNvPr id="3" name="内容占位符 2"/>
          <p:cNvSpPr>
            <a:spLocks noGrp="1"/>
          </p:cNvSpPr>
          <p:nvPr>
            <p:ph sz="quarter" idx="1"/>
          </p:nvPr>
        </p:nvSpPr>
        <p:spPr/>
        <p:txBody>
          <a:bodyPr/>
          <a:lstStyle/>
          <a:p>
            <a:pPr>
              <a:lnSpc>
                <a:spcPct val="90000"/>
              </a:lnSpc>
            </a:pPr>
            <a:r>
              <a:rPr lang="zh-CN" altLang="en-US" b="1" dirty="0">
                <a:solidFill>
                  <a:srgbClr val="FF0066"/>
                </a:solidFill>
              </a:rPr>
              <a:t>元素：</a:t>
            </a:r>
            <a:r>
              <a:rPr lang="zh-CN" altLang="en-US" b="1" dirty="0">
                <a:solidFill>
                  <a:srgbClr val="9933FF"/>
                </a:solidFill>
              </a:rPr>
              <a:t>层（模块的聚合）</a:t>
            </a:r>
          </a:p>
          <a:p>
            <a:pPr>
              <a:lnSpc>
                <a:spcPct val="90000"/>
              </a:lnSpc>
            </a:pPr>
            <a:r>
              <a:rPr lang="zh-CN" altLang="en-US" b="1" dirty="0">
                <a:solidFill>
                  <a:srgbClr val="FF0066"/>
                </a:solidFill>
              </a:rPr>
              <a:t>关系：</a:t>
            </a:r>
            <a:r>
              <a:rPr lang="zh-CN" altLang="en-US" b="1" dirty="0">
                <a:solidFill>
                  <a:srgbClr val="9933FF"/>
                </a:solidFill>
              </a:rPr>
              <a:t>允许使用的关系</a:t>
            </a:r>
          </a:p>
          <a:p>
            <a:pPr>
              <a:lnSpc>
                <a:spcPct val="90000"/>
              </a:lnSpc>
            </a:pPr>
            <a:r>
              <a:rPr lang="zh-CN" altLang="en-US" b="1" dirty="0">
                <a:solidFill>
                  <a:srgbClr val="9933FF"/>
                </a:solidFill>
              </a:rPr>
              <a:t>每个层就是一个虚拟机，此外，还存在一些对虚拟机之间关系的约束条件。</a:t>
            </a:r>
          </a:p>
          <a:p>
            <a:pPr>
              <a:lnSpc>
                <a:spcPct val="90000"/>
              </a:lnSpc>
            </a:pPr>
            <a:endParaRPr lang="zh-CN" altLang="en-US" b="1" dirty="0">
              <a:solidFill>
                <a:srgbClr val="9933FF"/>
              </a:solidFill>
            </a:endParaRPr>
          </a:p>
          <a:p>
            <a:pPr>
              <a:lnSpc>
                <a:spcPct val="90000"/>
              </a:lnSpc>
            </a:pPr>
            <a:r>
              <a:rPr lang="zh-CN" altLang="en-US" b="1" dirty="0">
                <a:solidFill>
                  <a:srgbClr val="FF0066"/>
                </a:solidFill>
              </a:rPr>
              <a:t>虚拟机：</a:t>
            </a:r>
            <a:r>
              <a:rPr lang="zh-CN" altLang="en-US" b="1" dirty="0">
                <a:solidFill>
                  <a:srgbClr val="9933FF"/>
                </a:solidFill>
              </a:rPr>
              <a:t>虚拟机是一种抽象计算设备；一般说来，它是一种程序，该程序能充当其他软件和实际硬件之间的接口。</a:t>
            </a:r>
          </a:p>
          <a:p>
            <a:endParaRPr lang="zh-CN" altLang="en-US" dirty="0"/>
          </a:p>
        </p:txBody>
      </p:sp>
    </p:spTree>
    <p:extLst>
      <p:ext uri="{BB962C8B-B14F-4D97-AF65-F5344CB8AC3E}">
        <p14:creationId xmlns:p14="http://schemas.microsoft.com/office/powerpoint/2010/main" val="2194064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模块结构</a:t>
            </a:r>
            <a:r>
              <a:rPr lang="en-US" altLang="zh-CN" dirty="0"/>
              <a:t>—</a:t>
            </a:r>
            <a:r>
              <a:rPr lang="zh-CN" altLang="en-US" dirty="0"/>
              <a:t>分层结构</a:t>
            </a:r>
          </a:p>
        </p:txBody>
      </p:sp>
      <p:pic>
        <p:nvPicPr>
          <p:cNvPr id="4"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0592" y="1844824"/>
            <a:ext cx="7073673" cy="457600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5398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从需求分析到软件设计</a:t>
            </a:r>
            <a:endParaRPr lang="zh-CN" altLang="en-US" dirty="0"/>
          </a:p>
        </p:txBody>
      </p:sp>
      <p:pic>
        <p:nvPicPr>
          <p:cNvPr id="4" name="图片 3"/>
          <p:cNvPicPr>
            <a:picLocks noChangeAspect="1"/>
          </p:cNvPicPr>
          <p:nvPr/>
        </p:nvPicPr>
        <p:blipFill>
          <a:blip r:embed="rId2"/>
          <a:stretch>
            <a:fillRect/>
          </a:stretch>
        </p:blipFill>
        <p:spPr>
          <a:xfrm>
            <a:off x="848544" y="1844823"/>
            <a:ext cx="8352928" cy="4608647"/>
          </a:xfrm>
          <a:prstGeom prst="rect">
            <a:avLst/>
          </a:prstGeom>
        </p:spPr>
      </p:pic>
    </p:spTree>
    <p:extLst>
      <p:ext uri="{BB962C8B-B14F-4D97-AF65-F5344CB8AC3E}">
        <p14:creationId xmlns:p14="http://schemas.microsoft.com/office/powerpoint/2010/main" val="19525845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模块结构</a:t>
            </a:r>
            <a:r>
              <a:rPr lang="en-US" altLang="zh-CN" dirty="0" smtClean="0"/>
              <a:t>—</a:t>
            </a:r>
            <a:r>
              <a:rPr lang="zh-CN" altLang="en-US" dirty="0" smtClean="0"/>
              <a:t>类或泛化</a:t>
            </a:r>
            <a:endParaRPr lang="zh-CN" altLang="en-US" dirty="0"/>
          </a:p>
        </p:txBody>
      </p:sp>
      <p:sp>
        <p:nvSpPr>
          <p:cNvPr id="4" name="Rectangle 3"/>
          <p:cNvSpPr txBox="1">
            <a:spLocks noChangeArrowheads="1"/>
          </p:cNvSpPr>
          <p:nvPr/>
        </p:nvSpPr>
        <p:spPr>
          <a:xfrm>
            <a:off x="1001216" y="1628774"/>
            <a:ext cx="7696200" cy="504031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b="1" dirty="0" smtClean="0">
                <a:solidFill>
                  <a:srgbClr val="FF0066"/>
                </a:solidFill>
                <a:latin typeface="Arial" panose="020B0604020202020204" pitchFamily="34" charset="0"/>
              </a:rPr>
              <a:t>“</a:t>
            </a:r>
            <a:r>
              <a:rPr lang="zh-CN" altLang="en-US" b="1" dirty="0" smtClean="0">
                <a:solidFill>
                  <a:srgbClr val="FF0066"/>
                </a:solidFill>
              </a:rPr>
              <a:t>泛化</a:t>
            </a:r>
            <a:r>
              <a:rPr lang="zh-CN" altLang="en-US" b="1" dirty="0" smtClean="0">
                <a:solidFill>
                  <a:srgbClr val="FF0066"/>
                </a:solidFill>
                <a:latin typeface="Arial" panose="020B0604020202020204" pitchFamily="34" charset="0"/>
              </a:rPr>
              <a:t>”</a:t>
            </a:r>
            <a:r>
              <a:rPr lang="zh-CN" altLang="en-US" b="1" dirty="0" smtClean="0">
                <a:solidFill>
                  <a:srgbClr val="FF0066"/>
                </a:solidFill>
              </a:rPr>
              <a:t>  </a:t>
            </a:r>
            <a:r>
              <a:rPr lang="zh-CN" altLang="en-US" b="1" dirty="0" smtClean="0">
                <a:solidFill>
                  <a:srgbClr val="FF0066"/>
                </a:solidFill>
                <a:latin typeface="Arial" panose="020B0604020202020204" pitchFamily="34" charset="0"/>
              </a:rPr>
              <a:t>“</a:t>
            </a:r>
            <a:r>
              <a:rPr lang="zh-CN" altLang="en-US" b="1" dirty="0" smtClean="0">
                <a:solidFill>
                  <a:srgbClr val="FF0066"/>
                </a:solidFill>
              </a:rPr>
              <a:t>特化</a:t>
            </a:r>
            <a:r>
              <a:rPr lang="zh-CN" altLang="en-US" b="1" dirty="0" smtClean="0">
                <a:solidFill>
                  <a:srgbClr val="FF0066"/>
                </a:solidFill>
                <a:latin typeface="Arial" panose="020B0604020202020204" pitchFamily="34" charset="0"/>
              </a:rPr>
              <a:t>”</a:t>
            </a:r>
            <a:r>
              <a:rPr lang="zh-CN" altLang="en-US" b="1" dirty="0" smtClean="0">
                <a:solidFill>
                  <a:srgbClr val="FF0066"/>
                </a:solidFill>
              </a:rPr>
              <a:t>：</a:t>
            </a:r>
          </a:p>
          <a:p>
            <a:endParaRPr lang="zh-CN" altLang="en-US" b="1" dirty="0" smtClean="0">
              <a:solidFill>
                <a:srgbClr val="FF0066"/>
              </a:solidFill>
            </a:endParaRPr>
          </a:p>
          <a:p>
            <a:endParaRPr lang="zh-CN" altLang="en-US" b="1" dirty="0" smtClean="0">
              <a:solidFill>
                <a:srgbClr val="000099"/>
              </a:solidFill>
            </a:endParaRPr>
          </a:p>
          <a:p>
            <a:endParaRPr lang="zh-CN" altLang="en-US" b="1" dirty="0" smtClean="0">
              <a:solidFill>
                <a:srgbClr val="000099"/>
              </a:solidFill>
            </a:endParaRPr>
          </a:p>
          <a:p>
            <a:pPr>
              <a:buFontTx/>
              <a:buNone/>
            </a:pPr>
            <a:r>
              <a:rPr lang="zh-CN" altLang="en-US" b="1" dirty="0" smtClean="0">
                <a:solidFill>
                  <a:srgbClr val="FF0066"/>
                </a:solidFill>
              </a:rPr>
              <a:t>  </a:t>
            </a:r>
            <a:endParaRPr lang="zh-CN" altLang="en-US" b="1" dirty="0">
              <a:solidFill>
                <a:srgbClr val="FF0066"/>
              </a:solidFill>
            </a:endParaRPr>
          </a:p>
        </p:txBody>
      </p:sp>
      <p:sp>
        <p:nvSpPr>
          <p:cNvPr id="5" name="Rectangle 4"/>
          <p:cNvSpPr>
            <a:spLocks noChangeArrowheads="1"/>
          </p:cNvSpPr>
          <p:nvPr/>
        </p:nvSpPr>
        <p:spPr bwMode="auto">
          <a:xfrm>
            <a:off x="3555776" y="2133600"/>
            <a:ext cx="2089150" cy="86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solidFill>
                  <a:srgbClr val="FF0066"/>
                </a:solidFill>
              </a:rPr>
              <a:t>Shape</a:t>
            </a:r>
          </a:p>
        </p:txBody>
      </p:sp>
      <p:sp>
        <p:nvSpPr>
          <p:cNvPr id="6" name="Rectangle 5"/>
          <p:cNvSpPr>
            <a:spLocks noChangeArrowheads="1"/>
          </p:cNvSpPr>
          <p:nvPr/>
        </p:nvSpPr>
        <p:spPr bwMode="auto">
          <a:xfrm>
            <a:off x="891951" y="3789363"/>
            <a:ext cx="1584325" cy="7191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9933FF"/>
                </a:solidFill>
              </a:rPr>
              <a:t>Polygon</a:t>
            </a:r>
          </a:p>
        </p:txBody>
      </p:sp>
      <p:sp>
        <p:nvSpPr>
          <p:cNvPr id="7" name="Rectangle 6"/>
          <p:cNvSpPr>
            <a:spLocks noChangeArrowheads="1"/>
          </p:cNvSpPr>
          <p:nvPr/>
        </p:nvSpPr>
        <p:spPr bwMode="auto">
          <a:xfrm>
            <a:off x="2763614" y="3789363"/>
            <a:ext cx="1584325" cy="7191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9933FF"/>
                </a:solidFill>
              </a:rPr>
              <a:t>Circle</a:t>
            </a:r>
          </a:p>
        </p:txBody>
      </p:sp>
      <p:sp>
        <p:nvSpPr>
          <p:cNvPr id="8" name="Rectangle 7"/>
          <p:cNvSpPr>
            <a:spLocks noChangeArrowheads="1"/>
          </p:cNvSpPr>
          <p:nvPr/>
        </p:nvSpPr>
        <p:spPr bwMode="auto">
          <a:xfrm>
            <a:off x="4636864" y="3789363"/>
            <a:ext cx="1584325" cy="7191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9933FF"/>
                </a:solidFill>
              </a:rPr>
              <a:t>Spline</a:t>
            </a:r>
          </a:p>
        </p:txBody>
      </p:sp>
      <p:sp>
        <p:nvSpPr>
          <p:cNvPr id="9" name="Rectangle 8"/>
          <p:cNvSpPr>
            <a:spLocks noChangeArrowheads="1"/>
          </p:cNvSpPr>
          <p:nvPr/>
        </p:nvSpPr>
        <p:spPr bwMode="auto">
          <a:xfrm>
            <a:off x="6579964" y="3789363"/>
            <a:ext cx="1584325" cy="7191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9933FF"/>
                </a:solidFill>
                <a:latin typeface="Arial" panose="020B0604020202020204" pitchFamily="34" charset="0"/>
              </a:rPr>
              <a:t>…</a:t>
            </a:r>
            <a:endParaRPr lang="en-US" altLang="zh-CN" sz="2000" b="1">
              <a:solidFill>
                <a:srgbClr val="9933FF"/>
              </a:solidFill>
            </a:endParaRPr>
          </a:p>
        </p:txBody>
      </p:sp>
      <p:grpSp>
        <p:nvGrpSpPr>
          <p:cNvPr id="10" name="Group 17"/>
          <p:cNvGrpSpPr>
            <a:grpSpLocks/>
          </p:cNvGrpSpPr>
          <p:nvPr/>
        </p:nvGrpSpPr>
        <p:grpSpPr bwMode="auto">
          <a:xfrm>
            <a:off x="1539651" y="2852738"/>
            <a:ext cx="1944688" cy="863600"/>
            <a:chOff x="748" y="1797"/>
            <a:chExt cx="1225" cy="544"/>
          </a:xfrm>
        </p:grpSpPr>
        <p:sp>
          <p:nvSpPr>
            <p:cNvPr id="11" name="Line 9"/>
            <p:cNvSpPr>
              <a:spLocks noChangeShapeType="1"/>
            </p:cNvSpPr>
            <p:nvPr/>
          </p:nvSpPr>
          <p:spPr bwMode="auto">
            <a:xfrm flipV="1">
              <a:off x="748" y="1888"/>
              <a:ext cx="1134" cy="453"/>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Group 16"/>
            <p:cNvGrpSpPr>
              <a:grpSpLocks/>
            </p:cNvGrpSpPr>
            <p:nvPr/>
          </p:nvGrpSpPr>
          <p:grpSpPr bwMode="auto">
            <a:xfrm>
              <a:off x="1837" y="1797"/>
              <a:ext cx="136" cy="182"/>
              <a:chOff x="1837" y="1797"/>
              <a:chExt cx="136" cy="182"/>
            </a:xfrm>
          </p:grpSpPr>
          <p:sp>
            <p:nvSpPr>
              <p:cNvPr id="13" name="Line 13"/>
              <p:cNvSpPr>
                <a:spLocks noChangeShapeType="1"/>
              </p:cNvSpPr>
              <p:nvPr/>
            </p:nvSpPr>
            <p:spPr bwMode="auto">
              <a:xfrm>
                <a:off x="1837" y="1797"/>
                <a:ext cx="90" cy="18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4"/>
              <p:cNvSpPr>
                <a:spLocks noChangeShapeType="1"/>
              </p:cNvSpPr>
              <p:nvPr/>
            </p:nvSpPr>
            <p:spPr bwMode="auto">
              <a:xfrm>
                <a:off x="1837" y="1797"/>
                <a:ext cx="136" cy="4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H="1">
                <a:off x="1927" y="1842"/>
                <a:ext cx="46" cy="1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6" name="Group 18"/>
          <p:cNvGrpSpPr>
            <a:grpSpLocks/>
          </p:cNvGrpSpPr>
          <p:nvPr/>
        </p:nvGrpSpPr>
        <p:grpSpPr bwMode="auto">
          <a:xfrm>
            <a:off x="2979514" y="2924175"/>
            <a:ext cx="1223962" cy="863600"/>
            <a:chOff x="748" y="1797"/>
            <a:chExt cx="1225" cy="544"/>
          </a:xfrm>
        </p:grpSpPr>
        <p:sp>
          <p:nvSpPr>
            <p:cNvPr id="17" name="Line 19"/>
            <p:cNvSpPr>
              <a:spLocks noChangeShapeType="1"/>
            </p:cNvSpPr>
            <p:nvPr/>
          </p:nvSpPr>
          <p:spPr bwMode="auto">
            <a:xfrm flipV="1">
              <a:off x="748" y="1888"/>
              <a:ext cx="1134" cy="453"/>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 name="Group 20"/>
            <p:cNvGrpSpPr>
              <a:grpSpLocks/>
            </p:cNvGrpSpPr>
            <p:nvPr/>
          </p:nvGrpSpPr>
          <p:grpSpPr bwMode="auto">
            <a:xfrm>
              <a:off x="1837" y="1797"/>
              <a:ext cx="136" cy="182"/>
              <a:chOff x="1837" y="1797"/>
              <a:chExt cx="136" cy="182"/>
            </a:xfrm>
          </p:grpSpPr>
          <p:sp>
            <p:nvSpPr>
              <p:cNvPr id="19" name="Line 21"/>
              <p:cNvSpPr>
                <a:spLocks noChangeShapeType="1"/>
              </p:cNvSpPr>
              <p:nvPr/>
            </p:nvSpPr>
            <p:spPr bwMode="auto">
              <a:xfrm>
                <a:off x="1837" y="1797"/>
                <a:ext cx="90" cy="18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2"/>
              <p:cNvSpPr>
                <a:spLocks noChangeShapeType="1"/>
              </p:cNvSpPr>
              <p:nvPr/>
            </p:nvSpPr>
            <p:spPr bwMode="auto">
              <a:xfrm>
                <a:off x="1837" y="1797"/>
                <a:ext cx="136" cy="4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3"/>
              <p:cNvSpPr>
                <a:spLocks noChangeShapeType="1"/>
              </p:cNvSpPr>
              <p:nvPr/>
            </p:nvSpPr>
            <p:spPr bwMode="auto">
              <a:xfrm flipH="1">
                <a:off x="1927" y="1842"/>
                <a:ext cx="46" cy="1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 name="Group 24"/>
          <p:cNvGrpSpPr>
            <a:grpSpLocks/>
          </p:cNvGrpSpPr>
          <p:nvPr/>
        </p:nvGrpSpPr>
        <p:grpSpPr bwMode="auto">
          <a:xfrm flipH="1">
            <a:off x="4779739" y="2924175"/>
            <a:ext cx="936625" cy="865188"/>
            <a:chOff x="748" y="1797"/>
            <a:chExt cx="1225" cy="544"/>
          </a:xfrm>
        </p:grpSpPr>
        <p:sp>
          <p:nvSpPr>
            <p:cNvPr id="23" name="Line 25"/>
            <p:cNvSpPr>
              <a:spLocks noChangeShapeType="1"/>
            </p:cNvSpPr>
            <p:nvPr/>
          </p:nvSpPr>
          <p:spPr bwMode="auto">
            <a:xfrm flipV="1">
              <a:off x="748" y="1888"/>
              <a:ext cx="1134" cy="453"/>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 name="Group 26"/>
            <p:cNvGrpSpPr>
              <a:grpSpLocks/>
            </p:cNvGrpSpPr>
            <p:nvPr/>
          </p:nvGrpSpPr>
          <p:grpSpPr bwMode="auto">
            <a:xfrm>
              <a:off x="1837" y="1797"/>
              <a:ext cx="136" cy="182"/>
              <a:chOff x="1837" y="1797"/>
              <a:chExt cx="136" cy="182"/>
            </a:xfrm>
          </p:grpSpPr>
          <p:sp>
            <p:nvSpPr>
              <p:cNvPr id="25" name="Line 27"/>
              <p:cNvSpPr>
                <a:spLocks noChangeShapeType="1"/>
              </p:cNvSpPr>
              <p:nvPr/>
            </p:nvSpPr>
            <p:spPr bwMode="auto">
              <a:xfrm>
                <a:off x="1837" y="1797"/>
                <a:ext cx="90" cy="18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8"/>
              <p:cNvSpPr>
                <a:spLocks noChangeShapeType="1"/>
              </p:cNvSpPr>
              <p:nvPr/>
            </p:nvSpPr>
            <p:spPr bwMode="auto">
              <a:xfrm>
                <a:off x="1837" y="1797"/>
                <a:ext cx="136" cy="4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9"/>
              <p:cNvSpPr>
                <a:spLocks noChangeShapeType="1"/>
              </p:cNvSpPr>
              <p:nvPr/>
            </p:nvSpPr>
            <p:spPr bwMode="auto">
              <a:xfrm flipH="1">
                <a:off x="1927" y="1842"/>
                <a:ext cx="46" cy="1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8" name="Group 30"/>
          <p:cNvGrpSpPr>
            <a:grpSpLocks/>
          </p:cNvGrpSpPr>
          <p:nvPr/>
        </p:nvGrpSpPr>
        <p:grpSpPr bwMode="auto">
          <a:xfrm flipH="1">
            <a:off x="5644926" y="2924175"/>
            <a:ext cx="2232025" cy="865188"/>
            <a:chOff x="748" y="1797"/>
            <a:chExt cx="1225" cy="544"/>
          </a:xfrm>
        </p:grpSpPr>
        <p:sp>
          <p:nvSpPr>
            <p:cNvPr id="29" name="Line 31"/>
            <p:cNvSpPr>
              <a:spLocks noChangeShapeType="1"/>
            </p:cNvSpPr>
            <p:nvPr/>
          </p:nvSpPr>
          <p:spPr bwMode="auto">
            <a:xfrm flipV="1">
              <a:off x="748" y="1888"/>
              <a:ext cx="1134" cy="453"/>
            </a:xfrm>
            <a:prstGeom prst="line">
              <a:avLst/>
            </a:prstGeom>
            <a:noFill/>
            <a:ln w="317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 name="Group 32"/>
            <p:cNvGrpSpPr>
              <a:grpSpLocks/>
            </p:cNvGrpSpPr>
            <p:nvPr/>
          </p:nvGrpSpPr>
          <p:grpSpPr bwMode="auto">
            <a:xfrm>
              <a:off x="1837" y="1797"/>
              <a:ext cx="136" cy="182"/>
              <a:chOff x="1837" y="1797"/>
              <a:chExt cx="136" cy="182"/>
            </a:xfrm>
          </p:grpSpPr>
          <p:sp>
            <p:nvSpPr>
              <p:cNvPr id="31" name="Line 33"/>
              <p:cNvSpPr>
                <a:spLocks noChangeShapeType="1"/>
              </p:cNvSpPr>
              <p:nvPr/>
            </p:nvSpPr>
            <p:spPr bwMode="auto">
              <a:xfrm>
                <a:off x="1837" y="1797"/>
                <a:ext cx="90" cy="18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4"/>
              <p:cNvSpPr>
                <a:spLocks noChangeShapeType="1"/>
              </p:cNvSpPr>
              <p:nvPr/>
            </p:nvSpPr>
            <p:spPr bwMode="auto">
              <a:xfrm>
                <a:off x="1837" y="1797"/>
                <a:ext cx="136" cy="4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5"/>
              <p:cNvSpPr>
                <a:spLocks noChangeShapeType="1"/>
              </p:cNvSpPr>
              <p:nvPr/>
            </p:nvSpPr>
            <p:spPr bwMode="auto">
              <a:xfrm flipH="1">
                <a:off x="1927" y="1842"/>
                <a:ext cx="46" cy="1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4" name="Rectangle 36"/>
          <p:cNvSpPr>
            <a:spLocks noChangeArrowheads="1"/>
          </p:cNvSpPr>
          <p:nvPr/>
        </p:nvSpPr>
        <p:spPr bwMode="auto">
          <a:xfrm>
            <a:off x="2260376" y="5157788"/>
            <a:ext cx="5903913" cy="71913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hlink"/>
                </a:solidFill>
                <a:latin typeface="Arial" panose="020B0604020202020204" pitchFamily="34" charset="0"/>
              </a:rPr>
              <a:t>“</a:t>
            </a:r>
            <a:r>
              <a:rPr lang="zh-CN" altLang="en-US" b="1" dirty="0">
                <a:solidFill>
                  <a:schemeClr val="hlink"/>
                </a:solidFill>
              </a:rPr>
              <a:t>父模块</a:t>
            </a:r>
            <a:r>
              <a:rPr lang="zh-CN" altLang="en-US" b="1" dirty="0">
                <a:solidFill>
                  <a:schemeClr val="hlink"/>
                </a:solidFill>
                <a:latin typeface="Arial" panose="020B0604020202020204" pitchFamily="34" charset="0"/>
              </a:rPr>
              <a:t>”</a:t>
            </a:r>
            <a:r>
              <a:rPr lang="zh-CN" altLang="en-US" b="1" dirty="0">
                <a:solidFill>
                  <a:schemeClr val="hlink"/>
                </a:solidFill>
              </a:rPr>
              <a:t>拥有共性，而</a:t>
            </a:r>
            <a:r>
              <a:rPr lang="zh-CN" altLang="en-US" b="1" dirty="0">
                <a:solidFill>
                  <a:schemeClr val="hlink"/>
                </a:solidFill>
                <a:latin typeface="Arial" panose="020B0604020202020204" pitchFamily="34" charset="0"/>
              </a:rPr>
              <a:t>“</a:t>
            </a:r>
            <a:r>
              <a:rPr lang="zh-CN" altLang="en-US" b="1" dirty="0">
                <a:solidFill>
                  <a:schemeClr val="hlink"/>
                </a:solidFill>
              </a:rPr>
              <a:t>子模块</a:t>
            </a:r>
            <a:r>
              <a:rPr lang="zh-CN" altLang="en-US" b="1" dirty="0">
                <a:solidFill>
                  <a:schemeClr val="hlink"/>
                </a:solidFill>
                <a:latin typeface="Arial" panose="020B0604020202020204" pitchFamily="34" charset="0"/>
              </a:rPr>
              <a:t>”</a:t>
            </a:r>
            <a:r>
              <a:rPr lang="zh-CN" altLang="en-US" b="1" dirty="0">
                <a:solidFill>
                  <a:schemeClr val="hlink"/>
                </a:solidFill>
              </a:rPr>
              <a:t>则表现出差异性</a:t>
            </a:r>
          </a:p>
          <a:p>
            <a:pPr algn="ctr"/>
            <a:endParaRPr lang="en-US" altLang="zh-CN" b="1" dirty="0">
              <a:solidFill>
                <a:schemeClr val="hlink"/>
              </a:solidFill>
            </a:endParaRPr>
          </a:p>
        </p:txBody>
      </p:sp>
      <p:sp>
        <p:nvSpPr>
          <p:cNvPr id="35" name="Rectangle 37"/>
          <p:cNvSpPr>
            <a:spLocks noChangeArrowheads="1"/>
          </p:cNvSpPr>
          <p:nvPr/>
        </p:nvSpPr>
        <p:spPr bwMode="auto">
          <a:xfrm>
            <a:off x="2403251" y="6021388"/>
            <a:ext cx="2376488" cy="6921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dirty="0">
                <a:solidFill>
                  <a:srgbClr val="9933FF"/>
                </a:solidFill>
                <a:effectLst>
                  <a:outerShdw blurRad="38100" dist="38100" dir="2700000" algn="tl">
                    <a:srgbClr val="000000"/>
                  </a:outerShdw>
                </a:effectLst>
              </a:rPr>
              <a:t>？分解结构</a:t>
            </a:r>
          </a:p>
        </p:txBody>
      </p:sp>
    </p:spTree>
    <p:extLst>
      <p:ext uri="{BB962C8B-B14F-4D97-AF65-F5344CB8AC3E}">
        <p14:creationId xmlns:p14="http://schemas.microsoft.com/office/powerpoint/2010/main" val="2424218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模块结构</a:t>
            </a:r>
            <a:r>
              <a:rPr lang="en-US" altLang="zh-CN" dirty="0"/>
              <a:t>—</a:t>
            </a:r>
            <a:r>
              <a:rPr lang="zh-CN" altLang="en-US" dirty="0"/>
              <a:t>类或泛化</a:t>
            </a:r>
          </a:p>
        </p:txBody>
      </p:sp>
      <p:sp>
        <p:nvSpPr>
          <p:cNvPr id="3" name="内容占位符 2"/>
          <p:cNvSpPr>
            <a:spLocks noGrp="1"/>
          </p:cNvSpPr>
          <p:nvPr>
            <p:ph sz="quarter" idx="1"/>
          </p:nvPr>
        </p:nvSpPr>
        <p:spPr/>
        <p:txBody>
          <a:bodyPr>
            <a:normAutofit lnSpcReduction="10000"/>
          </a:bodyPr>
          <a:lstStyle/>
          <a:p>
            <a:r>
              <a:rPr lang="zh-CN" altLang="en-US" b="1" dirty="0">
                <a:solidFill>
                  <a:srgbClr val="FF0066"/>
                </a:solidFill>
              </a:rPr>
              <a:t>泛化风格支持面向对象的设计：</a:t>
            </a:r>
            <a:r>
              <a:rPr lang="zh-CN" altLang="en-US" sz="3200" b="1" dirty="0">
                <a:solidFill>
                  <a:srgbClr val="000099"/>
                </a:solidFill>
              </a:rPr>
              <a:t>它是基于继承性的面向对象的系统设计的主要方法。</a:t>
            </a:r>
            <a:r>
              <a:rPr lang="zh-CN" altLang="en-US" sz="3200" b="1" dirty="0">
                <a:solidFill>
                  <a:srgbClr val="9933FF"/>
                </a:solidFill>
              </a:rPr>
              <a:t>类图</a:t>
            </a:r>
            <a:r>
              <a:rPr lang="zh-CN" altLang="en-US" sz="3200" b="1" dirty="0">
                <a:solidFill>
                  <a:srgbClr val="000099"/>
                </a:solidFill>
              </a:rPr>
              <a:t>。</a:t>
            </a:r>
          </a:p>
          <a:p>
            <a:r>
              <a:rPr lang="zh-CN" altLang="en-US" b="1" dirty="0">
                <a:solidFill>
                  <a:srgbClr val="FF0066"/>
                </a:solidFill>
              </a:rPr>
              <a:t>扩展和演化：</a:t>
            </a:r>
          </a:p>
          <a:p>
            <a:r>
              <a:rPr lang="zh-CN" altLang="en-US" b="1" dirty="0">
                <a:solidFill>
                  <a:srgbClr val="FF0066"/>
                </a:solidFill>
              </a:rPr>
              <a:t>局部更改或变化：</a:t>
            </a:r>
            <a:r>
              <a:rPr lang="zh-CN" altLang="en-US" sz="3200" b="1" dirty="0">
                <a:solidFill>
                  <a:srgbClr val="000099"/>
                </a:solidFill>
              </a:rPr>
              <a:t>构架的用途之一是提供稳定的结构，以便允许局部更改或变化。泛化是一种在较高层定义共性和将差异性定义为子模块的方法。</a:t>
            </a:r>
          </a:p>
          <a:p>
            <a:r>
              <a:rPr lang="zh-CN" altLang="en-US" b="1" dirty="0">
                <a:solidFill>
                  <a:srgbClr val="FF0066"/>
                </a:solidFill>
              </a:rPr>
              <a:t>重用：</a:t>
            </a:r>
            <a:r>
              <a:rPr lang="zh-CN" altLang="en-US" sz="3200" b="1" dirty="0">
                <a:solidFill>
                  <a:srgbClr val="000099"/>
                </a:solidFill>
              </a:rPr>
              <a:t>适当的抽象可以只在接口层重用，抽象模块的定义能为重用创造机会。</a:t>
            </a:r>
          </a:p>
          <a:p>
            <a:endParaRPr lang="zh-CN" altLang="en-US" dirty="0"/>
          </a:p>
        </p:txBody>
      </p:sp>
    </p:spTree>
    <p:extLst>
      <p:ext uri="{BB962C8B-B14F-4D97-AF65-F5344CB8AC3E}">
        <p14:creationId xmlns:p14="http://schemas.microsoft.com/office/powerpoint/2010/main" val="1725117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组件和连接器结构</a:t>
            </a:r>
            <a:r>
              <a:rPr lang="en-US" altLang="zh-CN" dirty="0" smtClean="0"/>
              <a:t>—</a:t>
            </a:r>
            <a:r>
              <a:rPr lang="zh-CN" altLang="en-US" dirty="0" smtClean="0"/>
              <a:t>概述</a:t>
            </a:r>
            <a:endParaRPr lang="zh-CN" altLang="en-US" dirty="0"/>
          </a:p>
        </p:txBody>
      </p:sp>
      <p:sp>
        <p:nvSpPr>
          <p:cNvPr id="3" name="内容占位符 2"/>
          <p:cNvSpPr>
            <a:spLocks noGrp="1"/>
          </p:cNvSpPr>
          <p:nvPr>
            <p:ph sz="quarter" idx="1"/>
          </p:nvPr>
        </p:nvSpPr>
        <p:spPr/>
        <p:txBody>
          <a:bodyPr>
            <a:normAutofit fontScale="92500"/>
          </a:bodyPr>
          <a:lstStyle/>
          <a:p>
            <a:r>
              <a:rPr lang="zh-CN" altLang="en-US" dirty="0" smtClean="0"/>
              <a:t>组件</a:t>
            </a:r>
            <a:r>
              <a:rPr lang="zh-CN" altLang="en-US" dirty="0"/>
              <a:t>：（</a:t>
            </a:r>
            <a:r>
              <a:rPr lang="en-US" altLang="zh-CN" dirty="0"/>
              <a:t>Component</a:t>
            </a:r>
            <a:r>
              <a:rPr lang="zh-CN" altLang="en-US" dirty="0"/>
              <a:t>）是软件系统的结构块单元，是软件功能设计和实现的承载体，因此，每个软件组件都承担着一定的功能并发挥着一定的作用，如，中断程序、设备驱动程序、过程、各种功能库、文件等。</a:t>
            </a:r>
          </a:p>
          <a:p>
            <a:r>
              <a:rPr lang="zh-CN" altLang="en-US" dirty="0" smtClean="0"/>
              <a:t>组件</a:t>
            </a:r>
            <a:r>
              <a:rPr lang="zh-CN" altLang="en-US" dirty="0"/>
              <a:t>可以看做是模块、类、对象等一个相关功能的集合。</a:t>
            </a:r>
          </a:p>
          <a:p>
            <a:r>
              <a:rPr lang="zh-CN" altLang="en-US" dirty="0" smtClean="0"/>
              <a:t>组件</a:t>
            </a:r>
            <a:r>
              <a:rPr lang="zh-CN" altLang="en-US" dirty="0"/>
              <a:t>大都作为一个分状的实体，其内部结构和信息隐藏起来。每个组件至少有一个接口。接口是组件与外界发生交互的窗口。其他组件与其交互时，只需了解此组件对外的接口和提供的操作服务。</a:t>
            </a:r>
          </a:p>
          <a:p>
            <a:endParaRPr lang="zh-CN" altLang="en-US" dirty="0"/>
          </a:p>
        </p:txBody>
      </p:sp>
    </p:spTree>
    <p:extLst>
      <p:ext uri="{BB962C8B-B14F-4D97-AF65-F5344CB8AC3E}">
        <p14:creationId xmlns:p14="http://schemas.microsoft.com/office/powerpoint/2010/main" val="32358291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组件和连接器结构</a:t>
            </a:r>
            <a:r>
              <a:rPr lang="en-US" altLang="zh-CN" dirty="0"/>
              <a:t>—</a:t>
            </a:r>
            <a:r>
              <a:rPr lang="zh-CN" altLang="en-US" dirty="0"/>
              <a:t>概述</a:t>
            </a:r>
          </a:p>
        </p:txBody>
      </p:sp>
      <p:sp>
        <p:nvSpPr>
          <p:cNvPr id="3" name="内容占位符 2"/>
          <p:cNvSpPr>
            <a:spLocks noGrp="1"/>
          </p:cNvSpPr>
          <p:nvPr>
            <p:ph sz="quarter" idx="1"/>
          </p:nvPr>
        </p:nvSpPr>
        <p:spPr>
          <a:xfrm>
            <a:off x="663702" y="1600200"/>
            <a:ext cx="8832850" cy="5141168"/>
          </a:xfrm>
        </p:spPr>
        <p:txBody>
          <a:bodyPr>
            <a:normAutofit fontScale="77500" lnSpcReduction="20000"/>
          </a:bodyPr>
          <a:lstStyle/>
          <a:p>
            <a:r>
              <a:rPr lang="zh-CN" altLang="en-US" dirty="0" smtClean="0"/>
              <a:t>连接</a:t>
            </a:r>
            <a:r>
              <a:rPr lang="zh-CN" altLang="en-US" dirty="0"/>
              <a:t>：（</a:t>
            </a:r>
            <a:r>
              <a:rPr lang="en-US" altLang="zh-CN" dirty="0"/>
              <a:t>Connect</a:t>
            </a:r>
            <a:r>
              <a:rPr lang="zh-CN" altLang="en-US" dirty="0"/>
              <a:t>）是组件间建立和维护行为关联及信息传递的途径</a:t>
            </a:r>
            <a:r>
              <a:rPr lang="zh-CN" altLang="en-US" dirty="0" smtClean="0"/>
              <a:t>。</a:t>
            </a:r>
            <a:endParaRPr lang="en-US" altLang="zh-CN" dirty="0" smtClean="0"/>
          </a:p>
          <a:p>
            <a:endParaRPr lang="zh-CN" altLang="en-US" dirty="0"/>
          </a:p>
          <a:p>
            <a:r>
              <a:rPr lang="zh-CN" altLang="en-US" dirty="0" smtClean="0"/>
              <a:t>连接</a:t>
            </a:r>
            <a:r>
              <a:rPr lang="zh-CN" altLang="en-US" dirty="0"/>
              <a:t>需要两方面的支持：一是连接发生和维持的机制，这是实现连接的物质基础；二是连接能够正确地、无二义、无冲突地进行信息交换的保证，这就是连接进行有效信息交换的规则，称为连接的“协议”</a:t>
            </a:r>
            <a:r>
              <a:rPr lang="zh-CN" altLang="en-US" dirty="0" smtClean="0"/>
              <a:t>。</a:t>
            </a:r>
            <a:endParaRPr lang="en-US" altLang="zh-CN" dirty="0" smtClean="0"/>
          </a:p>
          <a:p>
            <a:endParaRPr lang="zh-CN" altLang="en-US" dirty="0"/>
          </a:p>
          <a:p>
            <a:r>
              <a:rPr lang="zh-CN" altLang="en-US" dirty="0" smtClean="0"/>
              <a:t>连接</a:t>
            </a:r>
            <a:r>
              <a:rPr lang="zh-CN" altLang="en-US" dirty="0"/>
              <a:t>的本质是实现连接机制和信息交换协议，简称机制和协议</a:t>
            </a:r>
            <a:r>
              <a:rPr lang="zh-CN" altLang="en-US" dirty="0" smtClean="0"/>
              <a:t>。</a:t>
            </a:r>
            <a:endParaRPr lang="en-US" altLang="zh-CN" dirty="0" smtClean="0"/>
          </a:p>
          <a:p>
            <a:endParaRPr lang="zh-CN" altLang="en-US" dirty="0"/>
          </a:p>
          <a:p>
            <a:r>
              <a:rPr lang="zh-CN" altLang="en-US" dirty="0" smtClean="0"/>
              <a:t>连接器</a:t>
            </a:r>
            <a:r>
              <a:rPr lang="zh-CN" altLang="en-US" dirty="0"/>
              <a:t>：（</a:t>
            </a:r>
            <a:r>
              <a:rPr lang="en-US" altLang="zh-CN" dirty="0"/>
              <a:t>Connector</a:t>
            </a:r>
            <a:r>
              <a:rPr lang="zh-CN" altLang="en-US" dirty="0"/>
              <a:t>）当组件间联系关系复杂时，需要建立专门的连接组件以调度和协调组件间的关联关系，实现组件间联系的特殊组件称为连接器</a:t>
            </a:r>
            <a:r>
              <a:rPr lang="zh-CN" altLang="en-US" dirty="0" smtClean="0"/>
              <a:t>。</a:t>
            </a:r>
            <a:endParaRPr lang="en-US" altLang="zh-CN" dirty="0" smtClean="0"/>
          </a:p>
          <a:p>
            <a:endParaRPr lang="zh-CN" altLang="en-US" dirty="0"/>
          </a:p>
          <a:p>
            <a:r>
              <a:rPr lang="zh-CN" altLang="en-US" dirty="0" smtClean="0"/>
              <a:t>组件</a:t>
            </a:r>
            <a:r>
              <a:rPr lang="zh-CN" altLang="en-US" dirty="0"/>
              <a:t>间的联系有：消息和信号的传递，功能和方法的请求或调用，数据的传送和转换，组件间特定关系的协调和维持等，所有涉及组件间信息、行为、特性的联系和依赖</a:t>
            </a:r>
            <a:r>
              <a:rPr lang="zh-CN" altLang="en-US" dirty="0" smtClean="0"/>
              <a:t>。</a:t>
            </a:r>
            <a:endParaRPr lang="zh-CN" altLang="en-US" dirty="0"/>
          </a:p>
        </p:txBody>
      </p:sp>
    </p:spTree>
    <p:extLst>
      <p:ext uri="{BB962C8B-B14F-4D97-AF65-F5344CB8AC3E}">
        <p14:creationId xmlns:p14="http://schemas.microsoft.com/office/powerpoint/2010/main" val="4223244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组件</a:t>
            </a:r>
            <a:r>
              <a:rPr lang="en-US" altLang="zh-CN" dirty="0"/>
              <a:t>-</a:t>
            </a:r>
            <a:r>
              <a:rPr lang="zh-CN" altLang="en-US" dirty="0"/>
              <a:t>连接器</a:t>
            </a:r>
            <a:r>
              <a:rPr lang="zh-CN" altLang="en-US" dirty="0" smtClean="0"/>
              <a:t>结构</a:t>
            </a:r>
            <a:r>
              <a:rPr lang="en-US" altLang="zh-CN" dirty="0" smtClean="0"/>
              <a:t>—</a:t>
            </a:r>
            <a:r>
              <a:rPr lang="zh-CN" altLang="en-US" dirty="0" smtClean="0"/>
              <a:t>进程结构</a:t>
            </a:r>
            <a:endParaRPr lang="zh-CN" altLang="en-US" dirty="0"/>
          </a:p>
        </p:txBody>
      </p:sp>
      <p:sp>
        <p:nvSpPr>
          <p:cNvPr id="4" name="Rectangle 3"/>
          <p:cNvSpPr txBox="1">
            <a:spLocks noChangeArrowheads="1"/>
          </p:cNvSpPr>
          <p:nvPr/>
        </p:nvSpPr>
        <p:spPr>
          <a:xfrm>
            <a:off x="776536" y="1844824"/>
            <a:ext cx="7696200" cy="439248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zh-CN" altLang="en-US" b="1" dirty="0" smtClean="0">
                <a:solidFill>
                  <a:srgbClr val="9933FF"/>
                </a:solidFill>
              </a:rPr>
              <a:t>进程结构由软件中的一组进程构成。该结构包含的关系是：</a:t>
            </a:r>
            <a:r>
              <a:rPr lang="zh-CN" altLang="en-US" b="1" dirty="0" smtClean="0">
                <a:solidFill>
                  <a:srgbClr val="9933FF"/>
                </a:solidFill>
                <a:latin typeface="Arial" panose="020B0604020202020204" pitchFamily="34" charset="0"/>
              </a:rPr>
              <a:t>“</a:t>
            </a:r>
            <a:r>
              <a:rPr lang="zh-CN" altLang="en-US" b="1" dirty="0" smtClean="0">
                <a:solidFill>
                  <a:srgbClr val="9933FF"/>
                </a:solidFill>
              </a:rPr>
              <a:t>与之同步</a:t>
            </a:r>
            <a:r>
              <a:rPr lang="zh-CN" altLang="en-US" b="1" dirty="0" smtClean="0">
                <a:solidFill>
                  <a:srgbClr val="9933FF"/>
                </a:solidFill>
                <a:latin typeface="Arial" panose="020B0604020202020204" pitchFamily="34" charset="0"/>
              </a:rPr>
              <a:t>”</a:t>
            </a:r>
            <a:r>
              <a:rPr lang="zh-CN" altLang="en-US" b="1" dirty="0" smtClean="0">
                <a:solidFill>
                  <a:srgbClr val="9933FF"/>
                </a:solidFill>
              </a:rPr>
              <a:t>或</a:t>
            </a:r>
            <a:r>
              <a:rPr lang="zh-CN" altLang="en-US" b="1" dirty="0" smtClean="0">
                <a:solidFill>
                  <a:srgbClr val="9933FF"/>
                </a:solidFill>
                <a:latin typeface="Arial" panose="020B0604020202020204" pitchFamily="34" charset="0"/>
              </a:rPr>
              <a:t>“</a:t>
            </a:r>
            <a:r>
              <a:rPr lang="zh-CN" altLang="en-US" b="1" dirty="0" smtClean="0">
                <a:solidFill>
                  <a:srgbClr val="9933FF"/>
                </a:solidFill>
              </a:rPr>
              <a:t>互斥</a:t>
            </a:r>
            <a:r>
              <a:rPr lang="zh-CN" altLang="en-US" b="1" dirty="0" smtClean="0">
                <a:solidFill>
                  <a:srgbClr val="9933FF"/>
                </a:solidFill>
                <a:latin typeface="Arial" panose="020B0604020202020204" pitchFamily="34" charset="0"/>
              </a:rPr>
              <a:t>”</a:t>
            </a:r>
            <a:endParaRPr lang="zh-CN" altLang="en-US" b="1" dirty="0" smtClean="0">
              <a:solidFill>
                <a:srgbClr val="9933FF"/>
              </a:solidFill>
            </a:endParaRPr>
          </a:p>
          <a:p>
            <a:pPr>
              <a:lnSpc>
                <a:spcPct val="90000"/>
              </a:lnSpc>
            </a:pPr>
            <a:r>
              <a:rPr lang="zh-CN" altLang="en-US" b="1" dirty="0" smtClean="0">
                <a:solidFill>
                  <a:srgbClr val="9933FF"/>
                </a:solidFill>
              </a:rPr>
              <a:t>要包含</a:t>
            </a:r>
            <a:r>
              <a:rPr lang="zh-CN" altLang="en-US" b="1" dirty="0" smtClean="0">
                <a:solidFill>
                  <a:srgbClr val="9933FF"/>
                </a:solidFill>
                <a:latin typeface="Arial" panose="020B0604020202020204" pitchFamily="34" charset="0"/>
              </a:rPr>
              <a:t>“</a:t>
            </a:r>
            <a:r>
              <a:rPr lang="zh-CN" altLang="en-US" b="1" dirty="0" smtClean="0">
                <a:solidFill>
                  <a:srgbClr val="9933FF"/>
                </a:solidFill>
              </a:rPr>
              <a:t>调度机制</a:t>
            </a:r>
            <a:r>
              <a:rPr lang="zh-CN" altLang="en-US" b="1" dirty="0" smtClean="0">
                <a:solidFill>
                  <a:srgbClr val="9933FF"/>
                </a:solidFill>
                <a:latin typeface="Arial" panose="020B0604020202020204" pitchFamily="34" charset="0"/>
              </a:rPr>
              <a:t>”</a:t>
            </a:r>
            <a:r>
              <a:rPr lang="zh-CN" altLang="en-US" b="1" dirty="0" smtClean="0">
                <a:solidFill>
                  <a:srgbClr val="9933FF"/>
                </a:solidFill>
              </a:rPr>
              <a:t>，调度工作中包含死锁避免机制。</a:t>
            </a:r>
          </a:p>
          <a:p>
            <a:pPr>
              <a:lnSpc>
                <a:spcPct val="90000"/>
              </a:lnSpc>
            </a:pPr>
            <a:r>
              <a:rPr lang="zh-CN" altLang="en-US" b="1" dirty="0" smtClean="0">
                <a:solidFill>
                  <a:srgbClr val="9933FF"/>
                </a:solidFill>
              </a:rPr>
              <a:t>进程结构收集两类信息：第一类信息说明在每个进程中用到哪些过程；第二类信息哪些进程不能同时进行（互斥）。</a:t>
            </a:r>
            <a:endParaRPr lang="zh-CN" altLang="en-US" b="1" dirty="0">
              <a:solidFill>
                <a:srgbClr val="9933FF"/>
              </a:solidFill>
            </a:endParaRP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465168" y="4581128"/>
            <a:ext cx="3240360" cy="20848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5707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a:t>
            </a:r>
            <a:r>
              <a:rPr lang="en-US" altLang="zh-CN" dirty="0"/>
              <a:t>-</a:t>
            </a:r>
            <a:r>
              <a:rPr lang="zh-CN" altLang="en-US" dirty="0"/>
              <a:t>连接器结构</a:t>
            </a:r>
            <a:r>
              <a:rPr lang="en-US" altLang="zh-CN" dirty="0" smtClean="0"/>
              <a:t>—</a:t>
            </a:r>
            <a:r>
              <a:rPr lang="zh-CN" altLang="en-US" dirty="0" smtClean="0"/>
              <a:t>并发结构</a:t>
            </a:r>
            <a:endParaRPr lang="zh-CN" altLang="en-US" dirty="0"/>
          </a:p>
        </p:txBody>
      </p:sp>
      <p:grpSp>
        <p:nvGrpSpPr>
          <p:cNvPr id="4" name="Group 31"/>
          <p:cNvGrpSpPr>
            <a:grpSpLocks/>
          </p:cNvGrpSpPr>
          <p:nvPr/>
        </p:nvGrpSpPr>
        <p:grpSpPr bwMode="auto">
          <a:xfrm>
            <a:off x="79959" y="2256824"/>
            <a:ext cx="4773290" cy="2448694"/>
            <a:chOff x="340" y="1797"/>
            <a:chExt cx="4989" cy="2223"/>
          </a:xfrm>
        </p:grpSpPr>
        <p:sp>
          <p:nvSpPr>
            <p:cNvPr id="5" name="Rectangle 9"/>
            <p:cNvSpPr>
              <a:spLocks noChangeArrowheads="1"/>
            </p:cNvSpPr>
            <p:nvPr/>
          </p:nvSpPr>
          <p:spPr bwMode="auto">
            <a:xfrm>
              <a:off x="2381" y="1797"/>
              <a:ext cx="1088"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000099"/>
                  </a:solidFill>
                </a:rPr>
                <a:t>Main</a:t>
              </a:r>
            </a:p>
          </p:txBody>
        </p:sp>
        <p:sp>
          <p:nvSpPr>
            <p:cNvPr id="6" name="Rectangle 10"/>
            <p:cNvSpPr>
              <a:spLocks noChangeArrowheads="1"/>
            </p:cNvSpPr>
            <p:nvPr/>
          </p:nvSpPr>
          <p:spPr bwMode="auto">
            <a:xfrm>
              <a:off x="340" y="2614"/>
              <a:ext cx="1088"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99"/>
                  </a:solidFill>
                </a:rPr>
                <a:t>Split</a:t>
              </a:r>
            </a:p>
          </p:txBody>
        </p:sp>
        <p:sp>
          <p:nvSpPr>
            <p:cNvPr id="7" name="Rectangle 11"/>
            <p:cNvSpPr>
              <a:spLocks noChangeArrowheads="1"/>
            </p:cNvSpPr>
            <p:nvPr/>
          </p:nvSpPr>
          <p:spPr bwMode="auto">
            <a:xfrm>
              <a:off x="1610" y="2614"/>
              <a:ext cx="1088"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99"/>
                  </a:solidFill>
                </a:rPr>
                <a:t>To-lower</a:t>
              </a:r>
            </a:p>
          </p:txBody>
        </p:sp>
        <p:sp>
          <p:nvSpPr>
            <p:cNvPr id="8" name="Rectangle 12"/>
            <p:cNvSpPr>
              <a:spLocks noChangeArrowheads="1"/>
            </p:cNvSpPr>
            <p:nvPr/>
          </p:nvSpPr>
          <p:spPr bwMode="auto">
            <a:xfrm>
              <a:off x="2925" y="2614"/>
              <a:ext cx="1088"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99"/>
                  </a:solidFill>
                </a:rPr>
                <a:t>To-upper</a:t>
              </a:r>
            </a:p>
          </p:txBody>
        </p:sp>
        <p:sp>
          <p:nvSpPr>
            <p:cNvPr id="9" name="Rectangle 13"/>
            <p:cNvSpPr>
              <a:spLocks noChangeArrowheads="1"/>
            </p:cNvSpPr>
            <p:nvPr/>
          </p:nvSpPr>
          <p:spPr bwMode="auto">
            <a:xfrm>
              <a:off x="4241" y="2614"/>
              <a:ext cx="1088"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99"/>
                  </a:solidFill>
                </a:rPr>
                <a:t>Merge</a:t>
              </a:r>
            </a:p>
          </p:txBody>
        </p:sp>
        <p:sp>
          <p:nvSpPr>
            <p:cNvPr id="10" name="Rectangle 14"/>
            <p:cNvSpPr>
              <a:spLocks noChangeArrowheads="1"/>
            </p:cNvSpPr>
            <p:nvPr/>
          </p:nvSpPr>
          <p:spPr bwMode="auto">
            <a:xfrm>
              <a:off x="1655" y="3521"/>
              <a:ext cx="1088"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99"/>
                  </a:solidFill>
                </a:rPr>
                <a:t>Config</a:t>
              </a:r>
            </a:p>
          </p:txBody>
        </p:sp>
        <p:sp>
          <p:nvSpPr>
            <p:cNvPr id="11" name="Rectangle 15"/>
            <p:cNvSpPr>
              <a:spLocks noChangeArrowheads="1"/>
            </p:cNvSpPr>
            <p:nvPr/>
          </p:nvSpPr>
          <p:spPr bwMode="auto">
            <a:xfrm>
              <a:off x="3288" y="3521"/>
              <a:ext cx="1088"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99"/>
                  </a:solidFill>
                </a:rPr>
                <a:t>Stdio</a:t>
              </a:r>
            </a:p>
          </p:txBody>
        </p:sp>
        <p:sp>
          <p:nvSpPr>
            <p:cNvPr id="12" name="Line 17"/>
            <p:cNvSpPr>
              <a:spLocks noChangeShapeType="1"/>
            </p:cNvSpPr>
            <p:nvPr/>
          </p:nvSpPr>
          <p:spPr bwMode="auto">
            <a:xfrm flipH="1">
              <a:off x="1156" y="2296"/>
              <a:ext cx="1497"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8"/>
            <p:cNvSpPr>
              <a:spLocks noChangeShapeType="1"/>
            </p:cNvSpPr>
            <p:nvPr/>
          </p:nvSpPr>
          <p:spPr bwMode="auto">
            <a:xfrm flipH="1">
              <a:off x="2517" y="2296"/>
              <a:ext cx="272"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9"/>
            <p:cNvSpPr>
              <a:spLocks noChangeShapeType="1"/>
            </p:cNvSpPr>
            <p:nvPr/>
          </p:nvSpPr>
          <p:spPr bwMode="auto">
            <a:xfrm>
              <a:off x="3016" y="2296"/>
              <a:ext cx="136"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20"/>
            <p:cNvSpPr>
              <a:spLocks noChangeShapeType="1"/>
            </p:cNvSpPr>
            <p:nvPr/>
          </p:nvSpPr>
          <p:spPr bwMode="auto">
            <a:xfrm>
              <a:off x="3288" y="2296"/>
              <a:ext cx="1225"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1"/>
            <p:cNvSpPr>
              <a:spLocks noChangeShapeType="1"/>
            </p:cNvSpPr>
            <p:nvPr/>
          </p:nvSpPr>
          <p:spPr bwMode="auto">
            <a:xfrm>
              <a:off x="2789" y="2296"/>
              <a:ext cx="0" cy="9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2"/>
            <p:cNvSpPr>
              <a:spLocks noChangeShapeType="1"/>
            </p:cNvSpPr>
            <p:nvPr/>
          </p:nvSpPr>
          <p:spPr bwMode="auto">
            <a:xfrm>
              <a:off x="2789" y="3249"/>
              <a:ext cx="590" cy="2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3"/>
            <p:cNvSpPr>
              <a:spLocks noChangeShapeType="1"/>
            </p:cNvSpPr>
            <p:nvPr/>
          </p:nvSpPr>
          <p:spPr bwMode="auto">
            <a:xfrm>
              <a:off x="3424" y="3113"/>
              <a:ext cx="136"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4"/>
            <p:cNvSpPr>
              <a:spLocks noChangeShapeType="1"/>
            </p:cNvSpPr>
            <p:nvPr/>
          </p:nvSpPr>
          <p:spPr bwMode="auto">
            <a:xfrm flipH="1">
              <a:off x="3969" y="3113"/>
              <a:ext cx="635"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5"/>
            <p:cNvSpPr>
              <a:spLocks noChangeShapeType="1"/>
            </p:cNvSpPr>
            <p:nvPr/>
          </p:nvSpPr>
          <p:spPr bwMode="auto">
            <a:xfrm>
              <a:off x="1973" y="3113"/>
              <a:ext cx="1315"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6"/>
            <p:cNvSpPr>
              <a:spLocks noChangeShapeType="1"/>
            </p:cNvSpPr>
            <p:nvPr/>
          </p:nvSpPr>
          <p:spPr bwMode="auto">
            <a:xfrm>
              <a:off x="1202" y="3113"/>
              <a:ext cx="2086"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7"/>
            <p:cNvSpPr>
              <a:spLocks noChangeShapeType="1"/>
            </p:cNvSpPr>
            <p:nvPr/>
          </p:nvSpPr>
          <p:spPr bwMode="auto">
            <a:xfrm>
              <a:off x="1111" y="3113"/>
              <a:ext cx="726"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8"/>
            <p:cNvSpPr>
              <a:spLocks noChangeShapeType="1"/>
            </p:cNvSpPr>
            <p:nvPr/>
          </p:nvSpPr>
          <p:spPr bwMode="auto">
            <a:xfrm flipH="1">
              <a:off x="1927" y="3113"/>
              <a:ext cx="273"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9"/>
            <p:cNvSpPr>
              <a:spLocks noChangeShapeType="1"/>
            </p:cNvSpPr>
            <p:nvPr/>
          </p:nvSpPr>
          <p:spPr bwMode="auto">
            <a:xfrm flipH="1">
              <a:off x="2018" y="3113"/>
              <a:ext cx="1225"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0"/>
            <p:cNvSpPr>
              <a:spLocks noChangeShapeType="1"/>
            </p:cNvSpPr>
            <p:nvPr/>
          </p:nvSpPr>
          <p:spPr bwMode="auto">
            <a:xfrm flipH="1">
              <a:off x="2290" y="3113"/>
              <a:ext cx="2268"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 name="矩形 25"/>
          <p:cNvSpPr/>
          <p:nvPr/>
        </p:nvSpPr>
        <p:spPr>
          <a:xfrm>
            <a:off x="513887" y="1627645"/>
            <a:ext cx="4953000" cy="646331"/>
          </a:xfrm>
          <a:prstGeom prst="rect">
            <a:avLst/>
          </a:prstGeom>
        </p:spPr>
        <p:txBody>
          <a:bodyPr>
            <a:spAutoFit/>
          </a:bodyPr>
          <a:lstStyle/>
          <a:p>
            <a:r>
              <a:rPr lang="zh-CN" altLang="en-US" b="1" dirty="0">
                <a:solidFill>
                  <a:srgbClr val="9933FF"/>
                </a:solidFill>
              </a:rPr>
              <a:t>组件</a:t>
            </a:r>
            <a:r>
              <a:rPr lang="en-US" altLang="zh-CN" b="1" dirty="0">
                <a:solidFill>
                  <a:srgbClr val="9933FF"/>
                </a:solidFill>
              </a:rPr>
              <a:t>-</a:t>
            </a:r>
            <a:r>
              <a:rPr lang="zh-CN" altLang="en-US" b="1" dirty="0">
                <a:solidFill>
                  <a:srgbClr val="9933FF"/>
                </a:solidFill>
              </a:rPr>
              <a:t>连接器中的单一组件可以执行由许多模块定义的代码。</a:t>
            </a:r>
            <a:endParaRPr lang="zh-CN" altLang="en-US" b="1" dirty="0">
              <a:solidFill>
                <a:srgbClr val="9933FF"/>
              </a:solidFill>
            </a:endParaRPr>
          </a:p>
        </p:txBody>
      </p:sp>
      <p:grpSp>
        <p:nvGrpSpPr>
          <p:cNvPr id="68" name="组合 67"/>
          <p:cNvGrpSpPr/>
          <p:nvPr/>
        </p:nvGrpSpPr>
        <p:grpSpPr>
          <a:xfrm>
            <a:off x="5071391" y="3444004"/>
            <a:ext cx="4703523" cy="2906091"/>
            <a:chOff x="3553921" y="1204780"/>
            <a:chExt cx="8174038" cy="4030662"/>
          </a:xfrm>
        </p:grpSpPr>
        <p:grpSp>
          <p:nvGrpSpPr>
            <p:cNvPr id="27" name="Group 22"/>
            <p:cNvGrpSpPr>
              <a:grpSpLocks/>
            </p:cNvGrpSpPr>
            <p:nvPr/>
          </p:nvGrpSpPr>
          <p:grpSpPr bwMode="auto">
            <a:xfrm>
              <a:off x="3553921" y="2789105"/>
              <a:ext cx="2016125" cy="719137"/>
              <a:chOff x="521" y="1933"/>
              <a:chExt cx="1270" cy="453"/>
            </a:xfrm>
          </p:grpSpPr>
          <p:sp>
            <p:nvSpPr>
              <p:cNvPr id="28" name="Rectangle 7"/>
              <p:cNvSpPr>
                <a:spLocks noChangeArrowheads="1"/>
              </p:cNvSpPr>
              <p:nvPr/>
            </p:nvSpPr>
            <p:spPr bwMode="auto">
              <a:xfrm>
                <a:off x="612" y="1933"/>
                <a:ext cx="1134" cy="4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99"/>
                    </a:solidFill>
                  </a:rPr>
                  <a:t>Split</a:t>
                </a:r>
              </a:p>
              <a:p>
                <a:pPr algn="ctr"/>
                <a:endParaRPr lang="en-US" altLang="zh-CN"/>
              </a:p>
            </p:txBody>
          </p:sp>
          <p:sp>
            <p:nvSpPr>
              <p:cNvPr id="29" name="Rectangle 8"/>
              <p:cNvSpPr>
                <a:spLocks noChangeArrowheads="1"/>
              </p:cNvSpPr>
              <p:nvPr/>
            </p:nvSpPr>
            <p:spPr bwMode="auto">
              <a:xfrm>
                <a:off x="521" y="2115"/>
                <a:ext cx="136" cy="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9"/>
              <p:cNvSpPr>
                <a:spLocks noChangeArrowheads="1"/>
              </p:cNvSpPr>
              <p:nvPr/>
            </p:nvSpPr>
            <p:spPr bwMode="auto">
              <a:xfrm>
                <a:off x="1655" y="2024"/>
                <a:ext cx="136" cy="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0"/>
              <p:cNvSpPr>
                <a:spLocks noChangeArrowheads="1"/>
              </p:cNvSpPr>
              <p:nvPr/>
            </p:nvSpPr>
            <p:spPr bwMode="auto">
              <a:xfrm>
                <a:off x="1655" y="2205"/>
                <a:ext cx="136" cy="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 name="Group 21"/>
            <p:cNvGrpSpPr>
              <a:grpSpLocks/>
            </p:cNvGrpSpPr>
            <p:nvPr/>
          </p:nvGrpSpPr>
          <p:grpSpPr bwMode="auto">
            <a:xfrm>
              <a:off x="6901959" y="1204780"/>
              <a:ext cx="2089150" cy="719137"/>
              <a:chOff x="1927" y="1253"/>
              <a:chExt cx="1316" cy="453"/>
            </a:xfrm>
          </p:grpSpPr>
          <p:sp>
            <p:nvSpPr>
              <p:cNvPr id="33" name="Rectangle 4"/>
              <p:cNvSpPr>
                <a:spLocks noChangeArrowheads="1"/>
              </p:cNvSpPr>
              <p:nvPr/>
            </p:nvSpPr>
            <p:spPr bwMode="auto">
              <a:xfrm>
                <a:off x="2018" y="1253"/>
                <a:ext cx="1134" cy="4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000099"/>
                    </a:solidFill>
                  </a:rPr>
                  <a:t>To-upper</a:t>
                </a:r>
              </a:p>
              <a:p>
                <a:pPr algn="ctr"/>
                <a:endParaRPr lang="en-US" altLang="zh-CN" dirty="0"/>
              </a:p>
            </p:txBody>
          </p:sp>
          <p:sp>
            <p:nvSpPr>
              <p:cNvPr id="34" name="Rectangle 11"/>
              <p:cNvSpPr>
                <a:spLocks noChangeArrowheads="1"/>
              </p:cNvSpPr>
              <p:nvPr/>
            </p:nvSpPr>
            <p:spPr bwMode="auto">
              <a:xfrm>
                <a:off x="1927" y="1434"/>
                <a:ext cx="136" cy="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12"/>
              <p:cNvSpPr>
                <a:spLocks noChangeArrowheads="1"/>
              </p:cNvSpPr>
              <p:nvPr/>
            </p:nvSpPr>
            <p:spPr bwMode="auto">
              <a:xfrm>
                <a:off x="3107" y="1434"/>
                <a:ext cx="136" cy="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23"/>
            <p:cNvGrpSpPr>
              <a:grpSpLocks/>
            </p:cNvGrpSpPr>
            <p:nvPr/>
          </p:nvGrpSpPr>
          <p:grpSpPr bwMode="auto">
            <a:xfrm>
              <a:off x="6757496" y="4516305"/>
              <a:ext cx="2016125" cy="719137"/>
              <a:chOff x="1882" y="2614"/>
              <a:chExt cx="1270" cy="453"/>
            </a:xfrm>
          </p:grpSpPr>
          <p:sp>
            <p:nvSpPr>
              <p:cNvPr id="37" name="Rectangle 5"/>
              <p:cNvSpPr>
                <a:spLocks noChangeArrowheads="1"/>
              </p:cNvSpPr>
              <p:nvPr/>
            </p:nvSpPr>
            <p:spPr bwMode="auto">
              <a:xfrm>
                <a:off x="1973" y="2614"/>
                <a:ext cx="1134" cy="4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99"/>
                    </a:solidFill>
                  </a:rPr>
                  <a:t>To-lower</a:t>
                </a:r>
              </a:p>
            </p:txBody>
          </p:sp>
          <p:sp>
            <p:nvSpPr>
              <p:cNvPr id="38" name="Rectangle 13"/>
              <p:cNvSpPr>
                <a:spLocks noChangeArrowheads="1"/>
              </p:cNvSpPr>
              <p:nvPr/>
            </p:nvSpPr>
            <p:spPr bwMode="auto">
              <a:xfrm>
                <a:off x="3016" y="2795"/>
                <a:ext cx="136" cy="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4"/>
              <p:cNvSpPr>
                <a:spLocks noChangeArrowheads="1"/>
              </p:cNvSpPr>
              <p:nvPr/>
            </p:nvSpPr>
            <p:spPr bwMode="auto">
              <a:xfrm>
                <a:off x="1882" y="2795"/>
                <a:ext cx="136" cy="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 name="Group 24"/>
            <p:cNvGrpSpPr>
              <a:grpSpLocks/>
            </p:cNvGrpSpPr>
            <p:nvPr/>
          </p:nvGrpSpPr>
          <p:grpSpPr bwMode="auto">
            <a:xfrm>
              <a:off x="9638809" y="2860542"/>
              <a:ext cx="2089150" cy="719138"/>
              <a:chOff x="3560" y="1979"/>
              <a:chExt cx="1316" cy="453"/>
            </a:xfrm>
          </p:grpSpPr>
          <p:sp>
            <p:nvSpPr>
              <p:cNvPr id="41" name="Rectangle 6"/>
              <p:cNvSpPr>
                <a:spLocks noChangeArrowheads="1"/>
              </p:cNvSpPr>
              <p:nvPr/>
            </p:nvSpPr>
            <p:spPr bwMode="auto">
              <a:xfrm>
                <a:off x="3651" y="1979"/>
                <a:ext cx="1134" cy="4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99"/>
                    </a:solidFill>
                  </a:rPr>
                  <a:t>Merge</a:t>
                </a:r>
              </a:p>
              <a:p>
                <a:pPr algn="ctr"/>
                <a:endParaRPr lang="en-US" altLang="zh-CN"/>
              </a:p>
            </p:txBody>
          </p:sp>
          <p:sp>
            <p:nvSpPr>
              <p:cNvPr id="42" name="Rectangle 15"/>
              <p:cNvSpPr>
                <a:spLocks noChangeArrowheads="1"/>
              </p:cNvSpPr>
              <p:nvPr/>
            </p:nvSpPr>
            <p:spPr bwMode="auto">
              <a:xfrm>
                <a:off x="3560" y="2069"/>
                <a:ext cx="136" cy="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8"/>
              <p:cNvSpPr>
                <a:spLocks noChangeArrowheads="1"/>
              </p:cNvSpPr>
              <p:nvPr/>
            </p:nvSpPr>
            <p:spPr bwMode="auto">
              <a:xfrm>
                <a:off x="3560" y="2251"/>
                <a:ext cx="136" cy="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19"/>
              <p:cNvSpPr>
                <a:spLocks noChangeArrowheads="1"/>
              </p:cNvSpPr>
              <p:nvPr/>
            </p:nvSpPr>
            <p:spPr bwMode="auto">
              <a:xfrm>
                <a:off x="4740" y="2160"/>
                <a:ext cx="136" cy="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 name="Group 34"/>
            <p:cNvGrpSpPr>
              <a:grpSpLocks/>
            </p:cNvGrpSpPr>
            <p:nvPr/>
          </p:nvGrpSpPr>
          <p:grpSpPr bwMode="auto">
            <a:xfrm>
              <a:off x="5173171" y="1565142"/>
              <a:ext cx="1728788" cy="1439863"/>
              <a:chOff x="1020" y="1480"/>
              <a:chExt cx="1089" cy="907"/>
            </a:xfrm>
          </p:grpSpPr>
          <p:sp>
            <p:nvSpPr>
              <p:cNvPr id="46" name="Line 20"/>
              <p:cNvSpPr>
                <a:spLocks noChangeShapeType="1"/>
              </p:cNvSpPr>
              <p:nvPr/>
            </p:nvSpPr>
            <p:spPr bwMode="auto">
              <a:xfrm>
                <a:off x="1292" y="2387"/>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25"/>
              <p:cNvSpPr>
                <a:spLocks noChangeShapeType="1"/>
              </p:cNvSpPr>
              <p:nvPr/>
            </p:nvSpPr>
            <p:spPr bwMode="auto">
              <a:xfrm flipV="1">
                <a:off x="1655" y="1933"/>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6"/>
              <p:cNvSpPr>
                <a:spLocks noChangeShapeType="1"/>
              </p:cNvSpPr>
              <p:nvPr/>
            </p:nvSpPr>
            <p:spPr bwMode="auto">
              <a:xfrm flipH="1">
                <a:off x="1020" y="1933"/>
                <a:ext cx="6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7"/>
              <p:cNvSpPr>
                <a:spLocks noChangeShapeType="1"/>
              </p:cNvSpPr>
              <p:nvPr/>
            </p:nvSpPr>
            <p:spPr bwMode="auto">
              <a:xfrm flipV="1">
                <a:off x="1020" y="1480"/>
                <a:ext cx="0"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8"/>
              <p:cNvSpPr>
                <a:spLocks noChangeShapeType="1"/>
              </p:cNvSpPr>
              <p:nvPr/>
            </p:nvSpPr>
            <p:spPr bwMode="auto">
              <a:xfrm flipV="1">
                <a:off x="1020" y="1480"/>
                <a:ext cx="10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35"/>
            <p:cNvGrpSpPr>
              <a:grpSpLocks/>
            </p:cNvGrpSpPr>
            <p:nvPr/>
          </p:nvGrpSpPr>
          <p:grpSpPr bwMode="auto">
            <a:xfrm>
              <a:off x="5173171" y="3292342"/>
              <a:ext cx="1585913" cy="1584325"/>
              <a:chOff x="1020" y="2568"/>
              <a:chExt cx="999" cy="998"/>
            </a:xfrm>
          </p:grpSpPr>
          <p:sp>
            <p:nvSpPr>
              <p:cNvPr id="52" name="Line 29"/>
              <p:cNvSpPr>
                <a:spLocks noChangeShapeType="1"/>
              </p:cNvSpPr>
              <p:nvPr/>
            </p:nvSpPr>
            <p:spPr bwMode="auto">
              <a:xfrm>
                <a:off x="1292" y="2568"/>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30"/>
              <p:cNvSpPr>
                <a:spLocks noChangeShapeType="1"/>
              </p:cNvSpPr>
              <p:nvPr/>
            </p:nvSpPr>
            <p:spPr bwMode="auto">
              <a:xfrm flipV="1">
                <a:off x="1655" y="2568"/>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31"/>
              <p:cNvSpPr>
                <a:spLocks noChangeShapeType="1"/>
              </p:cNvSpPr>
              <p:nvPr/>
            </p:nvSpPr>
            <p:spPr bwMode="auto">
              <a:xfrm flipH="1">
                <a:off x="1020" y="3022"/>
                <a:ext cx="6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32"/>
              <p:cNvSpPr>
                <a:spLocks noChangeShapeType="1"/>
              </p:cNvSpPr>
              <p:nvPr/>
            </p:nvSpPr>
            <p:spPr bwMode="auto">
              <a:xfrm flipV="1">
                <a:off x="1020" y="3022"/>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33"/>
              <p:cNvSpPr>
                <a:spLocks noChangeShapeType="1"/>
              </p:cNvSpPr>
              <p:nvPr/>
            </p:nvSpPr>
            <p:spPr bwMode="auto">
              <a:xfrm flipV="1">
                <a:off x="1020" y="3566"/>
                <a:ext cx="9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 name="Group 48"/>
            <p:cNvGrpSpPr>
              <a:grpSpLocks/>
            </p:cNvGrpSpPr>
            <p:nvPr/>
          </p:nvGrpSpPr>
          <p:grpSpPr bwMode="auto">
            <a:xfrm>
              <a:off x="8341821" y="1565142"/>
              <a:ext cx="1223963" cy="3313113"/>
              <a:chOff x="3016" y="1480"/>
              <a:chExt cx="771" cy="2087"/>
            </a:xfrm>
          </p:grpSpPr>
          <p:sp>
            <p:nvSpPr>
              <p:cNvPr id="58" name="Line 37"/>
              <p:cNvSpPr>
                <a:spLocks noChangeShapeType="1"/>
              </p:cNvSpPr>
              <p:nvPr/>
            </p:nvSpPr>
            <p:spPr bwMode="auto">
              <a:xfrm rot="10800000">
                <a:off x="3424" y="1480"/>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8"/>
              <p:cNvSpPr>
                <a:spLocks noChangeShapeType="1"/>
              </p:cNvSpPr>
              <p:nvPr/>
            </p:nvSpPr>
            <p:spPr bwMode="auto">
              <a:xfrm rot="10800000" flipV="1">
                <a:off x="3651" y="1480"/>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9"/>
              <p:cNvSpPr>
                <a:spLocks noChangeShapeType="1"/>
              </p:cNvSpPr>
              <p:nvPr/>
            </p:nvSpPr>
            <p:spPr bwMode="auto">
              <a:xfrm rot="10800000" flipH="1">
                <a:off x="3016" y="1933"/>
                <a:ext cx="6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40"/>
              <p:cNvSpPr>
                <a:spLocks noChangeShapeType="1"/>
              </p:cNvSpPr>
              <p:nvPr/>
            </p:nvSpPr>
            <p:spPr bwMode="auto">
              <a:xfrm rot="10800000" flipV="1">
                <a:off x="3016" y="1933"/>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42"/>
              <p:cNvSpPr>
                <a:spLocks noChangeShapeType="1"/>
              </p:cNvSpPr>
              <p:nvPr/>
            </p:nvSpPr>
            <p:spPr bwMode="auto">
              <a:xfrm>
                <a:off x="3016" y="2432"/>
                <a:ext cx="77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43"/>
              <p:cNvSpPr>
                <a:spLocks noChangeShapeType="1"/>
              </p:cNvSpPr>
              <p:nvPr/>
            </p:nvSpPr>
            <p:spPr bwMode="auto">
              <a:xfrm rot="10800000">
                <a:off x="3288" y="3566"/>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44"/>
              <p:cNvSpPr>
                <a:spLocks noChangeShapeType="1"/>
              </p:cNvSpPr>
              <p:nvPr/>
            </p:nvSpPr>
            <p:spPr bwMode="auto">
              <a:xfrm rot="10800000" flipV="1">
                <a:off x="3515" y="3113"/>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45"/>
              <p:cNvSpPr>
                <a:spLocks noChangeShapeType="1"/>
              </p:cNvSpPr>
              <p:nvPr/>
            </p:nvSpPr>
            <p:spPr bwMode="auto">
              <a:xfrm rot="10800000" flipH="1">
                <a:off x="3016" y="3113"/>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46"/>
              <p:cNvSpPr>
                <a:spLocks noChangeShapeType="1"/>
              </p:cNvSpPr>
              <p:nvPr/>
            </p:nvSpPr>
            <p:spPr bwMode="auto">
              <a:xfrm rot="10800000" flipV="1">
                <a:off x="3016" y="2614"/>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47"/>
              <p:cNvSpPr>
                <a:spLocks noChangeShapeType="1"/>
              </p:cNvSpPr>
              <p:nvPr/>
            </p:nvSpPr>
            <p:spPr bwMode="auto">
              <a:xfrm>
                <a:off x="3016" y="2614"/>
                <a:ext cx="77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1245590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组件</a:t>
            </a:r>
            <a:r>
              <a:rPr lang="en-US" altLang="zh-CN" dirty="0"/>
              <a:t>-</a:t>
            </a:r>
            <a:r>
              <a:rPr lang="zh-CN" altLang="en-US" dirty="0"/>
              <a:t>连接器结构</a:t>
            </a:r>
            <a:r>
              <a:rPr lang="en-US" altLang="zh-CN" dirty="0" smtClean="0"/>
              <a:t>—</a:t>
            </a:r>
            <a:r>
              <a:rPr lang="zh-CN" altLang="en-US" dirty="0" smtClean="0"/>
              <a:t>客户</a:t>
            </a:r>
            <a:r>
              <a:rPr lang="en-US" altLang="zh-CN" dirty="0" smtClean="0"/>
              <a:t>-</a:t>
            </a:r>
            <a:r>
              <a:rPr lang="zh-CN" altLang="en-US" dirty="0" smtClean="0"/>
              <a:t>服务器结构</a:t>
            </a:r>
            <a:endParaRPr lang="zh-CN" altLang="en-US" dirty="0"/>
          </a:p>
        </p:txBody>
      </p:sp>
      <p:sp>
        <p:nvSpPr>
          <p:cNvPr id="3" name="内容占位符 2"/>
          <p:cNvSpPr>
            <a:spLocks noGrp="1"/>
          </p:cNvSpPr>
          <p:nvPr>
            <p:ph sz="quarter" idx="1"/>
          </p:nvPr>
        </p:nvSpPr>
        <p:spPr/>
        <p:txBody>
          <a:bodyPr/>
          <a:lstStyle/>
          <a:p>
            <a:r>
              <a:rPr lang="zh-CN" altLang="en-US" b="1" dirty="0">
                <a:solidFill>
                  <a:srgbClr val="000099"/>
                </a:solidFill>
              </a:rPr>
              <a:t>组件是</a:t>
            </a:r>
            <a:r>
              <a:rPr lang="zh-CN" altLang="en-US" b="1" dirty="0">
                <a:solidFill>
                  <a:srgbClr val="000099"/>
                </a:solidFill>
                <a:latin typeface="Arial" panose="020B0604020202020204" pitchFamily="34" charset="0"/>
              </a:rPr>
              <a:t>“</a:t>
            </a:r>
            <a:r>
              <a:rPr lang="zh-CN" altLang="en-US" b="1" dirty="0">
                <a:solidFill>
                  <a:srgbClr val="000099"/>
                </a:solidFill>
              </a:rPr>
              <a:t>客户机</a:t>
            </a:r>
            <a:r>
              <a:rPr lang="en-US" altLang="zh-CN" b="1" dirty="0">
                <a:solidFill>
                  <a:srgbClr val="000099"/>
                </a:solidFill>
              </a:rPr>
              <a:t>-</a:t>
            </a:r>
            <a:r>
              <a:rPr lang="zh-CN" altLang="en-US" b="1" dirty="0">
                <a:solidFill>
                  <a:srgbClr val="000099"/>
                </a:solidFill>
              </a:rPr>
              <a:t>服务器</a:t>
            </a:r>
            <a:r>
              <a:rPr lang="zh-CN" altLang="en-US" b="1" dirty="0">
                <a:solidFill>
                  <a:srgbClr val="000099"/>
                </a:solidFill>
                <a:latin typeface="Arial" panose="020B0604020202020204" pitchFamily="34" charset="0"/>
              </a:rPr>
              <a:t>”</a:t>
            </a:r>
            <a:endParaRPr lang="zh-CN" altLang="en-US" b="1" dirty="0">
              <a:solidFill>
                <a:srgbClr val="000099"/>
              </a:solidFill>
            </a:endParaRPr>
          </a:p>
          <a:p>
            <a:r>
              <a:rPr lang="zh-CN" altLang="en-US" b="1" dirty="0">
                <a:solidFill>
                  <a:srgbClr val="000099"/>
                </a:solidFill>
              </a:rPr>
              <a:t>连接件：可以是多种形式</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024" y="2420888"/>
            <a:ext cx="4526955" cy="4217481"/>
          </a:xfrm>
          <a:prstGeom prst="rect">
            <a:avLst/>
          </a:prstGeom>
        </p:spPr>
      </p:pic>
    </p:spTree>
    <p:extLst>
      <p:ext uri="{BB962C8B-B14F-4D97-AF65-F5344CB8AC3E}">
        <p14:creationId xmlns:p14="http://schemas.microsoft.com/office/powerpoint/2010/main" val="1804131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分配</a:t>
            </a:r>
            <a:r>
              <a:rPr lang="zh-CN" altLang="en-US" dirty="0" smtClean="0"/>
              <a:t>结构</a:t>
            </a:r>
            <a:r>
              <a:rPr lang="en-US" altLang="zh-CN" dirty="0" smtClean="0"/>
              <a:t>——</a:t>
            </a:r>
            <a:r>
              <a:rPr lang="zh-CN" altLang="en-US" dirty="0" smtClean="0"/>
              <a:t>概述</a:t>
            </a:r>
            <a:endParaRPr lang="zh-CN" altLang="en-US" dirty="0"/>
          </a:p>
        </p:txBody>
      </p:sp>
      <p:sp>
        <p:nvSpPr>
          <p:cNvPr id="4" name="Rectangle 3"/>
          <p:cNvSpPr txBox="1">
            <a:spLocks noChangeArrowheads="1"/>
          </p:cNvSpPr>
          <p:nvPr/>
        </p:nvSpPr>
        <p:spPr>
          <a:xfrm>
            <a:off x="776536" y="1882199"/>
            <a:ext cx="7696200" cy="399507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rgbClr val="000099"/>
                </a:solidFill>
              </a:rPr>
              <a:t>硬件、团队结构、文件系统都会与软件构架进行交互，所以必须考虑这一类结构。</a:t>
            </a:r>
          </a:p>
          <a:p>
            <a:r>
              <a:rPr lang="zh-CN" altLang="en-US" b="1" dirty="0" smtClean="0">
                <a:solidFill>
                  <a:srgbClr val="000099"/>
                </a:solidFill>
              </a:rPr>
              <a:t>通过将软件构架映射到硬件即可对系统性能进行分析；通过将软件构架映射到团队结构，项目管理活动才得以展开；通过将软件构架映射到文件结构，系统开发管理才得以进行。</a:t>
            </a:r>
            <a:endParaRPr lang="zh-CN" altLang="en-US" b="1" dirty="0">
              <a:solidFill>
                <a:srgbClr val="000099"/>
              </a:solidFill>
            </a:endParaRPr>
          </a:p>
        </p:txBody>
      </p:sp>
    </p:spTree>
    <p:extLst>
      <p:ext uri="{BB962C8B-B14F-4D97-AF65-F5344CB8AC3E}">
        <p14:creationId xmlns:p14="http://schemas.microsoft.com/office/powerpoint/2010/main" val="2118872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分配结构</a:t>
            </a:r>
            <a:endParaRPr lang="zh-CN" altLang="en-US" dirty="0"/>
          </a:p>
        </p:txBody>
      </p:sp>
      <p:sp>
        <p:nvSpPr>
          <p:cNvPr id="3" name="内容占位符 2"/>
          <p:cNvSpPr>
            <a:spLocks noGrp="1"/>
          </p:cNvSpPr>
          <p:nvPr>
            <p:ph sz="quarter" idx="1"/>
          </p:nvPr>
        </p:nvSpPr>
        <p:spPr/>
        <p:txBody>
          <a:bodyPr/>
          <a:lstStyle/>
          <a:p>
            <a:r>
              <a:rPr lang="zh-CN" altLang="en-US" dirty="0"/>
              <a:t>元素：软件和环境元素</a:t>
            </a:r>
            <a:r>
              <a:rPr lang="en-US" altLang="zh-CN" dirty="0"/>
              <a:t>(</a:t>
            </a:r>
            <a:r>
              <a:rPr lang="zh-CN" altLang="en-US" dirty="0"/>
              <a:t>环境元素如：处理器，特大容量磁盘，；配置条目或开发团队。</a:t>
            </a:r>
            <a:r>
              <a:rPr lang="en-US" altLang="zh-CN" dirty="0"/>
              <a:t>)</a:t>
            </a:r>
          </a:p>
          <a:p>
            <a:r>
              <a:rPr lang="zh-CN" altLang="en-US" dirty="0"/>
              <a:t>关系：“分配到”</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696" y="3162478"/>
            <a:ext cx="5269988" cy="3677847"/>
          </a:xfrm>
          <a:prstGeom prst="rect">
            <a:avLst/>
          </a:prstGeom>
        </p:spPr>
      </p:pic>
    </p:spTree>
    <p:extLst>
      <p:ext uri="{BB962C8B-B14F-4D97-AF65-F5344CB8AC3E}">
        <p14:creationId xmlns:p14="http://schemas.microsoft.com/office/powerpoint/2010/main" val="3851269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软件系统的视图</a:t>
            </a:r>
          </a:p>
        </p:txBody>
      </p:sp>
      <p:pic>
        <p:nvPicPr>
          <p:cNvPr id="4" name="Picture 4" descr="21"/>
          <p:cNvPicPr>
            <a:picLocks noChangeAspect="1" noChangeArrowheads="1"/>
          </p:cNvPicPr>
          <p:nvPr>
            <p:ph idx="1"/>
          </p:nvPr>
        </p:nvPicPr>
        <p:blipFill>
          <a:blip r:embed="rId2">
            <a:extLst>
              <a:ext uri="{28A0092B-C50C-407E-A947-70E740481C1C}">
                <a14:useLocalDpi xmlns:a14="http://schemas.microsoft.com/office/drawing/2010/main" val="0"/>
              </a:ext>
            </a:extLst>
          </a:blip>
          <a:srcRect l="2727" r="2727" b="66930"/>
          <a:stretch>
            <a:fillRect/>
          </a:stretch>
        </p:blipFill>
        <p:spPr>
          <a:xfrm>
            <a:off x="849064" y="1556792"/>
            <a:ext cx="8280400" cy="17145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6"/>
          <p:cNvSpPr>
            <a:spLocks noChangeArrowheads="1"/>
          </p:cNvSpPr>
          <p:nvPr/>
        </p:nvSpPr>
        <p:spPr bwMode="auto">
          <a:xfrm>
            <a:off x="777626" y="3501479"/>
            <a:ext cx="8351838" cy="27368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chemeClr val="accent4">
                    <a:lumMod val="50000"/>
                  </a:schemeClr>
                </a:solidFill>
                <a:latin typeface="Arial" panose="020B0604020202020204" pitchFamily="34" charset="0"/>
                <a:ea typeface="华文中宋" panose="02010600040101010101" pitchFamily="2" charset="-122"/>
              </a:rPr>
              <a:t>任何一个视图只能表示体系结构的部分内容，</a:t>
            </a:r>
          </a:p>
          <a:p>
            <a:pPr algn="ctr"/>
            <a:r>
              <a:rPr lang="zh-CN" altLang="en-US" sz="2400" b="1" dirty="0">
                <a:solidFill>
                  <a:schemeClr val="accent4">
                    <a:lumMod val="50000"/>
                  </a:schemeClr>
                </a:solidFill>
                <a:latin typeface="Arial" panose="020B0604020202020204" pitchFamily="34" charset="0"/>
                <a:ea typeface="华文中宋" panose="02010600040101010101" pitchFamily="2" charset="-122"/>
              </a:rPr>
              <a:t>候选视图的集合不是固定的也不是规定的，选</a:t>
            </a:r>
          </a:p>
          <a:p>
            <a:pPr algn="ctr"/>
            <a:r>
              <a:rPr lang="zh-CN" altLang="en-US" sz="2400" b="1" dirty="0">
                <a:solidFill>
                  <a:schemeClr val="accent4">
                    <a:lumMod val="50000"/>
                  </a:schemeClr>
                </a:solidFill>
                <a:latin typeface="Arial" panose="020B0604020202020204" pitchFamily="34" charset="0"/>
                <a:ea typeface="华文中宋" panose="02010600040101010101" pitchFamily="2" charset="-122"/>
              </a:rPr>
              <a:t>择一组来支持分析、交流或理解体系结构。</a:t>
            </a:r>
          </a:p>
          <a:p>
            <a:pPr algn="ctr"/>
            <a:endParaRPr lang="en-US" altLang="zh-CN" sz="2400" b="1" dirty="0">
              <a:solidFill>
                <a:schemeClr val="accent2"/>
              </a:solidFill>
              <a:latin typeface="Arial" panose="020B0604020202020204" pitchFamily="34" charset="0"/>
              <a:ea typeface="华文中宋" panose="02010600040101010101" pitchFamily="2" charset="-122"/>
            </a:endParaRPr>
          </a:p>
        </p:txBody>
      </p:sp>
    </p:spTree>
    <p:extLst>
      <p:ext uri="{BB962C8B-B14F-4D97-AF65-F5344CB8AC3E}">
        <p14:creationId xmlns:p14="http://schemas.microsoft.com/office/powerpoint/2010/main" val="74393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设计阶段的通用任务</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dirty="0" smtClean="0"/>
              <a:t>检查信息域模型，并为数据对象及其属性设计恰当的数据结构</a:t>
            </a:r>
            <a:endParaRPr lang="en-US" altLang="zh-CN" dirty="0" smtClean="0"/>
          </a:p>
          <a:p>
            <a:r>
              <a:rPr lang="zh-CN" altLang="en-US" dirty="0" smtClean="0"/>
              <a:t>使用分析模型，选择一种适用于软件的体系结构风格</a:t>
            </a:r>
            <a:endParaRPr lang="en-US" altLang="zh-CN" dirty="0" smtClean="0"/>
          </a:p>
          <a:p>
            <a:r>
              <a:rPr lang="zh-CN" altLang="en-US" dirty="0" smtClean="0"/>
              <a:t>将分析模型分割为若干个设计子系统，并在体系结构内分配这些子系统：确保每个子系统是功能内聚的。</a:t>
            </a:r>
            <a:endParaRPr lang="en-US" altLang="zh-CN" dirty="0" smtClean="0"/>
          </a:p>
          <a:p>
            <a:r>
              <a:rPr lang="zh-CN" altLang="en-US" dirty="0" smtClean="0"/>
              <a:t>创建一系列的设计类或构建</a:t>
            </a:r>
            <a:endParaRPr lang="en-US" altLang="zh-CN" dirty="0" smtClean="0"/>
          </a:p>
          <a:p>
            <a:r>
              <a:rPr lang="zh-CN" altLang="en-US" dirty="0" smtClean="0"/>
              <a:t>设计外部系统或设备所需要的所有接口</a:t>
            </a:r>
            <a:endParaRPr lang="en-US" altLang="zh-CN" dirty="0" smtClean="0"/>
          </a:p>
          <a:p>
            <a:r>
              <a:rPr lang="zh-CN" altLang="en-US" dirty="0" smtClean="0"/>
              <a:t>设计用户接口</a:t>
            </a:r>
            <a:endParaRPr lang="en-US" altLang="zh-CN" dirty="0" smtClean="0"/>
          </a:p>
          <a:p>
            <a:r>
              <a:rPr lang="zh-CN" altLang="en-US" dirty="0" smtClean="0"/>
              <a:t>进行构件级设计</a:t>
            </a:r>
            <a:endParaRPr lang="en-US" altLang="zh-CN" dirty="0" smtClean="0"/>
          </a:p>
          <a:p>
            <a:r>
              <a:rPr lang="zh-CN" altLang="en-US" dirty="0" smtClean="0"/>
              <a:t>开发部署模型</a:t>
            </a:r>
            <a:endParaRPr lang="en-US" altLang="zh-CN" dirty="0" smtClean="0"/>
          </a:p>
          <a:p>
            <a:endParaRPr lang="zh-CN" altLang="en-US" dirty="0"/>
          </a:p>
        </p:txBody>
      </p:sp>
    </p:spTree>
    <p:extLst>
      <p:ext uri="{BB962C8B-B14F-4D97-AF65-F5344CB8AC3E}">
        <p14:creationId xmlns:p14="http://schemas.microsoft.com/office/powerpoint/2010/main" val="1583491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软件系统的视图</a:t>
            </a:r>
          </a:p>
        </p:txBody>
      </p:sp>
      <p:sp>
        <p:nvSpPr>
          <p:cNvPr id="3" name="内容占位符 2"/>
          <p:cNvSpPr>
            <a:spLocks noGrp="1"/>
          </p:cNvSpPr>
          <p:nvPr>
            <p:ph sz="quarter" idx="1"/>
          </p:nvPr>
        </p:nvSpPr>
        <p:spPr/>
        <p:txBody>
          <a:bodyPr>
            <a:normAutofit fontScale="92500" lnSpcReduction="10000"/>
          </a:bodyPr>
          <a:lstStyle/>
          <a:p>
            <a:pPr marL="0" indent="0">
              <a:buNone/>
            </a:pPr>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en-US" altLang="zh-CN" sz="2800" b="1" dirty="0" smtClean="0">
              <a:solidFill>
                <a:srgbClr val="000099"/>
              </a:solidFill>
            </a:endParaRPr>
          </a:p>
          <a:p>
            <a:r>
              <a:rPr lang="en-US" altLang="zh-CN" sz="2800" b="1" dirty="0" smtClean="0">
                <a:solidFill>
                  <a:srgbClr val="000099"/>
                </a:solidFill>
              </a:rPr>
              <a:t>Philippe </a:t>
            </a:r>
            <a:r>
              <a:rPr lang="en-US" altLang="zh-CN" sz="2800" b="1" dirty="0" err="1">
                <a:solidFill>
                  <a:srgbClr val="000099"/>
                </a:solidFill>
              </a:rPr>
              <a:t>Kruchten</a:t>
            </a:r>
            <a:endParaRPr lang="en-US" altLang="zh-CN" dirty="0"/>
          </a:p>
          <a:p>
            <a:endParaRPr lang="en-US" altLang="zh-CN" dirty="0"/>
          </a:p>
          <a:p>
            <a:pPr marL="0" indent="0">
              <a:buNone/>
            </a:pPr>
            <a:r>
              <a:rPr lang="en-US" altLang="zh-CN" sz="2400" dirty="0" smtClean="0">
                <a:solidFill>
                  <a:schemeClr val="accent4">
                    <a:lumMod val="50000"/>
                  </a:schemeClr>
                </a:solidFill>
              </a:rPr>
              <a:t>IEEE Software </a:t>
            </a:r>
            <a:r>
              <a:rPr lang="en-US" altLang="zh-CN" sz="2400" dirty="0">
                <a:solidFill>
                  <a:schemeClr val="accent4">
                    <a:lumMod val="50000"/>
                  </a:schemeClr>
                </a:solidFill>
              </a:rPr>
              <a:t>12(6):</a:t>
            </a:r>
            <a:r>
              <a:rPr lang="en-US" altLang="zh-CN" sz="2400" dirty="0" smtClean="0">
                <a:solidFill>
                  <a:schemeClr val="accent4">
                    <a:lumMod val="50000"/>
                  </a:schemeClr>
                </a:solidFill>
              </a:rPr>
              <a:t>42-50,1995</a:t>
            </a:r>
          </a:p>
          <a:p>
            <a:pPr marL="0" indent="0">
              <a:buNone/>
            </a:pPr>
            <a:r>
              <a:rPr lang="en-US" altLang="zh-CN" sz="2400" dirty="0">
                <a:solidFill>
                  <a:schemeClr val="accent4">
                    <a:lumMod val="50000"/>
                  </a:schemeClr>
                </a:solidFill>
              </a:rPr>
              <a:t>Rational</a:t>
            </a:r>
            <a:r>
              <a:rPr lang="zh-CN" altLang="en-US" sz="2400" dirty="0">
                <a:solidFill>
                  <a:schemeClr val="accent4">
                    <a:lumMod val="50000"/>
                  </a:schemeClr>
                </a:solidFill>
              </a:rPr>
              <a:t>统一过程的概念基础</a:t>
            </a:r>
          </a:p>
        </p:txBody>
      </p:sp>
      <p:pic>
        <p:nvPicPr>
          <p:cNvPr id="4" name="图片 3"/>
          <p:cNvPicPr>
            <a:picLocks noChangeAspect="1"/>
          </p:cNvPicPr>
          <p:nvPr/>
        </p:nvPicPr>
        <p:blipFill>
          <a:blip r:embed="rId2"/>
          <a:stretch>
            <a:fillRect/>
          </a:stretch>
        </p:blipFill>
        <p:spPr>
          <a:xfrm>
            <a:off x="5898992" y="1556792"/>
            <a:ext cx="3607448" cy="5223455"/>
          </a:xfrm>
          <a:prstGeom prst="rect">
            <a:avLst/>
          </a:prstGeom>
        </p:spPr>
      </p:pic>
      <p:pic>
        <p:nvPicPr>
          <p:cNvPr id="5" name="Picture 4" descr="22"/>
          <p:cNvPicPr>
            <a:picLocks noChangeAspect="1" noChangeArrowheads="1"/>
          </p:cNvPicPr>
          <p:nvPr/>
        </p:nvPicPr>
        <p:blipFill>
          <a:blip r:embed="rId3">
            <a:extLst>
              <a:ext uri="{28A0092B-C50C-407E-A947-70E740481C1C}">
                <a14:useLocalDpi xmlns:a14="http://schemas.microsoft.com/office/drawing/2010/main" val="0"/>
              </a:ext>
            </a:extLst>
          </a:blip>
          <a:srcRect r="73819" b="55118"/>
          <a:stretch>
            <a:fillRect/>
          </a:stretch>
        </p:blipFill>
        <p:spPr>
          <a:xfrm>
            <a:off x="653814" y="1556792"/>
            <a:ext cx="2520950" cy="2663825"/>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97800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体系结构视图</a:t>
            </a:r>
            <a:endParaRPr lang="zh-CN" altLang="en-US" dirty="0"/>
          </a:p>
        </p:txBody>
      </p:sp>
      <p:pic>
        <p:nvPicPr>
          <p:cNvPr id="6" name="图片 5"/>
          <p:cNvPicPr>
            <a:picLocks noChangeAspect="1"/>
          </p:cNvPicPr>
          <p:nvPr/>
        </p:nvPicPr>
        <p:blipFill>
          <a:blip r:embed="rId2"/>
          <a:stretch>
            <a:fillRect/>
          </a:stretch>
        </p:blipFill>
        <p:spPr>
          <a:xfrm>
            <a:off x="992560" y="1772816"/>
            <a:ext cx="7553325" cy="4781550"/>
          </a:xfrm>
          <a:prstGeom prst="rect">
            <a:avLst/>
          </a:prstGeom>
        </p:spPr>
      </p:pic>
    </p:spTree>
    <p:extLst>
      <p:ext uri="{BB962C8B-B14F-4D97-AF65-F5344CB8AC3E}">
        <p14:creationId xmlns:p14="http://schemas.microsoft.com/office/powerpoint/2010/main" val="2836272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a:t>
            </a:r>
            <a:r>
              <a:rPr lang="zh-CN" altLang="en-US" dirty="0"/>
              <a:t>体系结构</a:t>
            </a:r>
            <a:r>
              <a:rPr lang="zh-CN" altLang="en-US" dirty="0" smtClean="0"/>
              <a:t>视图</a:t>
            </a:r>
            <a:r>
              <a:rPr lang="en-US" altLang="zh-CN" dirty="0" smtClean="0"/>
              <a:t>—</a:t>
            </a:r>
            <a:r>
              <a:rPr lang="zh-CN" altLang="en-US" dirty="0" smtClean="0"/>
              <a:t>逻辑视图</a:t>
            </a:r>
            <a:endParaRPr lang="zh-CN" altLang="en-US" dirty="0"/>
          </a:p>
        </p:txBody>
      </p:sp>
      <p:sp>
        <p:nvSpPr>
          <p:cNvPr id="4" name="Rectangle 3"/>
          <p:cNvSpPr txBox="1">
            <a:spLocks noChangeArrowheads="1"/>
          </p:cNvSpPr>
          <p:nvPr/>
        </p:nvSpPr>
        <p:spPr>
          <a:xfrm>
            <a:off x="685800" y="1828800"/>
            <a:ext cx="7702550" cy="469582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2800" b="1" smtClean="0">
                <a:solidFill>
                  <a:srgbClr val="FF0066"/>
                </a:solidFill>
              </a:rPr>
              <a:t>Logical View </a:t>
            </a:r>
            <a:r>
              <a:rPr lang="zh-CN" altLang="en-US" sz="2400" b="1" smtClean="0">
                <a:solidFill>
                  <a:srgbClr val="000099"/>
                </a:solidFill>
              </a:rPr>
              <a:t>支持主要的功能需求</a:t>
            </a:r>
            <a:r>
              <a:rPr lang="en-US" altLang="zh-CN" sz="2400" b="1" smtClean="0">
                <a:solidFill>
                  <a:srgbClr val="000099"/>
                </a:solidFill>
              </a:rPr>
              <a:t>---</a:t>
            </a:r>
            <a:r>
              <a:rPr lang="zh-CN" altLang="en-US" sz="2400" b="1" smtClean="0">
                <a:solidFill>
                  <a:srgbClr val="000099"/>
                </a:solidFill>
              </a:rPr>
              <a:t>系统应当向用户提供什么样的服务。</a:t>
            </a:r>
          </a:p>
          <a:p>
            <a:endParaRPr lang="zh-CN" altLang="en-US" sz="2400" b="1" smtClean="0">
              <a:solidFill>
                <a:srgbClr val="000099"/>
              </a:solidFill>
            </a:endParaRPr>
          </a:p>
          <a:p>
            <a:r>
              <a:rPr lang="zh-CN" altLang="en-US" sz="2400" b="1" smtClean="0">
                <a:solidFill>
                  <a:srgbClr val="000099"/>
                </a:solidFill>
              </a:rPr>
              <a:t>我们能利用</a:t>
            </a:r>
            <a:r>
              <a:rPr lang="zh-CN" altLang="en-US" sz="2400" b="1" smtClean="0">
                <a:solidFill>
                  <a:srgbClr val="000099"/>
                </a:solidFill>
                <a:latin typeface="Arial" panose="020B0604020202020204" pitchFamily="34" charset="0"/>
              </a:rPr>
              <a:t>“</a:t>
            </a:r>
            <a:r>
              <a:rPr lang="zh-CN" altLang="en-US" sz="2400" b="1" smtClean="0">
                <a:solidFill>
                  <a:srgbClr val="000099"/>
                </a:solidFill>
              </a:rPr>
              <a:t>模块结构</a:t>
            </a:r>
            <a:r>
              <a:rPr lang="zh-CN" altLang="en-US" sz="2400" b="1" smtClean="0">
                <a:solidFill>
                  <a:srgbClr val="000099"/>
                </a:solidFill>
                <a:latin typeface="Arial" panose="020B0604020202020204" pitchFamily="34" charset="0"/>
              </a:rPr>
              <a:t>”</a:t>
            </a:r>
            <a:r>
              <a:rPr lang="zh-CN" altLang="en-US" sz="2400" b="1" smtClean="0">
                <a:solidFill>
                  <a:srgbClr val="000099"/>
                </a:solidFill>
              </a:rPr>
              <a:t> 和</a:t>
            </a:r>
            <a:r>
              <a:rPr lang="zh-CN" altLang="en-US" sz="2400" b="1" smtClean="0">
                <a:solidFill>
                  <a:srgbClr val="000099"/>
                </a:solidFill>
                <a:latin typeface="Arial" panose="020B0604020202020204" pitchFamily="34" charset="0"/>
              </a:rPr>
              <a:t>“</a:t>
            </a:r>
            <a:r>
              <a:rPr lang="zh-CN" altLang="en-US" sz="2400" b="1" smtClean="0">
                <a:solidFill>
                  <a:srgbClr val="000099"/>
                </a:solidFill>
              </a:rPr>
              <a:t>组件</a:t>
            </a:r>
            <a:r>
              <a:rPr lang="en-US" altLang="zh-CN" sz="2400" b="1" smtClean="0">
                <a:solidFill>
                  <a:srgbClr val="000099"/>
                </a:solidFill>
              </a:rPr>
              <a:t>-</a:t>
            </a:r>
            <a:r>
              <a:rPr lang="zh-CN" altLang="en-US" sz="2400" b="1" smtClean="0">
                <a:solidFill>
                  <a:srgbClr val="000099"/>
                </a:solidFill>
              </a:rPr>
              <a:t>连接器</a:t>
            </a:r>
            <a:r>
              <a:rPr lang="zh-CN" altLang="en-US" sz="2400" b="1" smtClean="0">
                <a:solidFill>
                  <a:srgbClr val="000099"/>
                </a:solidFill>
                <a:latin typeface="Arial" panose="020B0604020202020204" pitchFamily="34" charset="0"/>
              </a:rPr>
              <a:t>”</a:t>
            </a:r>
            <a:r>
              <a:rPr lang="zh-CN" altLang="en-US" sz="2400" b="1" smtClean="0">
                <a:solidFill>
                  <a:srgbClr val="000099"/>
                </a:solidFill>
              </a:rPr>
              <a:t>结构来编档</a:t>
            </a:r>
            <a:r>
              <a:rPr lang="zh-CN" altLang="en-US" sz="2400" b="1" smtClean="0">
                <a:solidFill>
                  <a:srgbClr val="000099"/>
                </a:solidFill>
                <a:latin typeface="Arial" panose="020B0604020202020204" pitchFamily="34" charset="0"/>
              </a:rPr>
              <a:t>“</a:t>
            </a:r>
            <a:r>
              <a:rPr lang="zh-CN" altLang="en-US" sz="2400" b="1" smtClean="0">
                <a:solidFill>
                  <a:srgbClr val="000099"/>
                </a:solidFill>
              </a:rPr>
              <a:t>逻辑视图</a:t>
            </a:r>
            <a:r>
              <a:rPr lang="zh-CN" altLang="en-US" sz="2400" b="1" smtClean="0">
                <a:solidFill>
                  <a:srgbClr val="000099"/>
                </a:solidFill>
                <a:latin typeface="Arial" panose="020B0604020202020204" pitchFamily="34" charset="0"/>
              </a:rPr>
              <a:t>”</a:t>
            </a:r>
            <a:r>
              <a:rPr lang="zh-CN" altLang="en-US" sz="2400" b="1" smtClean="0">
                <a:solidFill>
                  <a:srgbClr val="000099"/>
                </a:solidFill>
              </a:rPr>
              <a:t>。（将模块分解风格、使用风格、 泛化风格结合起来后，即可利用子系统和类等元素表示逻辑视图的结构部分；而组件</a:t>
            </a:r>
            <a:r>
              <a:rPr lang="en-US" altLang="zh-CN" sz="2400" b="1" smtClean="0">
                <a:solidFill>
                  <a:srgbClr val="000099"/>
                </a:solidFill>
              </a:rPr>
              <a:t>-</a:t>
            </a:r>
            <a:r>
              <a:rPr lang="zh-CN" altLang="en-US" sz="2400" b="1" smtClean="0">
                <a:solidFill>
                  <a:srgbClr val="000099"/>
                </a:solidFill>
              </a:rPr>
              <a:t>连接器视图类型则允许我们利用组件和端口表示运行时特征）</a:t>
            </a:r>
          </a:p>
          <a:p>
            <a:endParaRPr lang="en-US" altLang="zh-CN" sz="2400" b="1" dirty="0">
              <a:solidFill>
                <a:srgbClr val="000099"/>
              </a:solidFill>
            </a:endParaRPr>
          </a:p>
        </p:txBody>
      </p:sp>
    </p:spTree>
    <p:extLst>
      <p:ext uri="{BB962C8B-B14F-4D97-AF65-F5344CB8AC3E}">
        <p14:creationId xmlns:p14="http://schemas.microsoft.com/office/powerpoint/2010/main" val="3722707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a:t>
            </a:r>
            <a:r>
              <a:rPr lang="zh-CN" altLang="en-US" dirty="0"/>
              <a:t>体系结构视图</a:t>
            </a:r>
            <a:r>
              <a:rPr lang="en-US" altLang="zh-CN" dirty="0" smtClean="0"/>
              <a:t>—</a:t>
            </a:r>
            <a:r>
              <a:rPr lang="zh-CN" altLang="en-US" dirty="0" smtClean="0"/>
              <a:t>过程视图</a:t>
            </a:r>
            <a:endParaRPr lang="zh-CN" altLang="en-US" dirty="0"/>
          </a:p>
        </p:txBody>
      </p:sp>
      <p:sp>
        <p:nvSpPr>
          <p:cNvPr id="3" name="内容占位符 2"/>
          <p:cNvSpPr>
            <a:spLocks noGrp="1"/>
          </p:cNvSpPr>
          <p:nvPr>
            <p:ph sz="quarter" idx="1"/>
          </p:nvPr>
        </p:nvSpPr>
        <p:spPr/>
        <p:txBody>
          <a:bodyPr/>
          <a:lstStyle/>
          <a:p>
            <a:r>
              <a:rPr lang="en-US" altLang="zh-CN" b="1" dirty="0">
                <a:solidFill>
                  <a:srgbClr val="FF0066"/>
                </a:solidFill>
              </a:rPr>
              <a:t>Process View </a:t>
            </a:r>
            <a:r>
              <a:rPr lang="zh-CN" altLang="en-US" sz="3200" b="1" dirty="0">
                <a:solidFill>
                  <a:srgbClr val="000099"/>
                </a:solidFill>
              </a:rPr>
              <a:t>主要考虑的是系统的非功能属性：如性能、可用性等。它所面对的问题有并发、分布，系统的完整性、容错能力等。</a:t>
            </a:r>
          </a:p>
          <a:p>
            <a:endParaRPr lang="zh-CN" altLang="en-US" dirty="0"/>
          </a:p>
        </p:txBody>
      </p:sp>
    </p:spTree>
    <p:extLst>
      <p:ext uri="{BB962C8B-B14F-4D97-AF65-F5344CB8AC3E}">
        <p14:creationId xmlns:p14="http://schemas.microsoft.com/office/powerpoint/2010/main" val="31570949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a:t>
            </a:r>
            <a:r>
              <a:rPr lang="zh-CN" altLang="en-US" dirty="0"/>
              <a:t>体系结构视图</a:t>
            </a:r>
            <a:r>
              <a:rPr lang="en-US" altLang="zh-CN" dirty="0" smtClean="0"/>
              <a:t>—</a:t>
            </a:r>
            <a:r>
              <a:rPr lang="zh-CN" altLang="en-US" dirty="0"/>
              <a:t>开发</a:t>
            </a:r>
            <a:r>
              <a:rPr lang="zh-CN" altLang="en-US" dirty="0" smtClean="0"/>
              <a:t>视图</a:t>
            </a:r>
            <a:endParaRPr lang="zh-CN" altLang="en-US" dirty="0"/>
          </a:p>
        </p:txBody>
      </p:sp>
      <p:sp>
        <p:nvSpPr>
          <p:cNvPr id="3" name="内容占位符 2"/>
          <p:cNvSpPr>
            <a:spLocks noGrp="1"/>
          </p:cNvSpPr>
          <p:nvPr>
            <p:ph sz="quarter" idx="1"/>
          </p:nvPr>
        </p:nvSpPr>
        <p:spPr/>
        <p:txBody>
          <a:bodyPr/>
          <a:lstStyle/>
          <a:p>
            <a:r>
              <a:rPr lang="en-US" altLang="zh-CN" b="1" dirty="0">
                <a:solidFill>
                  <a:srgbClr val="FF0066"/>
                </a:solidFill>
              </a:rPr>
              <a:t>Development View </a:t>
            </a:r>
            <a:r>
              <a:rPr lang="zh-CN" altLang="en-US" b="1" dirty="0" smtClean="0">
                <a:solidFill>
                  <a:srgbClr val="000099"/>
                </a:solidFill>
              </a:rPr>
              <a:t>关注</a:t>
            </a:r>
            <a:r>
              <a:rPr lang="zh-CN" altLang="en-US" b="1" dirty="0">
                <a:solidFill>
                  <a:srgbClr val="000099"/>
                </a:solidFill>
              </a:rPr>
              <a:t>的是在软件开发环境中软件模块的实际组织，软件被打包成可由单个或少量程序员开发的各种小的部分：程序库或子系统。一般来说子系统被组织为层次化的体系，每一层为上一层提供一个严密的、明确的接口。</a:t>
            </a:r>
          </a:p>
          <a:p>
            <a:endParaRPr lang="zh-CN" altLang="en-US" dirty="0"/>
          </a:p>
        </p:txBody>
      </p:sp>
    </p:spTree>
    <p:extLst>
      <p:ext uri="{BB962C8B-B14F-4D97-AF65-F5344CB8AC3E}">
        <p14:creationId xmlns:p14="http://schemas.microsoft.com/office/powerpoint/2010/main" val="21301010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4+1</a:t>
            </a:r>
            <a:r>
              <a:rPr lang="zh-CN" altLang="en-US" dirty="0"/>
              <a:t>体系结构视图</a:t>
            </a:r>
            <a:r>
              <a:rPr lang="en-US" altLang="zh-CN" dirty="0" smtClean="0"/>
              <a:t>—</a:t>
            </a:r>
            <a:r>
              <a:rPr lang="zh-CN" altLang="en-US" dirty="0" smtClean="0"/>
              <a:t>部署和用例视图</a:t>
            </a:r>
            <a:endParaRPr lang="zh-CN" altLang="en-US" dirty="0"/>
          </a:p>
        </p:txBody>
      </p:sp>
      <p:sp>
        <p:nvSpPr>
          <p:cNvPr id="3" name="内容占位符 2"/>
          <p:cNvSpPr>
            <a:spLocks noGrp="1"/>
          </p:cNvSpPr>
          <p:nvPr>
            <p:ph sz="quarter" idx="1"/>
          </p:nvPr>
        </p:nvSpPr>
        <p:spPr/>
        <p:txBody>
          <a:bodyPr/>
          <a:lstStyle/>
          <a:p>
            <a:r>
              <a:rPr lang="en-US" altLang="zh-CN" sz="3200" b="1" dirty="0">
                <a:solidFill>
                  <a:srgbClr val="FF0066"/>
                </a:solidFill>
              </a:rPr>
              <a:t>Deployment View </a:t>
            </a:r>
            <a:r>
              <a:rPr lang="zh-CN" altLang="en-US" sz="3200" b="1" dirty="0">
                <a:solidFill>
                  <a:srgbClr val="000099"/>
                </a:solidFill>
              </a:rPr>
              <a:t>描述将软件系统映射到各个物理节点上。</a:t>
            </a:r>
          </a:p>
          <a:p>
            <a:r>
              <a:rPr lang="en-US" altLang="zh-CN" b="1" dirty="0" smtClean="0">
                <a:solidFill>
                  <a:srgbClr val="FF0066"/>
                </a:solidFill>
              </a:rPr>
              <a:t>Use Case View</a:t>
            </a:r>
            <a:r>
              <a:rPr lang="zh-CN" altLang="en-US" b="1" dirty="0" smtClean="0">
                <a:solidFill>
                  <a:srgbClr val="FF0066"/>
                </a:solidFill>
              </a:rPr>
              <a:t>（</a:t>
            </a:r>
            <a:r>
              <a:rPr lang="zh-CN" altLang="en-US" b="1" dirty="0">
                <a:solidFill>
                  <a:srgbClr val="FF0066"/>
                </a:solidFill>
              </a:rPr>
              <a:t>场景视图）：</a:t>
            </a:r>
            <a:r>
              <a:rPr lang="zh-CN" altLang="en-US" b="1" dirty="0">
                <a:solidFill>
                  <a:srgbClr val="000099"/>
                </a:solidFill>
              </a:rPr>
              <a:t>利用用例来验证和描述其它的视图。</a:t>
            </a:r>
          </a:p>
          <a:p>
            <a:endParaRPr lang="zh-CN" altLang="en-US" dirty="0"/>
          </a:p>
        </p:txBody>
      </p:sp>
    </p:spTree>
    <p:extLst>
      <p:ext uri="{BB962C8B-B14F-4D97-AF65-F5344CB8AC3E}">
        <p14:creationId xmlns:p14="http://schemas.microsoft.com/office/powerpoint/2010/main" val="94091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软件设计的概念（关注点）</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zh-CN" altLang="en-US" dirty="0" smtClean="0"/>
              <a:t>抽象</a:t>
            </a:r>
            <a:endParaRPr lang="en-US" altLang="zh-CN" dirty="0" smtClean="0"/>
          </a:p>
          <a:p>
            <a:pPr lvl="1"/>
            <a:r>
              <a:rPr lang="zh-CN" altLang="en-US" dirty="0" smtClean="0"/>
              <a:t>数据抽象：描述数据对象和数据集合，并冠名</a:t>
            </a:r>
            <a:endParaRPr lang="en-US" altLang="zh-CN" dirty="0" smtClean="0"/>
          </a:p>
          <a:p>
            <a:pPr lvl="1"/>
            <a:r>
              <a:rPr lang="zh-CN" altLang="en-US" dirty="0" smtClean="0"/>
              <a:t>过程抽象：具有明确有限功能的指令序列</a:t>
            </a:r>
            <a:endParaRPr lang="en-US" altLang="zh-CN" dirty="0" smtClean="0"/>
          </a:p>
          <a:p>
            <a:r>
              <a:rPr lang="zh-CN" altLang="en-US" dirty="0" smtClean="0"/>
              <a:t>体系结构：程序构件（模块）的结构和组织，构件的交互形式，以及它们所用的数据结构</a:t>
            </a:r>
            <a:endParaRPr lang="en-US" altLang="zh-CN" dirty="0" smtClean="0"/>
          </a:p>
          <a:p>
            <a:pPr lvl="1"/>
            <a:r>
              <a:rPr lang="zh-CN" altLang="en-US" dirty="0" smtClean="0"/>
              <a:t>结构特性：定义了系统的构建、构建的封装方式，以及交互方式</a:t>
            </a:r>
            <a:endParaRPr lang="en-US" altLang="zh-CN" dirty="0" smtClean="0"/>
          </a:p>
          <a:p>
            <a:pPr lvl="1"/>
            <a:r>
              <a:rPr lang="zh-CN" altLang="en-US" dirty="0" smtClean="0"/>
              <a:t>外部功能特性：性能、能力、可靠性、安全等需求</a:t>
            </a:r>
            <a:endParaRPr lang="en-US" altLang="zh-CN" dirty="0" smtClean="0"/>
          </a:p>
          <a:p>
            <a:pPr lvl="1"/>
            <a:r>
              <a:rPr lang="zh-CN" altLang="en-US" dirty="0" smtClean="0"/>
              <a:t>相关系统族：抽取在一类相似系统中可以复用的模式</a:t>
            </a:r>
            <a:endParaRPr lang="en-US" altLang="zh-CN" dirty="0" smtClean="0"/>
          </a:p>
          <a:p>
            <a:r>
              <a:rPr lang="zh-CN" altLang="en-US" dirty="0" smtClean="0"/>
              <a:t>模式</a:t>
            </a:r>
            <a:endParaRPr lang="en-US" altLang="zh-CN" dirty="0" smtClean="0"/>
          </a:p>
          <a:p>
            <a:pPr lvl="1"/>
            <a:r>
              <a:rPr lang="zh-CN" altLang="en-US" dirty="0" smtClean="0"/>
              <a:t>特定场景的设计结构</a:t>
            </a:r>
            <a:endParaRPr lang="zh-CN" altLang="en-US" dirty="0"/>
          </a:p>
        </p:txBody>
      </p:sp>
    </p:spTree>
    <p:extLst>
      <p:ext uri="{BB962C8B-B14F-4D97-AF65-F5344CB8AC3E}">
        <p14:creationId xmlns:p14="http://schemas.microsoft.com/office/powerpoint/2010/main" val="1957024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软件设计的概念（关注点）</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关注分离点</a:t>
            </a:r>
            <a:endParaRPr lang="en-US" altLang="zh-CN" dirty="0" smtClean="0"/>
          </a:p>
          <a:p>
            <a:pPr lvl="1"/>
            <a:r>
              <a:rPr lang="zh-CN" altLang="en-US" dirty="0" smtClean="0"/>
              <a:t>运用“分而治之”</a:t>
            </a:r>
            <a:endParaRPr lang="en-US" altLang="zh-CN" dirty="0" smtClean="0"/>
          </a:p>
          <a:p>
            <a:r>
              <a:rPr lang="zh-CN" altLang="en-US" dirty="0" smtClean="0"/>
              <a:t>模块化</a:t>
            </a:r>
            <a:endParaRPr lang="en-US" altLang="zh-CN" dirty="0" smtClean="0"/>
          </a:p>
          <a:p>
            <a:r>
              <a:rPr lang="zh-CN" altLang="en-US" dirty="0" smtClean="0"/>
              <a:t>信息隐藏</a:t>
            </a:r>
            <a:endParaRPr lang="en-US" altLang="zh-CN" dirty="0" smtClean="0"/>
          </a:p>
          <a:p>
            <a:r>
              <a:rPr lang="zh-CN" altLang="en-US" dirty="0" smtClean="0"/>
              <a:t>功能独立</a:t>
            </a:r>
            <a:endParaRPr lang="en-US" altLang="zh-CN" dirty="0" smtClean="0"/>
          </a:p>
          <a:p>
            <a:r>
              <a:rPr lang="zh-CN" altLang="en-US" dirty="0" smtClean="0"/>
              <a:t>重构</a:t>
            </a:r>
            <a:endParaRPr lang="en-US" altLang="zh-CN" dirty="0" smtClean="0"/>
          </a:p>
          <a:p>
            <a:pPr lvl="1"/>
            <a:r>
              <a:rPr lang="zh-CN" altLang="en-US" dirty="0"/>
              <a:t>一</a:t>
            </a:r>
            <a:r>
              <a:rPr lang="zh-CN" altLang="en-US" dirty="0" smtClean="0"/>
              <a:t>种改变软件系统的过程：不改变代码（设计）的外部行为而是改进其内部结构</a:t>
            </a:r>
            <a:endParaRPr lang="en-US" altLang="zh-CN" dirty="0" smtClean="0"/>
          </a:p>
        </p:txBody>
      </p:sp>
      <p:pic>
        <p:nvPicPr>
          <p:cNvPr id="4" name="图片 3"/>
          <p:cNvPicPr>
            <a:picLocks noChangeAspect="1"/>
          </p:cNvPicPr>
          <p:nvPr/>
        </p:nvPicPr>
        <p:blipFill>
          <a:blip r:embed="rId2"/>
          <a:stretch>
            <a:fillRect/>
          </a:stretch>
        </p:blipFill>
        <p:spPr>
          <a:xfrm>
            <a:off x="5557736" y="1556792"/>
            <a:ext cx="4305961" cy="3117480"/>
          </a:xfrm>
          <a:prstGeom prst="rect">
            <a:avLst/>
          </a:prstGeom>
        </p:spPr>
      </p:pic>
    </p:spTree>
    <p:extLst>
      <p:ext uri="{BB962C8B-B14F-4D97-AF65-F5344CB8AC3E}">
        <p14:creationId xmlns:p14="http://schemas.microsoft.com/office/powerpoint/2010/main" val="2730732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软件设计的概念（关注点）</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zh-CN" altLang="en-US" dirty="0" smtClean="0"/>
              <a:t>面向对象的设计</a:t>
            </a:r>
            <a:endParaRPr lang="en-US" altLang="zh-CN" dirty="0" smtClean="0"/>
          </a:p>
          <a:p>
            <a:r>
              <a:rPr lang="zh-CN" altLang="en-US" dirty="0" smtClean="0"/>
              <a:t>设计类</a:t>
            </a:r>
            <a:endParaRPr lang="en-US" altLang="zh-CN" dirty="0" smtClean="0"/>
          </a:p>
          <a:p>
            <a:pPr lvl="1"/>
            <a:r>
              <a:rPr lang="zh-CN" altLang="en-US" dirty="0" smtClean="0"/>
              <a:t>用户接口类</a:t>
            </a:r>
            <a:endParaRPr lang="en-US" altLang="zh-CN" dirty="0" smtClean="0"/>
          </a:p>
          <a:p>
            <a:pPr lvl="1"/>
            <a:r>
              <a:rPr lang="zh-CN" altLang="en-US" dirty="0" smtClean="0"/>
              <a:t>业务域类</a:t>
            </a:r>
            <a:endParaRPr lang="en-US" altLang="zh-CN" dirty="0" smtClean="0"/>
          </a:p>
          <a:p>
            <a:pPr lvl="1"/>
            <a:r>
              <a:rPr lang="zh-CN" altLang="en-US" dirty="0" smtClean="0"/>
              <a:t>过程类</a:t>
            </a:r>
            <a:endParaRPr lang="en-US" altLang="zh-CN" dirty="0" smtClean="0"/>
          </a:p>
          <a:p>
            <a:pPr lvl="1"/>
            <a:r>
              <a:rPr lang="zh-CN" altLang="en-US" dirty="0"/>
              <a:t>持久</a:t>
            </a:r>
            <a:r>
              <a:rPr lang="zh-CN" altLang="en-US" dirty="0" smtClean="0"/>
              <a:t>类</a:t>
            </a:r>
            <a:endParaRPr lang="en-US" altLang="zh-CN" dirty="0" smtClean="0"/>
          </a:p>
          <a:p>
            <a:pPr lvl="1"/>
            <a:r>
              <a:rPr lang="zh-CN" altLang="en-US" dirty="0" smtClean="0"/>
              <a:t>系统类</a:t>
            </a:r>
            <a:endParaRPr lang="en-US" altLang="zh-CN" dirty="0" smtClean="0"/>
          </a:p>
          <a:p>
            <a:pPr lvl="2"/>
            <a:r>
              <a:rPr lang="zh-CN" altLang="en-US" dirty="0" smtClean="0"/>
              <a:t>良好类的特性</a:t>
            </a:r>
            <a:endParaRPr lang="en-US" altLang="zh-CN" dirty="0"/>
          </a:p>
          <a:p>
            <a:pPr lvl="3"/>
            <a:r>
              <a:rPr lang="zh-CN" altLang="en-US" dirty="0" smtClean="0"/>
              <a:t>完整性与充分性</a:t>
            </a:r>
            <a:endParaRPr lang="en-US" altLang="zh-CN" dirty="0" smtClean="0"/>
          </a:p>
          <a:p>
            <a:pPr lvl="3"/>
            <a:r>
              <a:rPr lang="zh-CN" altLang="en-US" dirty="0"/>
              <a:t>原始</a:t>
            </a:r>
            <a:r>
              <a:rPr lang="zh-CN" altLang="en-US" dirty="0" smtClean="0"/>
              <a:t>性</a:t>
            </a:r>
            <a:endParaRPr lang="en-US" altLang="zh-CN" dirty="0" smtClean="0"/>
          </a:p>
          <a:p>
            <a:pPr lvl="3"/>
            <a:r>
              <a:rPr lang="zh-CN" altLang="en-US" dirty="0"/>
              <a:t>高内</a:t>
            </a:r>
            <a:r>
              <a:rPr lang="zh-CN" altLang="en-US" dirty="0" smtClean="0"/>
              <a:t>聚</a:t>
            </a:r>
            <a:endParaRPr lang="en-US" altLang="zh-CN" dirty="0" smtClean="0"/>
          </a:p>
          <a:p>
            <a:pPr lvl="3"/>
            <a:r>
              <a:rPr lang="zh-CN" altLang="en-US" dirty="0" smtClean="0"/>
              <a:t>低耦合</a:t>
            </a:r>
            <a:endParaRPr lang="en-US" altLang="zh-CN" dirty="0" smtClean="0"/>
          </a:p>
        </p:txBody>
      </p:sp>
    </p:spTree>
    <p:extLst>
      <p:ext uri="{BB962C8B-B14F-4D97-AF65-F5344CB8AC3E}">
        <p14:creationId xmlns:p14="http://schemas.microsoft.com/office/powerpoint/2010/main" val="448710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设计模型</a:t>
            </a:r>
            <a:endParaRPr lang="zh-CN" altLang="en-US" dirty="0"/>
          </a:p>
        </p:txBody>
      </p:sp>
      <p:pic>
        <p:nvPicPr>
          <p:cNvPr id="4" name="图片 3"/>
          <p:cNvPicPr>
            <a:picLocks noChangeAspect="1"/>
          </p:cNvPicPr>
          <p:nvPr/>
        </p:nvPicPr>
        <p:blipFill>
          <a:blip r:embed="rId2"/>
          <a:stretch>
            <a:fillRect/>
          </a:stretch>
        </p:blipFill>
        <p:spPr>
          <a:xfrm>
            <a:off x="663702" y="1556792"/>
            <a:ext cx="8651791" cy="5268840"/>
          </a:xfrm>
          <a:prstGeom prst="rect">
            <a:avLst/>
          </a:prstGeom>
        </p:spPr>
      </p:pic>
    </p:spTree>
    <p:extLst>
      <p:ext uri="{BB962C8B-B14F-4D97-AF65-F5344CB8AC3E}">
        <p14:creationId xmlns:p14="http://schemas.microsoft.com/office/powerpoint/2010/main" val="660631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设计模型</a:t>
            </a:r>
            <a:endParaRPr lang="zh-CN" altLang="en-US" dirty="0"/>
          </a:p>
        </p:txBody>
      </p:sp>
      <p:sp>
        <p:nvSpPr>
          <p:cNvPr id="3" name="内容占位符 2"/>
          <p:cNvSpPr>
            <a:spLocks noGrp="1"/>
          </p:cNvSpPr>
          <p:nvPr>
            <p:ph sz="quarter" idx="1"/>
          </p:nvPr>
        </p:nvSpPr>
        <p:spPr/>
        <p:txBody>
          <a:bodyPr/>
          <a:lstStyle/>
          <a:p>
            <a:r>
              <a:rPr lang="zh-CN" altLang="en-US" dirty="0" smtClean="0"/>
              <a:t>体系结构元素</a:t>
            </a:r>
            <a:endParaRPr lang="en-US" altLang="zh-CN" dirty="0" smtClean="0"/>
          </a:p>
          <a:p>
            <a:r>
              <a:rPr lang="zh-CN" altLang="en-US" dirty="0" smtClean="0"/>
              <a:t>接口元素</a:t>
            </a:r>
            <a:endParaRPr lang="en-US" altLang="zh-CN" dirty="0" smtClean="0"/>
          </a:p>
          <a:p>
            <a:r>
              <a:rPr lang="zh-CN" altLang="en-US" dirty="0" smtClean="0"/>
              <a:t>构建级元素</a:t>
            </a:r>
            <a:endParaRPr lang="en-US" altLang="zh-CN" dirty="0" smtClean="0"/>
          </a:p>
          <a:p>
            <a:r>
              <a:rPr lang="zh-CN" altLang="en-US" dirty="0" smtClean="0"/>
              <a:t>部署级元素</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547366" y="1602191"/>
            <a:ext cx="3085775" cy="1287595"/>
          </a:xfrm>
          <a:prstGeom prst="rect">
            <a:avLst/>
          </a:prstGeom>
        </p:spPr>
      </p:pic>
      <p:pic>
        <p:nvPicPr>
          <p:cNvPr id="5" name="图片 4"/>
          <p:cNvPicPr>
            <a:picLocks noChangeAspect="1"/>
          </p:cNvPicPr>
          <p:nvPr/>
        </p:nvPicPr>
        <p:blipFill>
          <a:blip r:embed="rId3"/>
          <a:stretch>
            <a:fillRect/>
          </a:stretch>
        </p:blipFill>
        <p:spPr>
          <a:xfrm>
            <a:off x="5547365" y="2889786"/>
            <a:ext cx="3094455" cy="3587215"/>
          </a:xfrm>
          <a:prstGeom prst="rect">
            <a:avLst/>
          </a:prstGeom>
        </p:spPr>
      </p:pic>
    </p:spTree>
    <p:extLst>
      <p:ext uri="{BB962C8B-B14F-4D97-AF65-F5344CB8AC3E}">
        <p14:creationId xmlns:p14="http://schemas.microsoft.com/office/powerpoint/2010/main" val="38063514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2753</Words>
  <Application>Microsoft Office PowerPoint</Application>
  <PresentationFormat>A4 纸张(210x297 毫米)</PresentationFormat>
  <Paragraphs>245</Paragraphs>
  <Slides>45</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7" baseType="lpstr">
      <vt:lpstr>Tw Cen MT</vt:lpstr>
      <vt:lpstr>华文仿宋</vt:lpstr>
      <vt:lpstr>华文中宋</vt:lpstr>
      <vt:lpstr>楷体_GB2312</vt:lpstr>
      <vt:lpstr>宋体</vt:lpstr>
      <vt:lpstr>Arial</vt:lpstr>
      <vt:lpstr>Calibri</vt:lpstr>
      <vt:lpstr>Times New Roman</vt:lpstr>
      <vt:lpstr>Wingdings</vt:lpstr>
      <vt:lpstr>Wingdings 2</vt:lpstr>
      <vt:lpstr>AcademicPresentation1_TP10352479</vt:lpstr>
      <vt:lpstr>位图图像</vt:lpstr>
      <vt:lpstr>软件建模训练(3) 软件设计与软件体系结构</vt:lpstr>
      <vt:lpstr>软件设计</vt:lpstr>
      <vt:lpstr>从需求分析到软件设计</vt:lpstr>
      <vt:lpstr>设计阶段的通用任务</vt:lpstr>
      <vt:lpstr>软件设计的概念（关注点）</vt:lpstr>
      <vt:lpstr>软件设计的概念（关注点）</vt:lpstr>
      <vt:lpstr>软件设计的概念（关注点）</vt:lpstr>
      <vt:lpstr>设计模型</vt:lpstr>
      <vt:lpstr>设计模型</vt:lpstr>
      <vt:lpstr>软件体系结构</vt:lpstr>
      <vt:lpstr>软件危机</vt:lpstr>
      <vt:lpstr>软件危机</vt:lpstr>
      <vt:lpstr>软件体系结构的出现</vt:lpstr>
      <vt:lpstr>对比</vt:lpstr>
      <vt:lpstr>温彻斯特神秘之屋（加州，圣何塞）</vt:lpstr>
      <vt:lpstr>什么是软件体系结构？</vt:lpstr>
      <vt:lpstr>问题</vt:lpstr>
      <vt:lpstr>定义的含义-1</vt:lpstr>
      <vt:lpstr>定义的含义-2</vt:lpstr>
      <vt:lpstr>定义的含义-3</vt:lpstr>
      <vt:lpstr>总结</vt:lpstr>
      <vt:lpstr>结构与视图</vt:lpstr>
      <vt:lpstr>软件架构的结构</vt:lpstr>
      <vt:lpstr>模块结构—分解结构</vt:lpstr>
      <vt:lpstr>模块结构—使用结构</vt:lpstr>
      <vt:lpstr>模块结构—使用结构</vt:lpstr>
      <vt:lpstr>模块结构—分层结构</vt:lpstr>
      <vt:lpstr>模块结构—分层结构</vt:lpstr>
      <vt:lpstr>模块结构—分层结构</vt:lpstr>
      <vt:lpstr>模块结构—类或泛化</vt:lpstr>
      <vt:lpstr>模块结构—类或泛化</vt:lpstr>
      <vt:lpstr>组件和连接器结构—概述</vt:lpstr>
      <vt:lpstr>组件和连接器结构—概述</vt:lpstr>
      <vt:lpstr>组件-连接器结构—进程结构</vt:lpstr>
      <vt:lpstr>组件-连接器结构—并发结构</vt:lpstr>
      <vt:lpstr>组件-连接器结构—客户-服务器结构</vt:lpstr>
      <vt:lpstr>分配结构——概述</vt:lpstr>
      <vt:lpstr>分配结构</vt:lpstr>
      <vt:lpstr>软件系统的视图</vt:lpstr>
      <vt:lpstr>软件系统的视图</vt:lpstr>
      <vt:lpstr>4+1体系结构视图</vt:lpstr>
      <vt:lpstr>4+1体系结构视图—逻辑视图</vt:lpstr>
      <vt:lpstr>4+1体系结构视图—过程视图</vt:lpstr>
      <vt:lpstr>4+1体系结构视图—开发视图</vt:lpstr>
      <vt:lpstr>4+1体系结构视图—部署和用例视图</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2016-05-03T02:11:08Z</dcterms:created>
  <dcterms:modified xsi:type="dcterms:W3CDTF">2016-05-03T07:01:09Z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